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1" r:id="rId1"/>
  </p:sldMasterIdLst>
  <p:notesMasterIdLst>
    <p:notesMasterId r:id="rId44"/>
  </p:notesMasterIdLst>
  <p:handoutMasterIdLst>
    <p:handoutMasterId r:id="rId45"/>
  </p:handoutMasterIdLst>
  <p:sldIdLst>
    <p:sldId id="2456" r:id="rId2"/>
    <p:sldId id="2457" r:id="rId3"/>
    <p:sldId id="2458" r:id="rId4"/>
    <p:sldId id="1687" r:id="rId5"/>
    <p:sldId id="2414" r:id="rId6"/>
    <p:sldId id="2421" r:id="rId7"/>
    <p:sldId id="2497" r:id="rId8"/>
    <p:sldId id="2420" r:id="rId9"/>
    <p:sldId id="2417" r:id="rId10"/>
    <p:sldId id="2423" r:id="rId11"/>
    <p:sldId id="2424" r:id="rId12"/>
    <p:sldId id="2425" r:id="rId13"/>
    <p:sldId id="2427" r:id="rId14"/>
    <p:sldId id="2426" r:id="rId15"/>
    <p:sldId id="2454" r:id="rId16"/>
    <p:sldId id="2428" r:id="rId17"/>
    <p:sldId id="2429" r:id="rId18"/>
    <p:sldId id="2416" r:id="rId19"/>
    <p:sldId id="2430" r:id="rId20"/>
    <p:sldId id="2419" r:id="rId21"/>
    <p:sldId id="2431" r:id="rId22"/>
    <p:sldId id="2432" r:id="rId23"/>
    <p:sldId id="2433" r:id="rId24"/>
    <p:sldId id="2422" r:id="rId25"/>
    <p:sldId id="2434" r:id="rId26"/>
    <p:sldId id="2435" r:id="rId27"/>
    <p:sldId id="2412" r:id="rId28"/>
    <p:sldId id="2502" r:id="rId29"/>
    <p:sldId id="2503" r:id="rId30"/>
    <p:sldId id="2504" r:id="rId31"/>
    <p:sldId id="2505" r:id="rId32"/>
    <p:sldId id="2506" r:id="rId33"/>
    <p:sldId id="2507" r:id="rId34"/>
    <p:sldId id="2508" r:id="rId35"/>
    <p:sldId id="2436" r:id="rId36"/>
    <p:sldId id="2443" r:id="rId37"/>
    <p:sldId id="2444" r:id="rId38"/>
    <p:sldId id="2448" r:id="rId39"/>
    <p:sldId id="2500" r:id="rId40"/>
    <p:sldId id="2501" r:id="rId41"/>
    <p:sldId id="2496" r:id="rId42"/>
    <p:sldId id="2452" r:id="rId43"/>
  </p:sldIdLst>
  <p:sldSz cx="9906000" cy="6858000" type="A4"/>
  <p:notesSz cx="6735763" cy="98663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28" userDrawn="1">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492F"/>
    <a:srgbClr val="7CE9A1"/>
    <a:srgbClr val="FF8B8B"/>
    <a:srgbClr val="1A237E"/>
    <a:srgbClr val="FFD815"/>
    <a:srgbClr val="FF7C80"/>
    <a:srgbClr val="1565C0"/>
    <a:srgbClr val="404040"/>
    <a:srgbClr val="26A69A"/>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882" autoAdjust="0"/>
    <p:restoredTop sz="95246"/>
  </p:normalViewPr>
  <p:slideViewPr>
    <p:cSldViewPr snapToGrid="0">
      <p:cViewPr varScale="1">
        <p:scale>
          <a:sx n="92" d="100"/>
          <a:sy n="92" d="100"/>
        </p:scale>
        <p:origin x="1536" y="184"/>
      </p:cViewPr>
      <p:guideLst>
        <p:guide orient="horz" pos="2228"/>
        <p:guide pos="312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______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______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______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ln w="3175">
              <a:solidFill>
                <a:schemeClr val="bg1"/>
              </a:solidFill>
            </a:ln>
          </c:spPr>
          <c:dPt>
            <c:idx val="0"/>
            <c:bubble3D val="0"/>
            <c:spPr>
              <a:solidFill>
                <a:srgbClr val="AAC6FF"/>
              </a:solidFill>
              <a:ln w="3175">
                <a:solidFill>
                  <a:schemeClr val="bg1"/>
                </a:solidFill>
              </a:ln>
              <a:effectLst/>
            </c:spPr>
            <c:extLst>
              <c:ext xmlns:c16="http://schemas.microsoft.com/office/drawing/2014/chart" uri="{C3380CC4-5D6E-409C-BE32-E72D297353CC}">
                <c16:uniqueId val="{00000001-6468-A44B-9A7D-C2CEAA851B25}"/>
              </c:ext>
            </c:extLst>
          </c:dPt>
          <c:dPt>
            <c:idx val="1"/>
            <c:bubble3D val="0"/>
            <c:spPr>
              <a:solidFill>
                <a:srgbClr val="8BB2FF"/>
              </a:solidFill>
              <a:ln w="3175">
                <a:solidFill>
                  <a:schemeClr val="bg1"/>
                </a:solidFill>
              </a:ln>
              <a:effectLst/>
            </c:spPr>
            <c:extLst>
              <c:ext xmlns:c16="http://schemas.microsoft.com/office/drawing/2014/chart" uri="{C3380CC4-5D6E-409C-BE32-E72D297353CC}">
                <c16:uniqueId val="{00000003-6468-A44B-9A7D-C2CEAA851B25}"/>
              </c:ext>
            </c:extLst>
          </c:dPt>
          <c:dPt>
            <c:idx val="2"/>
            <c:bubble3D val="0"/>
            <c:spPr>
              <a:solidFill>
                <a:srgbClr val="588FFF"/>
              </a:solidFill>
              <a:ln w="3175">
                <a:solidFill>
                  <a:schemeClr val="bg1"/>
                </a:solidFill>
              </a:ln>
              <a:effectLst/>
            </c:spPr>
            <c:extLst>
              <c:ext xmlns:c16="http://schemas.microsoft.com/office/drawing/2014/chart" uri="{C3380CC4-5D6E-409C-BE32-E72D297353CC}">
                <c16:uniqueId val="{00000005-6468-A44B-9A7D-C2CEAA851B25}"/>
              </c:ext>
            </c:extLst>
          </c:dPt>
          <c:dPt>
            <c:idx val="3"/>
            <c:bubble3D val="0"/>
            <c:spPr>
              <a:solidFill>
                <a:srgbClr val="3477FF"/>
              </a:solidFill>
              <a:ln w="3175">
                <a:solidFill>
                  <a:schemeClr val="bg1"/>
                </a:solidFill>
              </a:ln>
              <a:effectLst/>
            </c:spPr>
            <c:extLst>
              <c:ext xmlns:c16="http://schemas.microsoft.com/office/drawing/2014/chart" uri="{C3380CC4-5D6E-409C-BE32-E72D297353CC}">
                <c16:uniqueId val="{00000007-6468-A44B-9A7D-C2CEAA851B25}"/>
              </c:ext>
            </c:extLst>
          </c:dPt>
          <c:dPt>
            <c:idx val="4"/>
            <c:bubble3D val="0"/>
            <c:spPr>
              <a:solidFill>
                <a:srgbClr val="FFABAA"/>
              </a:solidFill>
              <a:ln w="3175">
                <a:solidFill>
                  <a:schemeClr val="bg1"/>
                </a:solidFill>
              </a:ln>
              <a:effectLst/>
            </c:spPr>
            <c:extLst>
              <c:ext xmlns:c16="http://schemas.microsoft.com/office/drawing/2014/chart" uri="{C3380CC4-5D6E-409C-BE32-E72D297353CC}">
                <c16:uniqueId val="{00000009-6468-A44B-9A7D-C2CEAA851B25}"/>
              </c:ext>
            </c:extLst>
          </c:dPt>
          <c:dPt>
            <c:idx val="5"/>
            <c:bubble3D val="0"/>
            <c:spPr>
              <a:solidFill>
                <a:srgbClr val="FF8B8B"/>
              </a:solidFill>
              <a:ln w="3175">
                <a:solidFill>
                  <a:schemeClr val="bg1"/>
                </a:solidFill>
              </a:ln>
              <a:effectLst/>
            </c:spPr>
            <c:extLst>
              <c:ext xmlns:c16="http://schemas.microsoft.com/office/drawing/2014/chart" uri="{C3380CC4-5D6E-409C-BE32-E72D297353CC}">
                <c16:uniqueId val="{0000000B-6468-A44B-9A7D-C2CEAA851B25}"/>
              </c:ext>
            </c:extLst>
          </c:dPt>
          <c:dPt>
            <c:idx val="6"/>
            <c:bubble3D val="0"/>
            <c:spPr>
              <a:solidFill>
                <a:srgbClr val="FF5857"/>
              </a:solidFill>
              <a:ln w="3175">
                <a:solidFill>
                  <a:schemeClr val="bg1"/>
                </a:solidFill>
              </a:ln>
              <a:effectLst/>
            </c:spPr>
            <c:extLst>
              <c:ext xmlns:c16="http://schemas.microsoft.com/office/drawing/2014/chart" uri="{C3380CC4-5D6E-409C-BE32-E72D297353CC}">
                <c16:uniqueId val="{0000000D-6468-A44B-9A7D-C2CEAA851B25}"/>
              </c:ext>
            </c:extLst>
          </c:dPt>
          <c:dPt>
            <c:idx val="7"/>
            <c:bubble3D val="0"/>
            <c:spPr>
              <a:solidFill>
                <a:srgbClr val="FF3433"/>
              </a:solidFill>
              <a:ln w="3175">
                <a:solidFill>
                  <a:schemeClr val="bg1"/>
                </a:solidFill>
              </a:ln>
              <a:effectLst/>
            </c:spPr>
            <c:extLst>
              <c:ext xmlns:c16="http://schemas.microsoft.com/office/drawing/2014/chart" uri="{C3380CC4-5D6E-409C-BE32-E72D297353CC}">
                <c16:uniqueId val="{0000000F-6468-A44B-9A7D-C2CEAA851B25}"/>
              </c:ext>
            </c:extLst>
          </c:dPt>
          <c:dLbls>
            <c:dLbl>
              <c:idx val="3"/>
              <c:tx>
                <c:rich>
                  <a:bodyPr/>
                  <a:lstStyle/>
                  <a:p>
                    <a:fld id="{B9D26498-0D8E-664E-A061-23BD788C44CE}" type="CATEGORYNAME">
                      <a:rPr lang="ja-JP" altLang="en-US"/>
                      <a:pPr/>
                      <a:t>[分類名]</a:t>
                    </a:fld>
                    <a:r>
                      <a:rPr lang="ja-JP" altLang="en-US" baseline="0"/>
                      <a:t>
</a:t>
                    </a:r>
                    <a:r>
                      <a:rPr lang="en-US" altLang="ja-JP" baseline="0"/>
                      <a:t>13%</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468-A44B-9A7D-C2CEAA851B25}"/>
                </c:ext>
              </c:extLst>
            </c:dLbl>
            <c:dLbl>
              <c:idx val="7"/>
              <c:tx>
                <c:rich>
                  <a:bodyPr/>
                  <a:lstStyle/>
                  <a:p>
                    <a:fld id="{895B2766-363C-DF43-A797-21ED9004FD90}" type="CATEGORYNAME">
                      <a:rPr lang="ja-JP" altLang="en-US"/>
                      <a:pPr/>
                      <a:t>[分類名]</a:t>
                    </a:fld>
                    <a:r>
                      <a:rPr lang="ja-JP" altLang="en-US" baseline="0"/>
                      <a:t>
</a:t>
                    </a:r>
                    <a:r>
                      <a:rPr lang="en-US" altLang="ja-JP" baseline="0"/>
                      <a:t>17%</a:t>
                    </a:r>
                  </a:p>
                </c:rich>
              </c:tx>
              <c:dLblPos val="in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6468-A44B-9A7D-C2CEAA851B25}"/>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Teen</c:v>
                </c:pt>
                <c:pt idx="1">
                  <c:v>20-34歳</c:v>
                </c:pt>
                <c:pt idx="2">
                  <c:v>35-49歳</c:v>
                </c:pt>
                <c:pt idx="3">
                  <c:v>50-64歳</c:v>
                </c:pt>
                <c:pt idx="4">
                  <c:v>Teen</c:v>
                </c:pt>
                <c:pt idx="5">
                  <c:v>20-34歳</c:v>
                </c:pt>
                <c:pt idx="6">
                  <c:v>35-49歳</c:v>
                </c:pt>
                <c:pt idx="7">
                  <c:v>50-64歳</c:v>
                </c:pt>
              </c:strCache>
            </c:strRef>
          </c:cat>
          <c:val>
            <c:numRef>
              <c:f>Sheet1!$B$2:$B$9</c:f>
              <c:numCache>
                <c:formatCode>0%</c:formatCode>
                <c:ptCount val="8"/>
                <c:pt idx="0">
                  <c:v>1.4999999999999999E-2</c:v>
                </c:pt>
                <c:pt idx="1">
                  <c:v>0.106</c:v>
                </c:pt>
                <c:pt idx="2">
                  <c:v>0.13900000000000001</c:v>
                </c:pt>
                <c:pt idx="3">
                  <c:v>0.13400000000000001</c:v>
                </c:pt>
                <c:pt idx="4">
                  <c:v>5.0999999999999997E-2</c:v>
                </c:pt>
                <c:pt idx="5">
                  <c:v>0.216</c:v>
                </c:pt>
                <c:pt idx="6">
                  <c:v>0.17</c:v>
                </c:pt>
                <c:pt idx="7">
                  <c:v>0.16</c:v>
                </c:pt>
              </c:numCache>
            </c:numRef>
          </c:val>
          <c:extLst>
            <c:ext xmlns:c16="http://schemas.microsoft.com/office/drawing/2014/chart" uri="{C3380CC4-5D6E-409C-BE32-E72D297353CC}">
              <c16:uniqueId val="{00000010-6468-A44B-9A7D-C2CEAA851B2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ln w="3175">
              <a:solidFill>
                <a:schemeClr val="bg1"/>
              </a:solidFill>
            </a:ln>
          </c:spPr>
          <c:dPt>
            <c:idx val="0"/>
            <c:bubble3D val="0"/>
            <c:spPr>
              <a:solidFill>
                <a:srgbClr val="AAC6FF"/>
              </a:solidFill>
              <a:ln w="3175">
                <a:solidFill>
                  <a:schemeClr val="bg1"/>
                </a:solidFill>
              </a:ln>
              <a:effectLst/>
            </c:spPr>
            <c:extLst>
              <c:ext xmlns:c16="http://schemas.microsoft.com/office/drawing/2014/chart" uri="{C3380CC4-5D6E-409C-BE32-E72D297353CC}">
                <c16:uniqueId val="{00000001-D49C-574F-ABF8-9C5942D11AE8}"/>
              </c:ext>
            </c:extLst>
          </c:dPt>
          <c:dPt>
            <c:idx val="1"/>
            <c:bubble3D val="0"/>
            <c:spPr>
              <a:solidFill>
                <a:srgbClr val="8BB2FF"/>
              </a:solidFill>
              <a:ln w="3175">
                <a:solidFill>
                  <a:schemeClr val="bg1"/>
                </a:solidFill>
              </a:ln>
              <a:effectLst/>
            </c:spPr>
            <c:extLst>
              <c:ext xmlns:c16="http://schemas.microsoft.com/office/drawing/2014/chart" uri="{C3380CC4-5D6E-409C-BE32-E72D297353CC}">
                <c16:uniqueId val="{00000003-D49C-574F-ABF8-9C5942D11AE8}"/>
              </c:ext>
            </c:extLst>
          </c:dPt>
          <c:dPt>
            <c:idx val="2"/>
            <c:bubble3D val="0"/>
            <c:spPr>
              <a:solidFill>
                <a:srgbClr val="588FFF"/>
              </a:solidFill>
              <a:ln w="3175">
                <a:solidFill>
                  <a:schemeClr val="bg1"/>
                </a:solidFill>
              </a:ln>
              <a:effectLst/>
            </c:spPr>
            <c:extLst>
              <c:ext xmlns:c16="http://schemas.microsoft.com/office/drawing/2014/chart" uri="{C3380CC4-5D6E-409C-BE32-E72D297353CC}">
                <c16:uniqueId val="{00000005-D49C-574F-ABF8-9C5942D11AE8}"/>
              </c:ext>
            </c:extLst>
          </c:dPt>
          <c:dPt>
            <c:idx val="3"/>
            <c:bubble3D val="0"/>
            <c:spPr>
              <a:solidFill>
                <a:srgbClr val="3477FF"/>
              </a:solidFill>
              <a:ln w="3175">
                <a:solidFill>
                  <a:schemeClr val="bg1"/>
                </a:solidFill>
              </a:ln>
              <a:effectLst/>
            </c:spPr>
            <c:extLst>
              <c:ext xmlns:c16="http://schemas.microsoft.com/office/drawing/2014/chart" uri="{C3380CC4-5D6E-409C-BE32-E72D297353CC}">
                <c16:uniqueId val="{00000007-D49C-574F-ABF8-9C5942D11AE8}"/>
              </c:ext>
            </c:extLst>
          </c:dPt>
          <c:dPt>
            <c:idx val="4"/>
            <c:bubble3D val="0"/>
            <c:spPr>
              <a:solidFill>
                <a:srgbClr val="FFABAA"/>
              </a:solidFill>
              <a:ln w="3175">
                <a:solidFill>
                  <a:schemeClr val="bg1"/>
                </a:solidFill>
              </a:ln>
              <a:effectLst/>
            </c:spPr>
            <c:extLst>
              <c:ext xmlns:c16="http://schemas.microsoft.com/office/drawing/2014/chart" uri="{C3380CC4-5D6E-409C-BE32-E72D297353CC}">
                <c16:uniqueId val="{00000009-D49C-574F-ABF8-9C5942D11AE8}"/>
              </c:ext>
            </c:extLst>
          </c:dPt>
          <c:dPt>
            <c:idx val="5"/>
            <c:bubble3D val="0"/>
            <c:spPr>
              <a:solidFill>
                <a:srgbClr val="FF8B8B"/>
              </a:solidFill>
              <a:ln w="3175">
                <a:solidFill>
                  <a:schemeClr val="bg1"/>
                </a:solidFill>
              </a:ln>
              <a:effectLst/>
            </c:spPr>
            <c:extLst>
              <c:ext xmlns:c16="http://schemas.microsoft.com/office/drawing/2014/chart" uri="{C3380CC4-5D6E-409C-BE32-E72D297353CC}">
                <c16:uniqueId val="{0000000B-D49C-574F-ABF8-9C5942D11AE8}"/>
              </c:ext>
            </c:extLst>
          </c:dPt>
          <c:dPt>
            <c:idx val="6"/>
            <c:bubble3D val="0"/>
            <c:spPr>
              <a:solidFill>
                <a:srgbClr val="FF5857"/>
              </a:solidFill>
              <a:ln w="3175">
                <a:solidFill>
                  <a:schemeClr val="bg1"/>
                </a:solidFill>
              </a:ln>
              <a:effectLst/>
            </c:spPr>
            <c:extLst>
              <c:ext xmlns:c16="http://schemas.microsoft.com/office/drawing/2014/chart" uri="{C3380CC4-5D6E-409C-BE32-E72D297353CC}">
                <c16:uniqueId val="{0000000D-D49C-574F-ABF8-9C5942D11AE8}"/>
              </c:ext>
            </c:extLst>
          </c:dPt>
          <c:dPt>
            <c:idx val="7"/>
            <c:bubble3D val="0"/>
            <c:spPr>
              <a:solidFill>
                <a:srgbClr val="FF3433"/>
              </a:solidFill>
              <a:ln w="3175">
                <a:solidFill>
                  <a:schemeClr val="bg1"/>
                </a:solidFill>
              </a:ln>
              <a:effectLst/>
            </c:spPr>
            <c:extLst>
              <c:ext xmlns:c16="http://schemas.microsoft.com/office/drawing/2014/chart" uri="{C3380CC4-5D6E-409C-BE32-E72D297353CC}">
                <c16:uniqueId val="{0000000F-D49C-574F-ABF8-9C5942D11AE8}"/>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M:Teen</c:v>
                </c:pt>
                <c:pt idx="1">
                  <c:v>M1</c:v>
                </c:pt>
                <c:pt idx="2">
                  <c:v>M2</c:v>
                </c:pt>
                <c:pt idx="3">
                  <c:v>M3</c:v>
                </c:pt>
                <c:pt idx="4">
                  <c:v>F:Teeen</c:v>
                </c:pt>
                <c:pt idx="5">
                  <c:v>F1</c:v>
                </c:pt>
                <c:pt idx="6">
                  <c:v>F2</c:v>
                </c:pt>
                <c:pt idx="7">
                  <c:v>F3</c:v>
                </c:pt>
              </c:strCache>
            </c:strRef>
          </c:cat>
          <c:val>
            <c:numRef>
              <c:f>Sheet1!$B$2:$B$9</c:f>
              <c:numCache>
                <c:formatCode>0%</c:formatCode>
                <c:ptCount val="8"/>
                <c:pt idx="0">
                  <c:v>0.03</c:v>
                </c:pt>
                <c:pt idx="1">
                  <c:v>0.14000000000000001</c:v>
                </c:pt>
                <c:pt idx="2">
                  <c:v>0.15</c:v>
                </c:pt>
                <c:pt idx="3">
                  <c:v>0.14000000000000001</c:v>
                </c:pt>
                <c:pt idx="4">
                  <c:v>0.04</c:v>
                </c:pt>
                <c:pt idx="5">
                  <c:v>0.23</c:v>
                </c:pt>
                <c:pt idx="6">
                  <c:v>0.14000000000000001</c:v>
                </c:pt>
                <c:pt idx="7">
                  <c:v>0.13</c:v>
                </c:pt>
              </c:numCache>
            </c:numRef>
          </c:val>
          <c:extLst>
            <c:ext xmlns:c16="http://schemas.microsoft.com/office/drawing/2014/chart" uri="{C3380CC4-5D6E-409C-BE32-E72D297353CC}">
              <c16:uniqueId val="{00000010-D49C-574F-ABF8-9C5942D11AE8}"/>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売上高</c:v>
                </c:pt>
              </c:strCache>
            </c:strRef>
          </c:tx>
          <c:spPr>
            <a:ln w="3175">
              <a:solidFill>
                <a:schemeClr val="bg1"/>
              </a:solidFill>
            </a:ln>
          </c:spPr>
          <c:dPt>
            <c:idx val="0"/>
            <c:bubble3D val="0"/>
            <c:spPr>
              <a:solidFill>
                <a:srgbClr val="908BFF"/>
              </a:solidFill>
              <a:ln w="3175">
                <a:solidFill>
                  <a:schemeClr val="bg1"/>
                </a:solidFill>
              </a:ln>
              <a:effectLst/>
            </c:spPr>
            <c:extLst>
              <c:ext xmlns:c16="http://schemas.microsoft.com/office/drawing/2014/chart" uri="{C3380CC4-5D6E-409C-BE32-E72D297353CC}">
                <c16:uniqueId val="{00000001-886E-F944-B941-12FED945D755}"/>
              </c:ext>
            </c:extLst>
          </c:dPt>
          <c:dPt>
            <c:idx val="1"/>
            <c:bubble3D val="0"/>
            <c:spPr>
              <a:solidFill>
                <a:srgbClr val="FFB78B"/>
              </a:solidFill>
              <a:ln w="3175">
                <a:solidFill>
                  <a:schemeClr val="bg1"/>
                </a:solidFill>
              </a:ln>
              <a:effectLst/>
            </c:spPr>
            <c:extLst>
              <c:ext xmlns:c16="http://schemas.microsoft.com/office/drawing/2014/chart" uri="{C3380CC4-5D6E-409C-BE32-E72D297353CC}">
                <c16:uniqueId val="{00000003-886E-F944-B941-12FED945D755}"/>
              </c:ext>
            </c:extLst>
          </c:dPt>
          <c:dPt>
            <c:idx val="2"/>
            <c:bubble3D val="0"/>
            <c:spPr>
              <a:solidFill>
                <a:srgbClr val="588FFF"/>
              </a:solidFill>
              <a:ln w="3175">
                <a:solidFill>
                  <a:schemeClr val="bg1"/>
                </a:solidFill>
              </a:ln>
              <a:effectLst/>
            </c:spPr>
            <c:extLst>
              <c:ext xmlns:c16="http://schemas.microsoft.com/office/drawing/2014/chart" uri="{C3380CC4-5D6E-409C-BE32-E72D297353CC}">
                <c16:uniqueId val="{00000005-886E-F944-B941-12FED945D755}"/>
              </c:ext>
            </c:extLst>
          </c:dPt>
          <c:dPt>
            <c:idx val="3"/>
            <c:bubble3D val="0"/>
            <c:spPr>
              <a:solidFill>
                <a:srgbClr val="3477FF"/>
              </a:solidFill>
              <a:ln w="3175">
                <a:solidFill>
                  <a:schemeClr val="bg1"/>
                </a:solidFill>
              </a:ln>
              <a:effectLst/>
            </c:spPr>
            <c:extLst>
              <c:ext xmlns:c16="http://schemas.microsoft.com/office/drawing/2014/chart" uri="{C3380CC4-5D6E-409C-BE32-E72D297353CC}">
                <c16:uniqueId val="{00000007-886E-F944-B941-12FED945D755}"/>
              </c:ext>
            </c:extLst>
          </c:dPt>
          <c:dPt>
            <c:idx val="4"/>
            <c:bubble3D val="0"/>
            <c:spPr>
              <a:solidFill>
                <a:srgbClr val="FFABAA"/>
              </a:solidFill>
              <a:ln w="3175">
                <a:solidFill>
                  <a:schemeClr val="bg1"/>
                </a:solidFill>
              </a:ln>
              <a:effectLst/>
            </c:spPr>
            <c:extLst>
              <c:ext xmlns:c16="http://schemas.microsoft.com/office/drawing/2014/chart" uri="{C3380CC4-5D6E-409C-BE32-E72D297353CC}">
                <c16:uniqueId val="{00000009-886E-F944-B941-12FED945D755}"/>
              </c:ext>
            </c:extLst>
          </c:dPt>
          <c:dPt>
            <c:idx val="5"/>
            <c:bubble3D val="0"/>
            <c:spPr>
              <a:solidFill>
                <a:srgbClr val="FF8B8B"/>
              </a:solidFill>
              <a:ln w="3175">
                <a:solidFill>
                  <a:schemeClr val="bg1"/>
                </a:solidFill>
              </a:ln>
              <a:effectLst/>
            </c:spPr>
            <c:extLst>
              <c:ext xmlns:c16="http://schemas.microsoft.com/office/drawing/2014/chart" uri="{C3380CC4-5D6E-409C-BE32-E72D297353CC}">
                <c16:uniqueId val="{0000000B-886E-F944-B941-12FED945D755}"/>
              </c:ext>
            </c:extLst>
          </c:dPt>
          <c:dPt>
            <c:idx val="6"/>
            <c:bubble3D val="0"/>
            <c:spPr>
              <a:solidFill>
                <a:srgbClr val="FF5857"/>
              </a:solidFill>
              <a:ln w="3175">
                <a:solidFill>
                  <a:schemeClr val="bg1"/>
                </a:solidFill>
              </a:ln>
              <a:effectLst/>
            </c:spPr>
            <c:extLst>
              <c:ext xmlns:c16="http://schemas.microsoft.com/office/drawing/2014/chart" uri="{C3380CC4-5D6E-409C-BE32-E72D297353CC}">
                <c16:uniqueId val="{0000000D-886E-F944-B941-12FED945D755}"/>
              </c:ext>
            </c:extLst>
          </c:dPt>
          <c:dPt>
            <c:idx val="7"/>
            <c:bubble3D val="0"/>
            <c:spPr>
              <a:solidFill>
                <a:srgbClr val="FF3433"/>
              </a:solidFill>
              <a:ln w="3175">
                <a:solidFill>
                  <a:schemeClr val="bg1"/>
                </a:solidFill>
              </a:ln>
              <a:effectLst/>
            </c:spPr>
            <c:extLst>
              <c:ext xmlns:c16="http://schemas.microsoft.com/office/drawing/2014/chart" uri="{C3380CC4-5D6E-409C-BE32-E72D297353CC}">
                <c16:uniqueId val="{0000000F-886E-F944-B941-12FED945D755}"/>
              </c:ext>
            </c:extLst>
          </c:dPt>
          <c:dLbls>
            <c:dLbl>
              <c:idx val="0"/>
              <c:layout>
                <c:manualLayout>
                  <c:x val="-0.21248398996624959"/>
                  <c:y val="8.145436374580893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886E-F944-B941-12FED945D755}"/>
                </c:ext>
              </c:extLst>
            </c:dLbl>
            <c:dLbl>
              <c:idx val="1"/>
              <c:layout>
                <c:manualLayout>
                  <c:x val="0.25885363223611335"/>
                  <c:y val="-7.1744030885506835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886E-F944-B941-12FED945D755}"/>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ja-JP"/>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2"/>
                <c:pt idx="0">
                  <c:v>iOS</c:v>
                </c:pt>
                <c:pt idx="1">
                  <c:v>Android</c:v>
                </c:pt>
              </c:strCache>
            </c:strRef>
          </c:cat>
          <c:val>
            <c:numRef>
              <c:f>Sheet1!$B$2:$B$9</c:f>
              <c:numCache>
                <c:formatCode>0%</c:formatCode>
                <c:ptCount val="8"/>
                <c:pt idx="0">
                  <c:v>0.45</c:v>
                </c:pt>
                <c:pt idx="1">
                  <c:v>0.55000000000000004</c:v>
                </c:pt>
              </c:numCache>
            </c:numRef>
          </c:val>
          <c:extLst>
            <c:ext xmlns:c16="http://schemas.microsoft.com/office/drawing/2014/chart" uri="{C3380CC4-5D6E-409C-BE32-E72D297353CC}">
              <c16:uniqueId val="{00000010-886E-F944-B941-12FED945D755}"/>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r>
              <a:rPr lang="ja-JP" altLang="en-US"/>
              <a:t>ユ</a:t>
            </a:r>
            <a:r>
              <a:rPr lang="ja-JP" altLang="en-US">
                <a:solidFill>
                  <a:schemeClr val="tx1">
                    <a:lumMod val="75000"/>
                    <a:lumOff val="25000"/>
                  </a:schemeClr>
                </a:solidFill>
              </a:rPr>
              <a:t>ーザース</a:t>
            </a:r>
            <a:r>
              <a:rPr lang="ja-JP" altLang="en-US"/>
              <a:t>ペック</a:t>
            </a:r>
          </a:p>
        </c:rich>
      </c:tx>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endParaRPr lang="ja-JP"/>
        </a:p>
      </c:txPr>
    </c:title>
    <c:autoTitleDeleted val="0"/>
    <c:plotArea>
      <c:layout/>
      <c:pieChart>
        <c:varyColors val="1"/>
        <c:ser>
          <c:idx val="0"/>
          <c:order val="0"/>
          <c:tx>
            <c:strRef>
              <c:f>Sheet1!$B$1</c:f>
              <c:strCache>
                <c:ptCount val="1"/>
                <c:pt idx="0">
                  <c:v>ユーザースペック</c:v>
                </c:pt>
              </c:strCache>
            </c:strRef>
          </c:tx>
          <c:spPr>
            <a:ln>
              <a:solidFill>
                <a:schemeClr val="bg1">
                  <a:lumMod val="95000"/>
                </a:schemeClr>
              </a:solidFill>
            </a:ln>
          </c:spPr>
          <c:dPt>
            <c:idx val="0"/>
            <c:bubble3D val="0"/>
            <c:spPr>
              <a:solidFill>
                <a:srgbClr val="DBA6CC"/>
              </a:solidFill>
              <a:ln>
                <a:solidFill>
                  <a:schemeClr val="bg1">
                    <a:lumMod val="95000"/>
                  </a:schemeClr>
                </a:solidFill>
              </a:ln>
              <a:effectLst/>
            </c:spPr>
            <c:extLst>
              <c:ext xmlns:c16="http://schemas.microsoft.com/office/drawing/2014/chart" uri="{C3380CC4-5D6E-409C-BE32-E72D297353CC}">
                <c16:uniqueId val="{00000002-90EC-BF42-A098-C6414B200059}"/>
              </c:ext>
            </c:extLst>
          </c:dPt>
          <c:dPt>
            <c:idx val="1"/>
            <c:bubble3D val="0"/>
            <c:spPr>
              <a:solidFill>
                <a:srgbClr val="F9E4AA"/>
              </a:solidFill>
              <a:ln>
                <a:solidFill>
                  <a:schemeClr val="bg1">
                    <a:lumMod val="95000"/>
                  </a:schemeClr>
                </a:solidFill>
              </a:ln>
              <a:effectLst/>
            </c:spPr>
            <c:extLst>
              <c:ext xmlns:c16="http://schemas.microsoft.com/office/drawing/2014/chart" uri="{C3380CC4-5D6E-409C-BE32-E72D297353CC}">
                <c16:uniqueId val="{00000003-9B56-3345-ACF7-C7FB52B601C8}"/>
              </c:ext>
            </c:extLst>
          </c:dPt>
          <c:dPt>
            <c:idx val="2"/>
            <c:bubble3D val="0"/>
            <c:spPr>
              <a:solidFill>
                <a:srgbClr val="F3F6AA"/>
              </a:solidFill>
              <a:ln>
                <a:solidFill>
                  <a:schemeClr val="bg1">
                    <a:lumMod val="95000"/>
                  </a:schemeClr>
                </a:solidFill>
              </a:ln>
              <a:effectLst/>
            </c:spPr>
            <c:extLst>
              <c:ext xmlns:c16="http://schemas.microsoft.com/office/drawing/2014/chart" uri="{C3380CC4-5D6E-409C-BE32-E72D297353CC}">
                <c16:uniqueId val="{00000005-9B56-3345-ACF7-C7FB52B601C8}"/>
              </c:ext>
            </c:extLst>
          </c:dPt>
          <c:dPt>
            <c:idx val="3"/>
            <c:bubble3D val="0"/>
            <c:spPr>
              <a:solidFill>
                <a:srgbClr val="A7E39D"/>
              </a:solidFill>
              <a:ln>
                <a:solidFill>
                  <a:schemeClr val="bg1">
                    <a:lumMod val="95000"/>
                  </a:schemeClr>
                </a:solidFill>
              </a:ln>
              <a:effectLst/>
            </c:spPr>
            <c:extLst>
              <c:ext xmlns:c16="http://schemas.microsoft.com/office/drawing/2014/chart" uri="{C3380CC4-5D6E-409C-BE32-E72D297353CC}">
                <c16:uniqueId val="{00000007-9B56-3345-ACF7-C7FB52B601C8}"/>
              </c:ext>
            </c:extLst>
          </c:dPt>
          <c:dPt>
            <c:idx val="4"/>
            <c:bubble3D val="0"/>
            <c:spPr>
              <a:solidFill>
                <a:srgbClr val="95DFD6"/>
              </a:solidFill>
              <a:ln>
                <a:solidFill>
                  <a:schemeClr val="bg1">
                    <a:lumMod val="95000"/>
                  </a:schemeClr>
                </a:solidFill>
              </a:ln>
              <a:effectLst/>
            </c:spPr>
            <c:extLst>
              <c:ext xmlns:c16="http://schemas.microsoft.com/office/drawing/2014/chart" uri="{C3380CC4-5D6E-409C-BE32-E72D297353CC}">
                <c16:uniqueId val="{00000009-9B56-3345-ACF7-C7FB52B601C8}"/>
              </c:ext>
            </c:extLst>
          </c:dPt>
          <c:dPt>
            <c:idx val="5"/>
            <c:bubble3D val="0"/>
            <c:spPr>
              <a:solidFill>
                <a:srgbClr val="C0C2DF"/>
              </a:solidFill>
              <a:ln>
                <a:solidFill>
                  <a:schemeClr val="bg1">
                    <a:lumMod val="95000"/>
                  </a:schemeClr>
                </a:solidFill>
              </a:ln>
              <a:effectLst/>
            </c:spPr>
            <c:extLst>
              <c:ext xmlns:c16="http://schemas.microsoft.com/office/drawing/2014/chart" uri="{C3380CC4-5D6E-409C-BE32-E72D297353CC}">
                <c16:uniqueId val="{0000000B-9B56-3345-ACF7-C7FB52B601C8}"/>
              </c:ext>
            </c:extLst>
          </c:dPt>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Yu Gothic" panose="020B0400000000000000" pitchFamily="34" charset="-128"/>
                    <a:ea typeface="Yu Gothic" panose="020B0400000000000000" pitchFamily="34" charset="-128"/>
                    <a:cs typeface="+mn-cs"/>
                  </a:defRPr>
                </a:pPr>
                <a:endParaRPr lang="ja-JP"/>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Sheet1!$A$2:$A$7</c:f>
              <c:strCache>
                <c:ptCount val="6"/>
                <c:pt idx="0">
                  <c:v>18-12歳</c:v>
                </c:pt>
                <c:pt idx="1">
                  <c:v>25-34歳</c:v>
                </c:pt>
                <c:pt idx="2">
                  <c:v>35-44歳</c:v>
                </c:pt>
                <c:pt idx="3">
                  <c:v>45-54歳</c:v>
                </c:pt>
                <c:pt idx="4">
                  <c:v>55-64歳</c:v>
                </c:pt>
                <c:pt idx="5">
                  <c:v>65- 歳</c:v>
                </c:pt>
              </c:strCache>
            </c:strRef>
          </c:cat>
          <c:val>
            <c:numRef>
              <c:f>Sheet1!$B$2:$B$7</c:f>
              <c:numCache>
                <c:formatCode>0%</c:formatCode>
                <c:ptCount val="6"/>
                <c:pt idx="0">
                  <c:v>0.11</c:v>
                </c:pt>
                <c:pt idx="1">
                  <c:v>0.2</c:v>
                </c:pt>
                <c:pt idx="2">
                  <c:v>0.26</c:v>
                </c:pt>
                <c:pt idx="3">
                  <c:v>0.21</c:v>
                </c:pt>
                <c:pt idx="4">
                  <c:v>0.13</c:v>
                </c:pt>
                <c:pt idx="5">
                  <c:v>0.1</c:v>
                </c:pt>
              </c:numCache>
            </c:numRef>
          </c:val>
          <c:extLst>
            <c:ext xmlns:c16="http://schemas.microsoft.com/office/drawing/2014/chart" uri="{C3380CC4-5D6E-409C-BE32-E72D297353CC}">
              <c16:uniqueId val="{00000000-90EC-BF42-A098-C6414B200059}"/>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71439673411875637"/>
          <c:y val="0.2034667407729803"/>
          <c:w val="0.15519483402906814"/>
          <c:h val="0.7172046407270455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Yu Gothic" panose="020B0400000000000000" pitchFamily="34" charset="-128"/>
          <a:ea typeface="Yu Gothic" panose="020B0400000000000000" pitchFamily="34" charset="-128"/>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title>
      <c:tx>
        <c:rich>
          <a:bodyPr rot="0" spcFirstLastPara="1" vertOverflow="ellipsis" vert="horz" wrap="square" anchor="ctr" anchorCtr="1"/>
          <a:lstStyle/>
          <a:p>
            <a:pPr>
              <a:defRPr sz="2128" b="1" i="0" u="none" strike="noStrike" kern="1200" baseline="0">
                <a:solidFill>
                  <a:schemeClr val="tx2"/>
                </a:solidFill>
                <a:latin typeface="Yu Gothic" panose="020B0400000000000000" pitchFamily="34" charset="-128"/>
                <a:ea typeface="Yu Gothic" panose="020B0400000000000000" pitchFamily="34" charset="-128"/>
                <a:cs typeface="+mn-cs"/>
              </a:defRPr>
            </a:pPr>
            <a:r>
              <a:rPr lang="ja-JP" altLang="en-US" sz="1400">
                <a:solidFill>
                  <a:schemeClr val="tx1">
                    <a:lumMod val="75000"/>
                    <a:lumOff val="25000"/>
                  </a:schemeClr>
                </a:solidFill>
              </a:rPr>
              <a:t>男女比率</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tx2"/>
              </a:solidFill>
              <a:latin typeface="Yu Gothic" panose="020B0400000000000000" pitchFamily="34" charset="-128"/>
              <a:ea typeface="Yu Gothic" panose="020B0400000000000000" pitchFamily="34" charset="-128"/>
              <a:cs typeface="+mn-cs"/>
            </a:defRPr>
          </a:pPr>
          <a:endParaRPr lang="ja-JP"/>
        </a:p>
      </c:txPr>
    </c:title>
    <c:autoTitleDeleted val="0"/>
    <c:plotArea>
      <c:layout/>
      <c:pieChart>
        <c:varyColors val="1"/>
        <c:ser>
          <c:idx val="0"/>
          <c:order val="0"/>
          <c:tx>
            <c:strRef>
              <c:f>Sheet1!$B$1</c:f>
              <c:strCache>
                <c:ptCount val="1"/>
                <c:pt idx="0">
                  <c:v>ユーザースペック</c:v>
                </c:pt>
              </c:strCache>
            </c:strRef>
          </c:tx>
          <c:spPr>
            <a:solidFill>
              <a:schemeClr val="tx2">
                <a:lumMod val="60000"/>
                <a:lumOff val="40000"/>
              </a:schemeClr>
            </a:solidFill>
            <a:ln w="3175">
              <a:solidFill>
                <a:schemeClr val="bg1">
                  <a:lumMod val="95000"/>
                </a:schemeClr>
              </a:solidFill>
            </a:ln>
          </c:spPr>
          <c:dPt>
            <c:idx val="0"/>
            <c:bubble3D val="0"/>
            <c:spPr>
              <a:solidFill>
                <a:srgbClr val="AACCFF"/>
              </a:solidFill>
              <a:ln w="3175">
                <a:solidFill>
                  <a:schemeClr val="bg1">
                    <a:lumMod val="95000"/>
                  </a:schemeClr>
                </a:solidFill>
              </a:ln>
              <a:effectLst/>
            </c:spPr>
            <c:extLst>
              <c:ext xmlns:c16="http://schemas.microsoft.com/office/drawing/2014/chart" uri="{C3380CC4-5D6E-409C-BE32-E72D297353CC}">
                <c16:uniqueId val="{00000001-E11F-A048-8402-9D3001CA5992}"/>
              </c:ext>
            </c:extLst>
          </c:dPt>
          <c:dPt>
            <c:idx val="1"/>
            <c:bubble3D val="0"/>
            <c:spPr>
              <a:solidFill>
                <a:srgbClr val="FF8B8B"/>
              </a:solidFill>
              <a:ln w="3175">
                <a:solidFill>
                  <a:schemeClr val="bg1">
                    <a:lumMod val="95000"/>
                  </a:schemeClr>
                </a:solidFill>
              </a:ln>
              <a:effectLst/>
            </c:spPr>
            <c:extLst>
              <c:ext xmlns:c16="http://schemas.microsoft.com/office/drawing/2014/chart" uri="{C3380CC4-5D6E-409C-BE32-E72D297353CC}">
                <c16:uniqueId val="{00000003-E11F-A048-8402-9D3001CA5992}"/>
              </c:ext>
            </c:extLst>
          </c:dPt>
          <c:dPt>
            <c:idx val="2"/>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5-E11F-A048-8402-9D3001CA5992}"/>
              </c:ext>
            </c:extLst>
          </c:dPt>
          <c:dPt>
            <c:idx val="3"/>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7-E11F-A048-8402-9D3001CA5992}"/>
              </c:ext>
            </c:extLst>
          </c:dPt>
          <c:dPt>
            <c:idx val="4"/>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9-E11F-A048-8402-9D3001CA5992}"/>
              </c:ext>
            </c:extLst>
          </c:dPt>
          <c:dPt>
            <c:idx val="5"/>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B-E11F-A048-8402-9D3001CA5992}"/>
              </c:ext>
            </c:extLst>
          </c:dPt>
          <c:dPt>
            <c:idx val="6"/>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D-E11F-A048-8402-9D3001CA5992}"/>
              </c:ext>
            </c:extLst>
          </c:dPt>
          <c:dPt>
            <c:idx val="7"/>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0F-E11F-A048-8402-9D3001CA5992}"/>
              </c:ext>
            </c:extLst>
          </c:dPt>
          <c:dPt>
            <c:idx val="8"/>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11-E11F-A048-8402-9D3001CA5992}"/>
              </c:ext>
            </c:extLst>
          </c:dPt>
          <c:dPt>
            <c:idx val="9"/>
            <c:bubble3D val="0"/>
            <c:spPr>
              <a:solidFill>
                <a:schemeClr val="tx2">
                  <a:lumMod val="60000"/>
                  <a:lumOff val="40000"/>
                </a:schemeClr>
              </a:solidFill>
              <a:ln w="3175">
                <a:solidFill>
                  <a:schemeClr val="bg1">
                    <a:lumMod val="95000"/>
                  </a:schemeClr>
                </a:solidFill>
              </a:ln>
              <a:effectLst/>
            </c:spPr>
            <c:extLst>
              <c:ext xmlns:c16="http://schemas.microsoft.com/office/drawing/2014/chart" uri="{C3380CC4-5D6E-409C-BE32-E72D297353CC}">
                <c16:uniqueId val="{00000013-E11F-A048-8402-9D3001CA5992}"/>
              </c:ext>
            </c:extLst>
          </c:dPt>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Yu Gothic" panose="020B0400000000000000" pitchFamily="34" charset="-128"/>
                    <a:ea typeface="Yu Gothic" panose="020B0400000000000000" pitchFamily="34" charset="-128"/>
                    <a:cs typeface="+mn-cs"/>
                  </a:defRPr>
                </a:pPr>
                <a:endParaRPr lang="ja-JP"/>
              </a:p>
            </c:txPr>
            <c:showLegendKey val="0"/>
            <c:showVal val="0"/>
            <c:showCatName val="1"/>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Sheet1!$A$2:$A$11</c:f>
              <c:strCache>
                <c:ptCount val="2"/>
                <c:pt idx="0">
                  <c:v>男性</c:v>
                </c:pt>
                <c:pt idx="1">
                  <c:v>女性</c:v>
                </c:pt>
              </c:strCache>
            </c:strRef>
          </c:cat>
          <c:val>
            <c:numRef>
              <c:f>Sheet1!$B$2:$B$11</c:f>
              <c:numCache>
                <c:formatCode>0%</c:formatCode>
                <c:ptCount val="10"/>
                <c:pt idx="0">
                  <c:v>0.44</c:v>
                </c:pt>
                <c:pt idx="1">
                  <c:v>0.56000000000000005</c:v>
                </c:pt>
              </c:numCache>
            </c:numRef>
          </c:val>
          <c:extLst>
            <c:ext xmlns:c16="http://schemas.microsoft.com/office/drawing/2014/chart" uri="{C3380CC4-5D6E-409C-BE32-E72D297353CC}">
              <c16:uniqueId val="{00000014-E11F-A048-8402-9D3001CA5992}"/>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Yu Gothic" panose="020B0400000000000000" pitchFamily="34" charset="-128"/>
          <a:ea typeface="Yu Gothic" panose="020B0400000000000000" pitchFamily="34" charset="-128"/>
        </a:defRPr>
      </a:pPr>
      <a:endParaRPr lang="ja-JP"/>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endParaRPr lang="ja-JP"/>
        </a:p>
      </c:txPr>
    </c:title>
    <c:autoTitleDeleted val="0"/>
    <c:plotArea>
      <c:layout/>
      <c:pieChart>
        <c:varyColors val="1"/>
        <c:ser>
          <c:idx val="0"/>
          <c:order val="0"/>
          <c:tx>
            <c:strRef>
              <c:f>Sheet1!$B$1</c:f>
              <c:strCache>
                <c:ptCount val="1"/>
                <c:pt idx="0">
                  <c:v>ユーザースペック</c:v>
                </c:pt>
              </c:strCache>
            </c:strRef>
          </c:tx>
          <c:dPt>
            <c:idx val="0"/>
            <c:bubble3D val="0"/>
            <c:spPr>
              <a:solidFill>
                <a:srgbClr val="C6DEFF"/>
              </a:solidFill>
              <a:ln>
                <a:noFill/>
              </a:ln>
              <a:effectLst/>
            </c:spPr>
            <c:extLst>
              <c:ext xmlns:c16="http://schemas.microsoft.com/office/drawing/2014/chart" uri="{C3380CC4-5D6E-409C-BE32-E72D297353CC}">
                <c16:uniqueId val="{00000002-90EC-BF42-A098-C6414B200059}"/>
              </c:ext>
            </c:extLst>
          </c:dPt>
          <c:dPt>
            <c:idx val="1"/>
            <c:bubble3D val="0"/>
            <c:spPr>
              <a:solidFill>
                <a:srgbClr val="AACCFF"/>
              </a:solidFill>
              <a:ln>
                <a:noFill/>
              </a:ln>
              <a:effectLst/>
            </c:spPr>
            <c:extLst>
              <c:ext xmlns:c16="http://schemas.microsoft.com/office/drawing/2014/chart" uri="{C3380CC4-5D6E-409C-BE32-E72D297353CC}">
                <c16:uniqueId val="{00000003-9B56-3345-ACF7-C7FB52B601C8}"/>
              </c:ext>
            </c:extLst>
          </c:dPt>
          <c:dPt>
            <c:idx val="2"/>
            <c:bubble3D val="0"/>
            <c:spPr>
              <a:solidFill>
                <a:srgbClr val="5599FF"/>
              </a:solidFill>
              <a:ln>
                <a:noFill/>
              </a:ln>
              <a:effectLst/>
            </c:spPr>
            <c:extLst>
              <c:ext xmlns:c16="http://schemas.microsoft.com/office/drawing/2014/chart" uri="{C3380CC4-5D6E-409C-BE32-E72D297353CC}">
                <c16:uniqueId val="{00000005-9B56-3345-ACF7-C7FB52B601C8}"/>
              </c:ext>
            </c:extLst>
          </c:dPt>
          <c:dPt>
            <c:idx val="3"/>
            <c:bubble3D val="0"/>
            <c:spPr>
              <a:solidFill>
                <a:srgbClr val="0166FF"/>
              </a:solidFill>
              <a:ln>
                <a:noFill/>
              </a:ln>
              <a:effectLst/>
            </c:spPr>
            <c:extLst>
              <c:ext xmlns:c16="http://schemas.microsoft.com/office/drawing/2014/chart" uri="{C3380CC4-5D6E-409C-BE32-E72D297353CC}">
                <c16:uniqueId val="{00000007-9B56-3345-ACF7-C7FB52B601C8}"/>
              </c:ext>
            </c:extLst>
          </c:dPt>
          <c:dPt>
            <c:idx val="4"/>
            <c:bubble3D val="0"/>
            <c:spPr>
              <a:solidFill>
                <a:srgbClr val="FFC6C7"/>
              </a:solidFill>
              <a:ln>
                <a:noFill/>
              </a:ln>
              <a:effectLst/>
            </c:spPr>
            <c:extLst>
              <c:ext xmlns:c16="http://schemas.microsoft.com/office/drawing/2014/chart" uri="{C3380CC4-5D6E-409C-BE32-E72D297353CC}">
                <c16:uniqueId val="{00000009-9B56-3345-ACF7-C7FB52B601C8}"/>
              </c:ext>
            </c:extLst>
          </c:dPt>
          <c:dPt>
            <c:idx val="5"/>
            <c:bubble3D val="0"/>
            <c:spPr>
              <a:solidFill>
                <a:srgbClr val="FFABC4"/>
              </a:solidFill>
              <a:ln>
                <a:noFill/>
              </a:ln>
              <a:effectLst/>
            </c:spPr>
            <c:extLst>
              <c:ext xmlns:c16="http://schemas.microsoft.com/office/drawing/2014/chart" uri="{C3380CC4-5D6E-409C-BE32-E72D297353CC}">
                <c16:uniqueId val="{0000000B-9B56-3345-ACF7-C7FB52B601C8}"/>
              </c:ext>
            </c:extLst>
          </c:dPt>
          <c:dPt>
            <c:idx val="6"/>
            <c:bubble3D val="0"/>
            <c:spPr>
              <a:solidFill>
                <a:srgbClr val="FF719C"/>
              </a:solidFill>
              <a:ln>
                <a:noFill/>
              </a:ln>
              <a:effectLst/>
            </c:spPr>
            <c:extLst>
              <c:ext xmlns:c16="http://schemas.microsoft.com/office/drawing/2014/chart" uri="{C3380CC4-5D6E-409C-BE32-E72D297353CC}">
                <c16:uniqueId val="{0000000D-9B56-3345-ACF7-C7FB52B601C8}"/>
              </c:ext>
            </c:extLst>
          </c:dPt>
          <c:dPt>
            <c:idx val="7"/>
            <c:bubble3D val="0"/>
            <c:spPr>
              <a:solidFill>
                <a:srgbClr val="FF164C"/>
              </a:solidFill>
              <a:ln>
                <a:noFill/>
              </a:ln>
              <a:effectLst/>
            </c:spPr>
            <c:extLst>
              <c:ext xmlns:c16="http://schemas.microsoft.com/office/drawing/2014/chart" uri="{C3380CC4-5D6E-409C-BE32-E72D297353CC}">
                <c16:uniqueId val="{0000000F-9B56-3345-ACF7-C7FB52B601C8}"/>
              </c:ext>
            </c:extLst>
          </c:dPt>
          <c:dPt>
            <c:idx val="8"/>
            <c:bubble3D val="0"/>
            <c:spPr>
              <a:solidFill>
                <a:srgbClr val="FFBB55"/>
              </a:solidFill>
              <a:ln>
                <a:noFill/>
              </a:ln>
              <a:effectLst/>
            </c:spPr>
            <c:extLst>
              <c:ext xmlns:c16="http://schemas.microsoft.com/office/drawing/2014/chart" uri="{C3380CC4-5D6E-409C-BE32-E72D297353CC}">
                <c16:uniqueId val="{00000011-9B56-3345-ACF7-C7FB52B601C8}"/>
              </c:ext>
            </c:extLst>
          </c:dPt>
          <c:dPt>
            <c:idx val="9"/>
            <c:bubble3D val="0"/>
            <c:spPr>
              <a:solidFill>
                <a:srgbClr val="DEFC54"/>
              </a:solidFill>
              <a:ln>
                <a:noFill/>
              </a:ln>
              <a:effectLst/>
            </c:spPr>
            <c:extLst>
              <c:ext xmlns:c16="http://schemas.microsoft.com/office/drawing/2014/chart" uri="{C3380CC4-5D6E-409C-BE32-E72D297353CC}">
                <c16:uniqueId val="{00000013-9B56-3345-ACF7-C7FB52B601C8}"/>
              </c:ext>
            </c:extLst>
          </c:dPt>
          <c:dLbls>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Yu Gothic" panose="020B0400000000000000" pitchFamily="34" charset="-128"/>
                    <a:ea typeface="Yu Gothic" panose="020B0400000000000000" pitchFamily="34" charset="-128"/>
                    <a:cs typeface="+mn-cs"/>
                  </a:defRPr>
                </a:pPr>
                <a:endParaRPr lang="ja-JP"/>
              </a:p>
            </c:txPr>
            <c:showLegendKey val="0"/>
            <c:showVal val="0"/>
            <c:showCatName val="0"/>
            <c:showSerName val="0"/>
            <c:showPercent val="1"/>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Sheet1!$A$2:$A$11</c:f>
              <c:strCache>
                <c:ptCount val="10"/>
                <c:pt idx="0">
                  <c:v>20代男</c:v>
                </c:pt>
                <c:pt idx="1">
                  <c:v>30代男</c:v>
                </c:pt>
                <c:pt idx="2">
                  <c:v>40代男</c:v>
                </c:pt>
                <c:pt idx="3">
                  <c:v>50代男</c:v>
                </c:pt>
                <c:pt idx="4">
                  <c:v>20代女</c:v>
                </c:pt>
                <c:pt idx="5">
                  <c:v>30代女</c:v>
                </c:pt>
                <c:pt idx="6">
                  <c:v>40代女</c:v>
                </c:pt>
                <c:pt idx="7">
                  <c:v>50代女</c:v>
                </c:pt>
                <c:pt idx="8">
                  <c:v>Teen</c:v>
                </c:pt>
                <c:pt idx="9">
                  <c:v>60代</c:v>
                </c:pt>
              </c:strCache>
            </c:strRef>
          </c:cat>
          <c:val>
            <c:numRef>
              <c:f>Sheet1!$B$2:$B$11</c:f>
              <c:numCache>
                <c:formatCode>0%</c:formatCode>
                <c:ptCount val="10"/>
                <c:pt idx="0">
                  <c:v>0.12</c:v>
                </c:pt>
                <c:pt idx="1">
                  <c:v>0.19</c:v>
                </c:pt>
                <c:pt idx="2">
                  <c:v>0.16</c:v>
                </c:pt>
                <c:pt idx="3">
                  <c:v>0.06</c:v>
                </c:pt>
                <c:pt idx="4">
                  <c:v>0.13</c:v>
                </c:pt>
                <c:pt idx="5">
                  <c:v>0.16</c:v>
                </c:pt>
                <c:pt idx="6">
                  <c:v>0.09</c:v>
                </c:pt>
                <c:pt idx="7">
                  <c:v>0.02</c:v>
                </c:pt>
                <c:pt idx="8">
                  <c:v>0.05</c:v>
                </c:pt>
                <c:pt idx="9">
                  <c:v>0.02</c:v>
                </c:pt>
              </c:numCache>
            </c:numRef>
          </c:val>
          <c:extLst>
            <c:ext xmlns:c16="http://schemas.microsoft.com/office/drawing/2014/chart" uri="{C3380CC4-5D6E-409C-BE32-E72D297353CC}">
              <c16:uniqueId val="{00000000-90EC-BF42-A098-C6414B200059}"/>
            </c:ext>
          </c:extLst>
        </c:ser>
        <c:dLbls>
          <c:showLegendKey val="0"/>
          <c:showVal val="0"/>
          <c:showCatName val="0"/>
          <c:showSerName val="0"/>
          <c:showPercent val="1"/>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Yu Gothic" panose="020B0400000000000000" pitchFamily="34" charset="-128"/>
              <a:ea typeface="Yu Gothic" panose="020B0400000000000000" pitchFamily="34" charset="-128"/>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Yu Gothic" panose="020B0400000000000000" pitchFamily="34" charset="-128"/>
          <a:ea typeface="Yu Gothic" panose="020B0400000000000000" pitchFamily="34"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6">
  <a:schemeClr val="accent3"/>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5.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6.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0" cy="49331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763" y="0"/>
            <a:ext cx="2918830" cy="493315"/>
          </a:xfrm>
          <a:prstGeom prst="rect">
            <a:avLst/>
          </a:prstGeom>
        </p:spPr>
        <p:txBody>
          <a:bodyPr vert="horz" lIns="91440" tIns="45720" rIns="91440" bIns="45720" rtlCol="0"/>
          <a:lstStyle>
            <a:lvl1pPr algn="r">
              <a:defRPr sz="1200"/>
            </a:lvl1pPr>
          </a:lstStyle>
          <a:p>
            <a:fld id="{A2B35222-9493-7349-8A60-E788BA1410E2}" type="datetime1">
              <a:rPr kumimoji="1" lang="ja-JP" altLang="en-US" smtClean="0"/>
              <a:t>2021/12/15</a:t>
            </a:fld>
            <a:endParaRPr kumimoji="1" lang="ja-JP" altLang="en-US"/>
          </a:p>
        </p:txBody>
      </p:sp>
      <p:sp>
        <p:nvSpPr>
          <p:cNvPr id="4" name="フッター プレースホルダー 3"/>
          <p:cNvSpPr>
            <a:spLocks noGrp="1"/>
          </p:cNvSpPr>
          <p:nvPr>
            <p:ph type="ftr" sz="quarter" idx="2"/>
          </p:nvPr>
        </p:nvSpPr>
        <p:spPr>
          <a:xfrm>
            <a:off x="0" y="9370714"/>
            <a:ext cx="2918830" cy="49331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763" y="9370714"/>
            <a:ext cx="2918830" cy="493315"/>
          </a:xfrm>
          <a:prstGeom prst="rect">
            <a:avLst/>
          </a:prstGeom>
        </p:spPr>
        <p:txBody>
          <a:bodyPr vert="horz" lIns="91440" tIns="45720" rIns="91440" bIns="45720" rtlCol="0" anchor="b"/>
          <a:lstStyle>
            <a:lvl1pPr algn="r">
              <a:defRPr sz="1200"/>
            </a:lvl1pPr>
          </a:lstStyle>
          <a:p>
            <a:fld id="{FB88BFC0-00ED-7B43-931F-C9A73333A5F5}" type="slidenum">
              <a:rPr kumimoji="1" lang="ja-JP" altLang="en-US" smtClean="0"/>
              <a:t>‹#›</a:t>
            </a:fld>
            <a:endParaRPr kumimoji="1" lang="ja-JP" altLang="en-US"/>
          </a:p>
        </p:txBody>
      </p:sp>
    </p:spTree>
    <p:extLst>
      <p:ext uri="{BB962C8B-B14F-4D97-AF65-F5344CB8AC3E}">
        <p14:creationId xmlns:p14="http://schemas.microsoft.com/office/powerpoint/2010/main" val="37979663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0" cy="4956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763" y="0"/>
            <a:ext cx="2918830" cy="495600"/>
          </a:xfrm>
          <a:prstGeom prst="rect">
            <a:avLst/>
          </a:prstGeom>
        </p:spPr>
        <p:txBody>
          <a:bodyPr vert="horz" lIns="91440" tIns="45720" rIns="91440" bIns="45720" rtlCol="0"/>
          <a:lstStyle>
            <a:lvl1pPr algn="r">
              <a:defRPr sz="1200"/>
            </a:lvl1pPr>
          </a:lstStyle>
          <a:p>
            <a:fld id="{0CE2A8FA-C6BC-C04C-AB64-42F0188AF514}" type="datetime1">
              <a:rPr kumimoji="1" lang="ja-JP" altLang="en-US" smtClean="0"/>
              <a:t>2021/12/15</a:t>
            </a:fld>
            <a:endParaRPr kumimoji="1" lang="ja-JP" altLang="en-US"/>
          </a:p>
        </p:txBody>
      </p:sp>
      <p:sp>
        <p:nvSpPr>
          <p:cNvPr id="4" name="スライド イメージ プレースホルダー 3"/>
          <p:cNvSpPr>
            <a:spLocks noGrp="1" noRot="1" noChangeAspect="1"/>
          </p:cNvSpPr>
          <p:nvPr>
            <p:ph type="sldImg" idx="2"/>
          </p:nvPr>
        </p:nvSpPr>
        <p:spPr>
          <a:xfrm>
            <a:off x="963613" y="1231900"/>
            <a:ext cx="4808537" cy="3330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3577" y="4748165"/>
            <a:ext cx="5388610" cy="388486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370721"/>
            <a:ext cx="2918830" cy="495599"/>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763" y="9370721"/>
            <a:ext cx="2918830" cy="495599"/>
          </a:xfrm>
          <a:prstGeom prst="rect">
            <a:avLst/>
          </a:prstGeom>
        </p:spPr>
        <p:txBody>
          <a:bodyPr vert="horz" lIns="91440" tIns="45720" rIns="91440" bIns="45720" rtlCol="0" anchor="b"/>
          <a:lstStyle>
            <a:lvl1pPr algn="r">
              <a:defRPr sz="1200"/>
            </a:lvl1pPr>
          </a:lstStyle>
          <a:p>
            <a:fld id="{AF0BB264-531C-4D8A-B0AA-89035C83C68F}" type="slidenum">
              <a:rPr kumimoji="1" lang="ja-JP" altLang="en-US" smtClean="0"/>
              <a:t>‹#›</a:t>
            </a:fld>
            <a:endParaRPr kumimoji="1" lang="ja-JP" altLang="en-US"/>
          </a:p>
        </p:txBody>
      </p:sp>
    </p:spTree>
    <p:extLst>
      <p:ext uri="{BB962C8B-B14F-4D97-AF65-F5344CB8AC3E}">
        <p14:creationId xmlns:p14="http://schemas.microsoft.com/office/powerpoint/2010/main" val="17276104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967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228219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50789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8856057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054230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62065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2424040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967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2906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9678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902461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8365542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6456168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801137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15506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5278417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808465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072501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22032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76794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3616880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95302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2231349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5770861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80967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
    <p:spTree>
      <p:nvGrpSpPr>
        <p:cNvPr id="1" name=""/>
        <p:cNvGrpSpPr/>
        <p:nvPr/>
      </p:nvGrpSpPr>
      <p:grpSpPr>
        <a:xfrm>
          <a:off x="0" y="0"/>
          <a:ext cx="0" cy="0"/>
          <a:chOff x="0" y="0"/>
          <a:chExt cx="0" cy="0"/>
        </a:xfrm>
      </p:grpSpPr>
      <p:sp>
        <p:nvSpPr>
          <p:cNvPr id="5" name="正方形/長方形 4"/>
          <p:cNvSpPr/>
          <p:nvPr userDrawn="1"/>
        </p:nvSpPr>
        <p:spPr>
          <a:xfrm>
            <a:off x="-476" y="6672793"/>
            <a:ext cx="9906000" cy="1892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6" name="Title Placeholder 1"/>
          <p:cNvSpPr>
            <a:spLocks noGrp="1"/>
          </p:cNvSpPr>
          <p:nvPr>
            <p:ph type="title"/>
          </p:nvPr>
        </p:nvSpPr>
        <p:spPr>
          <a:xfrm>
            <a:off x="272753" y="252543"/>
            <a:ext cx="8432482" cy="307970"/>
          </a:xfrm>
          <a:prstGeom prst="rect">
            <a:avLst/>
          </a:prstGeom>
        </p:spPr>
        <p:txBody>
          <a:bodyPr vert="horz" lIns="0" tIns="0" rIns="0" bIns="0" rtlCol="0" anchor="t" anchorCtr="0">
            <a:noAutofit/>
          </a:bodyPr>
          <a:lstStyle>
            <a:lvl1pPr>
              <a:defRPr sz="1400">
                <a:latin typeface="游ゴシック" panose="020B0400000000000000" pitchFamily="50" charset="-128"/>
                <a:ea typeface="游ゴシック" panose="020B0400000000000000" pitchFamily="50" charset="-128"/>
              </a:defRPr>
            </a:lvl1pPr>
          </a:lstStyle>
          <a:p>
            <a:r>
              <a:rPr lang="ja-JP" altLang="en-US" dirty="0"/>
              <a:t>マスター タイトルの書式設定</a:t>
            </a:r>
            <a:endParaRPr lang="en-US" dirty="0"/>
          </a:p>
        </p:txBody>
      </p:sp>
      <p:sp>
        <p:nvSpPr>
          <p:cNvPr id="7" name="Text Placeholder 2"/>
          <p:cNvSpPr>
            <a:spLocks noGrp="1"/>
          </p:cNvSpPr>
          <p:nvPr>
            <p:ph idx="1"/>
          </p:nvPr>
        </p:nvSpPr>
        <p:spPr>
          <a:xfrm>
            <a:off x="272753" y="879667"/>
            <a:ext cx="9360494" cy="5589270"/>
          </a:xfrm>
          <a:prstGeom prst="rect">
            <a:avLst/>
          </a:prstGeom>
        </p:spPr>
        <p:txBody>
          <a:bodyPr vert="horz" lIns="91440" tIns="45720" rIns="91440" bIns="45720" rtlCol="0">
            <a:normAutofit/>
          </a:bodyPr>
          <a:lstStyle>
            <a:lvl1pPr>
              <a:defRPr>
                <a:latin typeface="游ゴシック" panose="020B0400000000000000" pitchFamily="50" charset="-128"/>
                <a:ea typeface="游ゴシック" panose="020B0400000000000000" pitchFamily="50" charset="-128"/>
              </a:defRPr>
            </a:lvl1pPr>
            <a:lvl2pPr>
              <a:defRPr>
                <a:latin typeface="游ゴシック" panose="020B0400000000000000" pitchFamily="50" charset="-128"/>
                <a:ea typeface="游ゴシック" panose="020B0400000000000000" pitchFamily="50" charset="-128"/>
              </a:defRPr>
            </a:lvl2pPr>
            <a:lvl3pPr>
              <a:defRPr>
                <a:latin typeface="游ゴシック" panose="020B0400000000000000" pitchFamily="50" charset="-128"/>
                <a:ea typeface="游ゴシック" panose="020B0400000000000000" pitchFamily="50" charset="-128"/>
              </a:defRPr>
            </a:lvl3pPr>
            <a:lvl4pPr>
              <a:defRPr>
                <a:latin typeface="游ゴシック" panose="020B0400000000000000" pitchFamily="50" charset="-128"/>
                <a:ea typeface="游ゴシック" panose="020B0400000000000000" pitchFamily="50" charset="-128"/>
              </a:defRPr>
            </a:lvl4pPr>
            <a:lvl5pPr>
              <a:defRPr>
                <a:latin typeface="游ゴシック" panose="020B0400000000000000" pitchFamily="50" charset="-128"/>
                <a:ea typeface="游ゴシック" panose="020B04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Slide Number Placeholder 5"/>
          <p:cNvSpPr>
            <a:spLocks noGrp="1"/>
          </p:cNvSpPr>
          <p:nvPr>
            <p:ph type="sldNum" sz="quarter" idx="4"/>
          </p:nvPr>
        </p:nvSpPr>
        <p:spPr>
          <a:xfrm>
            <a:off x="9551458" y="6683681"/>
            <a:ext cx="232546" cy="185208"/>
          </a:xfrm>
          <a:prstGeom prst="rect">
            <a:avLst/>
          </a:prstGeom>
          <a:ln w="19050">
            <a:noFill/>
          </a:ln>
        </p:spPr>
        <p:txBody>
          <a:bodyPr vert="horz" lIns="0" tIns="0" rIns="0" bIns="0" rtlCol="0" anchor="ctr" anchorCtr="1"/>
          <a:lstStyle>
            <a:lvl1pPr algn="r">
              <a:defRPr sz="800">
                <a:solidFill>
                  <a:schemeClr val="bg1"/>
                </a:solidFill>
                <a:latin typeface="游ゴシック" panose="020B0400000000000000" pitchFamily="50" charset="-128"/>
                <a:ea typeface="游ゴシック" panose="020B0400000000000000" pitchFamily="50" charset="-128"/>
              </a:defRPr>
            </a:lvl1pPr>
          </a:lstStyle>
          <a:p>
            <a:fld id="{5606B6BE-CAE4-49DE-9FA9-57279F23E9C3}" type="slidenum">
              <a:rPr lang="ja-JP" altLang="en-US" smtClean="0"/>
              <a:pPr/>
              <a:t>‹#›</a:t>
            </a:fld>
            <a:endParaRPr lang="ja-JP" altLang="en-US" dirty="0"/>
          </a:p>
        </p:txBody>
      </p:sp>
      <p:pic>
        <p:nvPicPr>
          <p:cNvPr id="10" name="図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3392" y="0"/>
            <a:ext cx="559855" cy="560513"/>
          </a:xfrm>
          <a:prstGeom prst="rect">
            <a:avLst/>
          </a:prstGeom>
        </p:spPr>
      </p:pic>
      <p:cxnSp>
        <p:nvCxnSpPr>
          <p:cNvPr id="11" name="直線コネクタ 10"/>
          <p:cNvCxnSpPr/>
          <p:nvPr userDrawn="1"/>
        </p:nvCxnSpPr>
        <p:spPr>
          <a:xfrm>
            <a:off x="272753" y="720090"/>
            <a:ext cx="936009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フッター プレースホルダー 2">
            <a:extLst>
              <a:ext uri="{FF2B5EF4-FFF2-40B4-BE49-F238E27FC236}">
                <a16:creationId xmlns:a16="http://schemas.microsoft.com/office/drawing/2014/main" id="{0DB1ED2B-EAC7-5441-87A7-1CA6123F2640}"/>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12" name="角丸四角形 11">
            <a:extLst>
              <a:ext uri="{FF2B5EF4-FFF2-40B4-BE49-F238E27FC236}">
                <a16:creationId xmlns:a16="http://schemas.microsoft.com/office/drawing/2014/main" id="{1989FC26-1D4C-CA49-99EB-4532B58A876D}"/>
              </a:ext>
            </a:extLst>
          </p:cNvPr>
          <p:cNvSpPr/>
          <p:nvPr userDrawn="1"/>
        </p:nvSpPr>
        <p:spPr>
          <a:xfrm>
            <a:off x="8072438" y="6348495"/>
            <a:ext cx="1711565" cy="185208"/>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920214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8AC14FC-C8EA-1E49-A335-F229E1D58373}"/>
              </a:ext>
            </a:extLst>
          </p:cNvPr>
          <p:cNvSpPr/>
          <p:nvPr userDrawn="1"/>
        </p:nvSpPr>
        <p:spPr>
          <a:xfrm>
            <a:off x="-476" y="6672793"/>
            <a:ext cx="9906000" cy="1892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7" name="Title Placeholder 1">
            <a:extLst>
              <a:ext uri="{FF2B5EF4-FFF2-40B4-BE49-F238E27FC236}">
                <a16:creationId xmlns:a16="http://schemas.microsoft.com/office/drawing/2014/main" id="{DD82978B-972A-EB4C-9557-3492017735EB}"/>
              </a:ext>
            </a:extLst>
          </p:cNvPr>
          <p:cNvSpPr>
            <a:spLocks noGrp="1"/>
          </p:cNvSpPr>
          <p:nvPr>
            <p:ph type="title"/>
          </p:nvPr>
        </p:nvSpPr>
        <p:spPr>
          <a:xfrm>
            <a:off x="272753" y="252543"/>
            <a:ext cx="8432482" cy="307970"/>
          </a:xfrm>
          <a:prstGeom prst="rect">
            <a:avLst/>
          </a:prstGeom>
        </p:spPr>
        <p:txBody>
          <a:bodyPr vert="horz" lIns="0" tIns="0" rIns="0" bIns="0" rtlCol="0" anchor="t" anchorCtr="0">
            <a:noAutofit/>
          </a:bodyPr>
          <a:lstStyle>
            <a:lvl1pPr>
              <a:defRPr sz="1400">
                <a:latin typeface="游ゴシック" panose="020B0400000000000000" pitchFamily="50" charset="-128"/>
                <a:ea typeface="游ゴシック" panose="020B0400000000000000" pitchFamily="50" charset="-128"/>
              </a:defRPr>
            </a:lvl1pPr>
          </a:lstStyle>
          <a:p>
            <a:r>
              <a:rPr lang="ja-JP" altLang="en-US" dirty="0"/>
              <a:t>マスター タイトルの書式設定</a:t>
            </a:r>
            <a:endParaRPr lang="en-US" dirty="0"/>
          </a:p>
        </p:txBody>
      </p:sp>
      <p:sp>
        <p:nvSpPr>
          <p:cNvPr id="8" name="Text Placeholder 2">
            <a:extLst>
              <a:ext uri="{FF2B5EF4-FFF2-40B4-BE49-F238E27FC236}">
                <a16:creationId xmlns:a16="http://schemas.microsoft.com/office/drawing/2014/main" id="{D1BE6704-1896-8944-BC40-E2432C096D52}"/>
              </a:ext>
            </a:extLst>
          </p:cNvPr>
          <p:cNvSpPr>
            <a:spLocks noGrp="1"/>
          </p:cNvSpPr>
          <p:nvPr>
            <p:ph idx="1"/>
          </p:nvPr>
        </p:nvSpPr>
        <p:spPr>
          <a:xfrm>
            <a:off x="272753" y="879667"/>
            <a:ext cx="9360494" cy="5589270"/>
          </a:xfrm>
          <a:prstGeom prst="rect">
            <a:avLst/>
          </a:prstGeom>
        </p:spPr>
        <p:txBody>
          <a:bodyPr vert="horz" lIns="91440" tIns="45720" rIns="91440" bIns="45720" rtlCol="0">
            <a:normAutofit/>
          </a:bodyPr>
          <a:lstStyle>
            <a:lvl1pPr>
              <a:defRPr>
                <a:latin typeface="游ゴシック" panose="020B0400000000000000" pitchFamily="50" charset="-128"/>
                <a:ea typeface="游ゴシック" panose="020B0400000000000000" pitchFamily="50" charset="-128"/>
              </a:defRPr>
            </a:lvl1pPr>
            <a:lvl2pPr>
              <a:defRPr>
                <a:latin typeface="游ゴシック" panose="020B0400000000000000" pitchFamily="50" charset="-128"/>
                <a:ea typeface="游ゴシック" panose="020B0400000000000000" pitchFamily="50" charset="-128"/>
              </a:defRPr>
            </a:lvl2pPr>
            <a:lvl3pPr>
              <a:defRPr>
                <a:latin typeface="游ゴシック" panose="020B0400000000000000" pitchFamily="50" charset="-128"/>
                <a:ea typeface="游ゴシック" panose="020B0400000000000000" pitchFamily="50" charset="-128"/>
              </a:defRPr>
            </a:lvl3pPr>
            <a:lvl4pPr>
              <a:defRPr>
                <a:latin typeface="游ゴシック" panose="020B0400000000000000" pitchFamily="50" charset="-128"/>
                <a:ea typeface="游ゴシック" panose="020B0400000000000000" pitchFamily="50" charset="-128"/>
              </a:defRPr>
            </a:lvl4pPr>
            <a:lvl5pPr>
              <a:defRPr>
                <a:latin typeface="游ゴシック" panose="020B0400000000000000" pitchFamily="50" charset="-128"/>
                <a:ea typeface="游ゴシック" panose="020B0400000000000000" pitchFamily="50" charset="-128"/>
              </a:defRPr>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9" name="Slide Number Placeholder 5">
            <a:extLst>
              <a:ext uri="{FF2B5EF4-FFF2-40B4-BE49-F238E27FC236}">
                <a16:creationId xmlns:a16="http://schemas.microsoft.com/office/drawing/2014/main" id="{1065F27C-B902-4B47-96D8-D107EDE7E410}"/>
              </a:ext>
            </a:extLst>
          </p:cNvPr>
          <p:cNvSpPr>
            <a:spLocks noGrp="1"/>
          </p:cNvSpPr>
          <p:nvPr>
            <p:ph type="sldNum" sz="quarter" idx="4"/>
          </p:nvPr>
        </p:nvSpPr>
        <p:spPr>
          <a:xfrm>
            <a:off x="9551458" y="6683681"/>
            <a:ext cx="232546" cy="185208"/>
          </a:xfrm>
          <a:prstGeom prst="rect">
            <a:avLst/>
          </a:prstGeom>
          <a:ln w="19050">
            <a:noFill/>
          </a:ln>
        </p:spPr>
        <p:txBody>
          <a:bodyPr vert="horz" lIns="0" tIns="0" rIns="0" bIns="0" rtlCol="0" anchor="ctr" anchorCtr="1"/>
          <a:lstStyle>
            <a:lvl1pPr algn="r">
              <a:defRPr sz="800">
                <a:solidFill>
                  <a:schemeClr val="bg1"/>
                </a:solidFill>
                <a:latin typeface="游ゴシック" panose="020B0400000000000000" pitchFamily="50" charset="-128"/>
                <a:ea typeface="游ゴシック" panose="020B0400000000000000" pitchFamily="50" charset="-128"/>
              </a:defRPr>
            </a:lvl1pPr>
          </a:lstStyle>
          <a:p>
            <a:fld id="{5606B6BE-CAE4-49DE-9FA9-57279F23E9C3}" type="slidenum">
              <a:rPr lang="ja-JP" altLang="en-US" smtClean="0"/>
              <a:pPr/>
              <a:t>‹#›</a:t>
            </a:fld>
            <a:endParaRPr lang="ja-JP" altLang="en-US" dirty="0"/>
          </a:p>
        </p:txBody>
      </p:sp>
      <p:pic>
        <p:nvPicPr>
          <p:cNvPr id="10" name="図 9">
            <a:extLst>
              <a:ext uri="{FF2B5EF4-FFF2-40B4-BE49-F238E27FC236}">
                <a16:creationId xmlns:a16="http://schemas.microsoft.com/office/drawing/2014/main" id="{69FABEC8-1175-8746-926D-21E99B53BF7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3392" y="0"/>
            <a:ext cx="559855" cy="560513"/>
          </a:xfrm>
          <a:prstGeom prst="rect">
            <a:avLst/>
          </a:prstGeom>
        </p:spPr>
      </p:pic>
      <p:cxnSp>
        <p:nvCxnSpPr>
          <p:cNvPr id="11" name="直線コネクタ 10">
            <a:extLst>
              <a:ext uri="{FF2B5EF4-FFF2-40B4-BE49-F238E27FC236}">
                <a16:creationId xmlns:a16="http://schemas.microsoft.com/office/drawing/2014/main" id="{9A7CF3BD-3ED1-3646-BC23-BFFD12FE45DC}"/>
              </a:ext>
            </a:extLst>
          </p:cNvPr>
          <p:cNvCxnSpPr/>
          <p:nvPr userDrawn="1"/>
        </p:nvCxnSpPr>
        <p:spPr>
          <a:xfrm>
            <a:off x="272753" y="720090"/>
            <a:ext cx="936009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フッター プレースホルダー 2">
            <a:extLst>
              <a:ext uri="{FF2B5EF4-FFF2-40B4-BE49-F238E27FC236}">
                <a16:creationId xmlns:a16="http://schemas.microsoft.com/office/drawing/2014/main" id="{F29C55CC-0602-7E49-94D4-85C407312106}"/>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Tree>
    <p:extLst>
      <p:ext uri="{BB962C8B-B14F-4D97-AF65-F5344CB8AC3E}">
        <p14:creationId xmlns:p14="http://schemas.microsoft.com/office/powerpoint/2010/main" val="911200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ユーザー設定レイアウト">
    <p:spTree>
      <p:nvGrpSpPr>
        <p:cNvPr id="1" name=""/>
        <p:cNvGrpSpPr/>
        <p:nvPr/>
      </p:nvGrpSpPr>
      <p:grpSpPr>
        <a:xfrm>
          <a:off x="0" y="0"/>
          <a:ext cx="0" cy="0"/>
          <a:chOff x="0" y="0"/>
          <a:chExt cx="0" cy="0"/>
        </a:xfrm>
      </p:grpSpPr>
      <p:sp>
        <p:nvSpPr>
          <p:cNvPr id="7" name="コンテンツ プレースホルダー 3"/>
          <p:cNvSpPr>
            <a:spLocks noGrp="1"/>
          </p:cNvSpPr>
          <p:nvPr>
            <p:ph sz="quarter" idx="10"/>
          </p:nvPr>
        </p:nvSpPr>
        <p:spPr>
          <a:xfrm>
            <a:off x="1119600" y="2502000"/>
            <a:ext cx="7013575" cy="648000"/>
          </a:xfrm>
        </p:spPr>
        <p:txBody>
          <a:bodyPr wrap="square">
            <a:spAutoFit/>
          </a:bodyPr>
          <a:lstStyle>
            <a:lvl1pPr marL="0" algn="l" defTabSz="914400" rtl="0" eaLnBrk="1" latinLnBrk="0" hangingPunct="1">
              <a:buNone/>
              <a:defRPr kumimoji="1" lang="ja-JP" altLang="en-US" sz="3600" b="1" kern="1200" dirty="0" smtClean="0">
                <a:solidFill>
                  <a:schemeClr val="tx1"/>
                </a:solidFill>
                <a:latin typeface="游ゴシック体 ボールド"/>
                <a:ea typeface="游ゴシック体 ボールド"/>
                <a:cs typeface="+mn-cs"/>
              </a:defRPr>
            </a:lvl1pPr>
          </a:lstStyle>
          <a:p>
            <a:pPr lvl="0"/>
            <a:r>
              <a:rPr kumimoji="1" lang="ja-JP" altLang="en-US" dirty="0"/>
              <a:t>マスター テキストの書式設定</a:t>
            </a:r>
          </a:p>
        </p:txBody>
      </p:sp>
      <p:cxnSp>
        <p:nvCxnSpPr>
          <p:cNvPr id="4" name="直線コネクタ 3"/>
          <p:cNvCxnSpPr/>
          <p:nvPr userDrawn="1"/>
        </p:nvCxnSpPr>
        <p:spPr>
          <a:xfrm>
            <a:off x="272753" y="3178905"/>
            <a:ext cx="9360094"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6" name="図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073392" y="0"/>
            <a:ext cx="559855" cy="560513"/>
          </a:xfrm>
          <a:prstGeom prst="rect">
            <a:avLst/>
          </a:prstGeom>
        </p:spPr>
      </p:pic>
    </p:spTree>
    <p:extLst>
      <p:ext uri="{BB962C8B-B14F-4D97-AF65-F5344CB8AC3E}">
        <p14:creationId xmlns:p14="http://schemas.microsoft.com/office/powerpoint/2010/main" val="37815067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7" name="日付プレースホルダー 3"/>
          <p:cNvSpPr>
            <a:spLocks noGrp="1"/>
          </p:cNvSpPr>
          <p:nvPr>
            <p:ph type="dt" sz="half" idx="2"/>
          </p:nvPr>
        </p:nvSpPr>
        <p:spPr>
          <a:xfrm>
            <a:off x="1105200" y="3261600"/>
            <a:ext cx="1753200" cy="385989"/>
          </a:xfrm>
          <a:prstGeom prst="rect">
            <a:avLst/>
          </a:prstGeom>
        </p:spPr>
        <p:txBody>
          <a:bodyPr vert="horz" lIns="91440" tIns="45720" rIns="91440" bIns="45720" rtlCol="0" anchor="ctr"/>
          <a:lstStyle>
            <a:lvl1pPr algn="r">
              <a:defRPr kumimoji="1" lang="ja-JP" altLang="en-US" sz="1600" b="0" i="0" u="none" strike="noStrike" kern="1200" cap="none" spc="0" normalizeH="0" baseline="0" noProof="0" smtClean="0">
                <a:ln>
                  <a:noFill/>
                </a:ln>
                <a:solidFill>
                  <a:schemeClr val="tx1">
                    <a:tint val="75000"/>
                  </a:schemeClr>
                </a:solidFill>
                <a:effectLst/>
                <a:uLnTx/>
                <a:uFillTx/>
                <a:latin typeface="メイリオ" panose="020B0604030504040204" pitchFamily="50" charset="-128"/>
                <a:ea typeface="メイリオ" panose="020B0604030504040204" pitchFamily="50" charset="-128"/>
                <a:cs typeface="+mn-cs"/>
              </a:defRPr>
            </a:lvl1pPr>
          </a:lstStyle>
          <a:p>
            <a:pPr algn="l"/>
            <a:endParaRPr lang="ja-JP" altLang="en-US" dirty="0"/>
          </a:p>
        </p:txBody>
      </p:sp>
      <p:sp>
        <p:nvSpPr>
          <p:cNvPr id="11" name="タイトル 1"/>
          <p:cNvSpPr txBox="1">
            <a:spLocks/>
          </p:cNvSpPr>
          <p:nvPr userDrawn="1"/>
        </p:nvSpPr>
        <p:spPr>
          <a:xfrm>
            <a:off x="922749" y="2550498"/>
            <a:ext cx="7429500" cy="1022998"/>
          </a:xfrm>
          <a:prstGeom prst="rect">
            <a:avLst/>
          </a:prstGeom>
        </p:spPr>
        <p:txBody>
          <a:bodyPr anchor="t" anchorCtr="0"/>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lgn="l"/>
            <a:endParaRPr lang="ja-JP" altLang="en-US" sz="3200" b="1" dirty="0">
              <a:latin typeface="游ゴシック体 ボールド"/>
              <a:ea typeface="游ゴシック体 ボールド"/>
            </a:endParaRPr>
          </a:p>
        </p:txBody>
      </p:sp>
      <p:pic>
        <p:nvPicPr>
          <p:cNvPr id="2" name="図 1" descr="IPGlogo単.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318824" y="5180847"/>
            <a:ext cx="1888885" cy="973062"/>
          </a:xfrm>
          <a:prstGeom prst="rect">
            <a:avLst/>
          </a:prstGeom>
        </p:spPr>
      </p:pic>
      <p:sp>
        <p:nvSpPr>
          <p:cNvPr id="4" name="コンテンツ プレースホルダー 3"/>
          <p:cNvSpPr>
            <a:spLocks noGrp="1"/>
          </p:cNvSpPr>
          <p:nvPr>
            <p:ph sz="quarter" idx="10"/>
          </p:nvPr>
        </p:nvSpPr>
        <p:spPr>
          <a:xfrm>
            <a:off x="1119600" y="2502000"/>
            <a:ext cx="7255827" cy="707886"/>
          </a:xfrm>
        </p:spPr>
        <p:txBody>
          <a:bodyPr wrap="square">
            <a:spAutoFit/>
          </a:bodyPr>
          <a:lstStyle>
            <a:lvl1pPr marL="0" algn="l" defTabSz="914400" rtl="0" eaLnBrk="1" latinLnBrk="0" hangingPunct="1">
              <a:defRPr kumimoji="1" lang="ja-JP" altLang="en-US" sz="4000" b="1" kern="1200" dirty="0" smtClean="0">
                <a:solidFill>
                  <a:schemeClr val="tx1"/>
                </a:solidFill>
                <a:latin typeface="游ゴシック体 ボールド"/>
                <a:ea typeface="游ゴシック体 ボールド"/>
                <a:cs typeface="+mn-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t>マスター テキストの書式設定</a:t>
            </a:r>
          </a:p>
        </p:txBody>
      </p:sp>
      <p:pic>
        <p:nvPicPr>
          <p:cNvPr id="9" name="図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073392" y="0"/>
            <a:ext cx="559855" cy="560513"/>
          </a:xfrm>
          <a:prstGeom prst="rect">
            <a:avLst/>
          </a:prstGeom>
        </p:spPr>
      </p:pic>
    </p:spTree>
    <p:extLst>
      <p:ext uri="{BB962C8B-B14F-4D97-AF65-F5344CB8AC3E}">
        <p14:creationId xmlns:p14="http://schemas.microsoft.com/office/powerpoint/2010/main" val="101871637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latin typeface="メイリオ" panose="020B0604030504040204" pitchFamily="50" charset="-128"/>
                <a:ea typeface="メイリオ" panose="020B0604030504040204" pitchFamily="50" charset="-128"/>
              </a:defRPr>
            </a:lvl1pPr>
          </a:lstStyle>
          <a:p>
            <a:endParaRPr lang="ja-JP" altLang="en-US"/>
          </a:p>
        </p:txBody>
      </p:sp>
      <p:sp>
        <p:nvSpPr>
          <p:cNvPr id="5" name="フッター プレースホルダー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latin typeface="メイリオ" panose="020B0604030504040204" pitchFamily="50" charset="-128"/>
                <a:ea typeface="メイリオ" panose="020B0604030504040204" pitchFamily="50" charset="-128"/>
              </a:defRPr>
            </a:lvl1pPr>
          </a:lstStyle>
          <a:p>
            <a:r>
              <a:rPr lang="en-US" altLang="ja-JP"/>
              <a:t>©IPG Inc. All Rights Reserved</a:t>
            </a:r>
            <a:endParaRPr lang="ja-JP" altLang="en-US"/>
          </a:p>
        </p:txBody>
      </p:sp>
      <p:sp>
        <p:nvSpPr>
          <p:cNvPr id="6" name="スライド番号プレースホルダー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latin typeface="メイリオ" panose="020B0604030504040204" pitchFamily="50" charset="-128"/>
                <a:ea typeface="メイリオ" panose="020B0604030504040204" pitchFamily="50" charset="-128"/>
              </a:defRPr>
            </a:lvl1pPr>
          </a:lstStyle>
          <a:p>
            <a:fld id="{65047B73-51D2-4CC1-8F5A-62828C5619C9}" type="slidenum">
              <a:rPr lang="ja-JP" altLang="en-US" smtClean="0"/>
              <a:pPr/>
              <a:t>‹#›</a:t>
            </a:fld>
            <a:endParaRPr lang="ja-JP" altLang="en-US"/>
          </a:p>
        </p:txBody>
      </p:sp>
    </p:spTree>
    <p:extLst>
      <p:ext uri="{BB962C8B-B14F-4D97-AF65-F5344CB8AC3E}">
        <p14:creationId xmlns:p14="http://schemas.microsoft.com/office/powerpoint/2010/main" val="1459743338"/>
      </p:ext>
    </p:extLst>
  </p:cSld>
  <p:clrMap bg1="lt1" tx1="dk1" bg2="lt2" tx2="dk2" accent1="accent1" accent2="accent2" accent3="accent3" accent4="accent4" accent5="accent5" accent6="accent6" hlink="hlink" folHlink="folHlink"/>
  <p:sldLayoutIdLst>
    <p:sldLayoutId id="2147483798" r:id="rId1"/>
    <p:sldLayoutId id="2147483818" r:id="rId2"/>
    <p:sldLayoutId id="2147483817" r:id="rId3"/>
    <p:sldLayoutId id="2147483819" r:id="rId4"/>
  </p:sldLayoutIdLst>
  <p:hf hdr="0" dt="0"/>
  <p:txStyles>
    <p:titleStyle>
      <a:lvl1pPr algn="l" defTabSz="742950" rtl="0" eaLnBrk="1" latinLnBrk="0" hangingPunct="1">
        <a:lnSpc>
          <a:spcPct val="90000"/>
        </a:lnSpc>
        <a:spcBef>
          <a:spcPct val="0"/>
        </a:spcBef>
        <a:buNone/>
        <a:defRPr kumimoji="1" sz="3575" kern="1200">
          <a:solidFill>
            <a:schemeClr val="tx1"/>
          </a:solidFill>
          <a:latin typeface="メイリオ" panose="020B0604030504040204" pitchFamily="50" charset="-128"/>
          <a:ea typeface="メイリオ" panose="020B0604030504040204" pitchFamily="50" charset="-128"/>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メイリオ" panose="020B0604030504040204" pitchFamily="50" charset="-128"/>
          <a:ea typeface="メイリオ" panose="020B0604030504040204" pitchFamily="50" charset="-128"/>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メイリオ" panose="020B0604030504040204" pitchFamily="50" charset="-128"/>
          <a:ea typeface="メイリオ" panose="020B0604030504040204" pitchFamily="50" charset="-128"/>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メイリオ" panose="020B0604030504040204" pitchFamily="50" charset="-128"/>
          <a:ea typeface="メイリオ" panose="020B0604030504040204" pitchFamily="50" charset="-128"/>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メイリオ" panose="020B0604030504040204" pitchFamily="50" charset="-128"/>
          <a:ea typeface="メイリオ" panose="020B0604030504040204" pitchFamily="50" charset="-128"/>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6.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8.png"/><Relationship Id="rId10" Type="http://schemas.openxmlformats.org/officeDocument/2006/relationships/image" Target="../media/image34.png"/><Relationship Id="rId4" Type="http://schemas.openxmlformats.org/officeDocument/2006/relationships/image" Target="../media/image31.jpe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chart" Target="../charts/char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4.png"/><Relationship Id="rId7"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jpg"/><Relationship Id="rId10" Type="http://schemas.openxmlformats.org/officeDocument/2006/relationships/image" Target="../media/image59.png"/><Relationship Id="rId4" Type="http://schemas.openxmlformats.org/officeDocument/2006/relationships/image" Target="../media/image53.jp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6.png"/><Relationship Id="rId9"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62.jpeg"/><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8" Type="http://schemas.openxmlformats.org/officeDocument/2006/relationships/image" Target="../media/image71.emf"/><Relationship Id="rId13" Type="http://schemas.openxmlformats.org/officeDocument/2006/relationships/image" Target="../media/image76.png"/><Relationship Id="rId3" Type="http://schemas.openxmlformats.org/officeDocument/2006/relationships/image" Target="../media/image66.gif"/><Relationship Id="rId7" Type="http://schemas.openxmlformats.org/officeDocument/2006/relationships/image" Target="../media/image70.png"/><Relationship Id="rId12" Type="http://schemas.openxmlformats.org/officeDocument/2006/relationships/image" Target="../media/image75.jp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jpeg"/><Relationship Id="rId9" Type="http://schemas.openxmlformats.org/officeDocument/2006/relationships/image" Target="../media/image72.jpeg"/></Relationships>
</file>

<file path=ppt/slides/_rels/slide37.xml.rels><?xml version="1.0" encoding="UTF-8" standalone="yes"?>
<Relationships xmlns="http://schemas.openxmlformats.org/package/2006/relationships"><Relationship Id="rId8" Type="http://schemas.openxmlformats.org/officeDocument/2006/relationships/image" Target="../media/image75.jpg"/><Relationship Id="rId3" Type="http://schemas.openxmlformats.org/officeDocument/2006/relationships/image" Target="../media/image66.gif"/><Relationship Id="rId7" Type="http://schemas.openxmlformats.org/officeDocument/2006/relationships/image" Target="../media/image70.png"/><Relationship Id="rId12" Type="http://schemas.openxmlformats.org/officeDocument/2006/relationships/image" Target="../media/image7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9.png"/><Relationship Id="rId11" Type="http://schemas.openxmlformats.org/officeDocument/2006/relationships/image" Target="../media/image78.emf"/><Relationship Id="rId5" Type="http://schemas.openxmlformats.org/officeDocument/2006/relationships/image" Target="../media/image68.png"/><Relationship Id="rId10" Type="http://schemas.openxmlformats.org/officeDocument/2006/relationships/image" Target="../media/image77.tiff"/><Relationship Id="rId4" Type="http://schemas.openxmlformats.org/officeDocument/2006/relationships/image" Target="../media/image67.jpeg"/><Relationship Id="rId9" Type="http://schemas.openxmlformats.org/officeDocument/2006/relationships/image" Target="../media/image7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mailto:bangumi-gazou@ipg.co.jp" TargetMode="External"/><Relationship Id="rId2" Type="http://schemas.openxmlformats.org/officeDocument/2006/relationships/image" Target="../media/image80.png"/><Relationship Id="rId1" Type="http://schemas.openxmlformats.org/officeDocument/2006/relationships/slideLayout" Target="../slideLayouts/slideLayout2.xml"/><Relationship Id="rId5" Type="http://schemas.openxmlformats.org/officeDocument/2006/relationships/image" Target="../media/image82.png"/><Relationship Id="rId4" Type="http://schemas.openxmlformats.org/officeDocument/2006/relationships/image" Target="../media/image81.jpeg"/></Relationships>
</file>

<file path=ppt/slides/_rels/slide5.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22.jpe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745600" y="2096005"/>
            <a:ext cx="5966066" cy="1069524"/>
          </a:xfrm>
          <a:prstGeom prst="rect">
            <a:avLst/>
          </a:prstGeom>
        </p:spPr>
        <p:txBody>
          <a:bodyPr wrap="square">
            <a:spAutoFit/>
          </a:bodyPr>
          <a:lstStyle/>
          <a:p>
            <a:pPr>
              <a:spcBef>
                <a:spcPts val="900"/>
              </a:spcBef>
            </a:pP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BS</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a:t>
            </a: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CS</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放送局様向け</a:t>
            </a: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 2021</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年</a:t>
            </a: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10</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月</a:t>
            </a: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-2022</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年</a:t>
            </a:r>
            <a:r>
              <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rPr>
              <a:t>1</a:t>
            </a:r>
            <a:r>
              <a:rPr lang="ja-JP" altLang="en-US" sz="1600">
                <a:solidFill>
                  <a:schemeClr val="tx1">
                    <a:lumMod val="85000"/>
                    <a:lumOff val="15000"/>
                  </a:schemeClr>
                </a:solidFill>
                <a:latin typeface="游ゴシック" panose="020B0400000000000000" pitchFamily="50" charset="-128"/>
                <a:ea typeface="游ゴシック" panose="020B0400000000000000" pitchFamily="50" charset="-128"/>
              </a:rPr>
              <a:t>月</a:t>
            </a:r>
            <a:endParaRPr lang="en-US" altLang="ja-JP" sz="1600" dirty="0">
              <a:solidFill>
                <a:schemeClr val="tx1">
                  <a:lumMod val="85000"/>
                  <a:lumOff val="15000"/>
                </a:schemeClr>
              </a:solidFill>
              <a:latin typeface="游ゴシック" panose="020B0400000000000000" pitchFamily="50" charset="-128"/>
              <a:ea typeface="游ゴシック" panose="020B0400000000000000" pitchFamily="50" charset="-128"/>
            </a:endParaRPr>
          </a:p>
          <a:p>
            <a:pPr>
              <a:spcBef>
                <a:spcPts val="900"/>
              </a:spcBef>
            </a:pPr>
            <a:r>
              <a:rPr lang="en-US" altLang="ja-JP" sz="4000" dirty="0">
                <a:solidFill>
                  <a:schemeClr val="tx1">
                    <a:lumMod val="85000"/>
                    <a:lumOff val="15000"/>
                  </a:schemeClr>
                </a:solidFill>
                <a:latin typeface="Yu Gothic Medium" panose="020B0400000000000000" pitchFamily="34" charset="-128"/>
                <a:ea typeface="Yu Gothic Medium" panose="020B0400000000000000" pitchFamily="34" charset="-128"/>
              </a:rPr>
              <a:t>G</a:t>
            </a:r>
            <a:r>
              <a:rPr lang="ja-JP" altLang="en-US" sz="4000" dirty="0">
                <a:solidFill>
                  <a:schemeClr val="tx1">
                    <a:lumMod val="85000"/>
                    <a:lumOff val="15000"/>
                  </a:schemeClr>
                </a:solidFill>
                <a:latin typeface="Yu Gothic Medium" panose="020B0400000000000000" pitchFamily="34" charset="-128"/>
                <a:ea typeface="Yu Gothic Medium" panose="020B0400000000000000" pitchFamily="34" charset="-128"/>
              </a:rPr>
              <a:t>ガイド </a:t>
            </a:r>
            <a:r>
              <a:rPr lang="ja-JP" altLang="en-US" sz="4000">
                <a:solidFill>
                  <a:schemeClr val="tx1">
                    <a:lumMod val="85000"/>
                    <a:lumOff val="15000"/>
                  </a:schemeClr>
                </a:solidFill>
                <a:latin typeface="Yu Gothic Medium" panose="020B0400000000000000" pitchFamily="34" charset="-128"/>
                <a:ea typeface="Yu Gothic Medium" panose="020B0400000000000000" pitchFamily="34" charset="-128"/>
              </a:rPr>
              <a:t>媒体資料</a:t>
            </a:r>
            <a:endParaRPr lang="en-US" altLang="ja-JP" sz="4000" dirty="0">
              <a:solidFill>
                <a:schemeClr val="tx1">
                  <a:lumMod val="85000"/>
                  <a:lumOff val="15000"/>
                </a:schemeClr>
              </a:solidFill>
              <a:latin typeface="Yu Gothic Medium" panose="020B0400000000000000" pitchFamily="34" charset="-128"/>
              <a:ea typeface="Yu Gothic Medium" panose="020B0400000000000000" pitchFamily="34" charset="-128"/>
            </a:endParaRPr>
          </a:p>
        </p:txBody>
      </p:sp>
    </p:spTree>
    <p:extLst>
      <p:ext uri="{BB962C8B-B14F-4D97-AF65-F5344CB8AC3E}">
        <p14:creationId xmlns:p14="http://schemas.microsoft.com/office/powerpoint/2010/main" val="4288474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HTML 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90023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HTML 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11</a:t>
            </a:fld>
            <a:endParaRPr lang="ja-JP" altLang="en-US" dirty="0"/>
          </a:p>
        </p:txBody>
      </p:sp>
      <p:sp>
        <p:nvSpPr>
          <p:cNvPr id="24" name="正方形/長方形 23">
            <a:extLst>
              <a:ext uri="{FF2B5EF4-FFF2-40B4-BE49-F238E27FC236}">
                <a16:creationId xmlns:a16="http://schemas.microsoft.com/office/drawing/2014/main" id="{1F07651F-121D-424A-A912-BE24ED8BC36F}"/>
              </a:ext>
            </a:extLst>
          </p:cNvPr>
          <p:cNvSpPr/>
          <p:nvPr/>
        </p:nvSpPr>
        <p:spPr>
          <a:xfrm>
            <a:off x="410022" y="2926384"/>
            <a:ext cx="4133153" cy="836126"/>
          </a:xfrm>
          <a:prstGeom prst="rect">
            <a:avLst/>
          </a:prstGeom>
        </p:spPr>
        <p:txBody>
          <a:bodyPr wrap="square">
            <a:spAutoFit/>
          </a:bodyPr>
          <a:lstStyle/>
          <a:p>
            <a:pPr algn="ctr">
              <a:spcBef>
                <a:spcPts val="500"/>
              </a:spcBef>
              <a:spcAft>
                <a:spcPts val="500"/>
              </a:spcAft>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広告</a:t>
            </a:r>
            <a:r>
              <a:rPr lang="ja-JP" altLang="en-US" sz="2000" dirty="0">
                <a:solidFill>
                  <a:schemeClr val="tx1">
                    <a:lumMod val="75000"/>
                    <a:lumOff val="25000"/>
                  </a:schemeClr>
                </a:solidFill>
                <a:latin typeface="游ゴシック" panose="020B0400000000000000" pitchFamily="50" charset="-128"/>
                <a:ea typeface="游ゴシック" panose="020B0400000000000000" pitchFamily="50" charset="-128"/>
              </a:rPr>
              <a:t>からチャンネル選局が可能に</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spcAft>
                <a:spcPts val="500"/>
              </a:spcAft>
            </a:pP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HTML G</a:t>
            </a:r>
            <a:r>
              <a:rPr lang="ja-JP" altLang="en-US" sz="2000" b="1" dirty="0">
                <a:solidFill>
                  <a:schemeClr val="tx1">
                    <a:lumMod val="75000"/>
                    <a:lumOff val="25000"/>
                  </a:schemeClr>
                </a:solidFill>
                <a:latin typeface="游ゴシック" panose="020B0400000000000000" pitchFamily="50" charset="-128"/>
                <a:ea typeface="游ゴシック" panose="020B0400000000000000" pitchFamily="50" charset="-128"/>
              </a:rPr>
              <a:t>ガイド</a:t>
            </a:r>
            <a:endPar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10" name="グループ化 9">
            <a:extLst>
              <a:ext uri="{FF2B5EF4-FFF2-40B4-BE49-F238E27FC236}">
                <a16:creationId xmlns:a16="http://schemas.microsoft.com/office/drawing/2014/main" id="{DB2E64EC-E018-6E4E-955D-DA6155B97E98}"/>
              </a:ext>
            </a:extLst>
          </p:cNvPr>
          <p:cNvGrpSpPr/>
          <p:nvPr/>
        </p:nvGrpSpPr>
        <p:grpSpPr>
          <a:xfrm>
            <a:off x="4772993" y="1790745"/>
            <a:ext cx="4591100" cy="3397273"/>
            <a:chOff x="4721236" y="1627065"/>
            <a:chExt cx="4591100" cy="3397273"/>
          </a:xfrm>
        </p:grpSpPr>
        <p:pic>
          <p:nvPicPr>
            <p:cNvPr id="3" name="図 2">
              <a:extLst>
                <a:ext uri="{FF2B5EF4-FFF2-40B4-BE49-F238E27FC236}">
                  <a16:creationId xmlns:a16="http://schemas.microsoft.com/office/drawing/2014/main" id="{170CC6A9-667F-8C42-A30E-517406CD6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52611" y="1627065"/>
              <a:ext cx="3059725" cy="1797855"/>
            </a:xfrm>
            <a:prstGeom prst="rect">
              <a:avLst/>
            </a:prstGeom>
          </p:spPr>
        </p:pic>
        <p:pic>
          <p:nvPicPr>
            <p:cNvPr id="4" name="図 3">
              <a:extLst>
                <a:ext uri="{FF2B5EF4-FFF2-40B4-BE49-F238E27FC236}">
                  <a16:creationId xmlns:a16="http://schemas.microsoft.com/office/drawing/2014/main" id="{7184623F-15E9-AB41-912E-F820C50F42C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721236" y="3224706"/>
              <a:ext cx="3062750" cy="1799632"/>
            </a:xfrm>
            <a:prstGeom prst="rect">
              <a:avLst/>
            </a:prstGeom>
          </p:spPr>
        </p:pic>
      </p:grpSp>
    </p:spTree>
    <p:extLst>
      <p:ext uri="{BB962C8B-B14F-4D97-AF65-F5344CB8AC3E}">
        <p14:creationId xmlns:p14="http://schemas.microsoft.com/office/powerpoint/2010/main" val="3765260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HTML 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12</a:t>
            </a:fld>
            <a:endParaRPr lang="ja-JP" altLang="en-US" dirty="0"/>
          </a:p>
        </p:txBody>
      </p:sp>
      <p:sp>
        <p:nvSpPr>
          <p:cNvPr id="32" name="正方形/長方形 31">
            <a:extLst>
              <a:ext uri="{FF2B5EF4-FFF2-40B4-BE49-F238E27FC236}">
                <a16:creationId xmlns:a16="http://schemas.microsoft.com/office/drawing/2014/main" id="{E365E764-3F06-9446-9B04-6F408ACAEE35}"/>
              </a:ext>
            </a:extLst>
          </p:cNvPr>
          <p:cNvSpPr/>
          <p:nvPr/>
        </p:nvSpPr>
        <p:spPr>
          <a:xfrm>
            <a:off x="564587" y="2880351"/>
            <a:ext cx="3948789"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累計出荷台数約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660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台</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3" name="正方形/長方形 32">
            <a:extLst>
              <a:ext uri="{FF2B5EF4-FFF2-40B4-BE49-F238E27FC236}">
                <a16:creationId xmlns:a16="http://schemas.microsoft.com/office/drawing/2014/main" id="{96AE937C-F3D4-7540-B3E2-E1529935FF9D}"/>
              </a:ext>
            </a:extLst>
          </p:cNvPr>
          <p:cNvSpPr/>
          <p:nvPr/>
        </p:nvSpPr>
        <p:spPr>
          <a:xfrm>
            <a:off x="1935905" y="3474764"/>
            <a:ext cx="1462260"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3</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月末集計値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47" name="正方形/長方形 46">
            <a:extLst>
              <a:ext uri="{FF2B5EF4-FFF2-40B4-BE49-F238E27FC236}">
                <a16:creationId xmlns:a16="http://schemas.microsoft.com/office/drawing/2014/main" id="{D286C299-4B7B-1B46-BE6E-FB547E7B7B27}"/>
              </a:ext>
            </a:extLst>
          </p:cNvPr>
          <p:cNvSpPr/>
          <p:nvPr/>
        </p:nvSpPr>
        <p:spPr>
          <a:xfrm>
            <a:off x="5181350" y="4166575"/>
            <a:ext cx="3578654" cy="562013"/>
          </a:xfrm>
          <a:prstGeom prst="rect">
            <a:avLst/>
          </a:prstGeom>
        </p:spPr>
        <p:txBody>
          <a:bodyPr wrap="square">
            <a:spAutoFit/>
          </a:bodyPr>
          <a:lstStyle/>
          <a:p>
            <a:pPr marL="171450" indent="-171450">
              <a:lnSpc>
                <a:spcPct val="150000"/>
              </a:lnSpc>
              <a:buSzPct val="80000"/>
              <a:buFont typeface="システムフォント（レギュラー）"/>
              <a:buChar char="※"/>
            </a:pP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未対応の機種もございます。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一部、インターネット断線後、別売りの”放送型 </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ガイド”に切り替わる受信機がございます。 ”放送型</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ガイド広告”のご購入がないと広告は掲載されません。 </a:t>
            </a:r>
          </a:p>
        </p:txBody>
      </p:sp>
      <p:sp>
        <p:nvSpPr>
          <p:cNvPr id="48" name="正方形/長方形 47">
            <a:extLst>
              <a:ext uri="{FF2B5EF4-FFF2-40B4-BE49-F238E27FC236}">
                <a16:creationId xmlns:a16="http://schemas.microsoft.com/office/drawing/2014/main" id="{E04DBC7D-180E-0148-B45B-9A0D47AE0D5F}"/>
              </a:ext>
            </a:extLst>
          </p:cNvPr>
          <p:cNvSpPr/>
          <p:nvPr/>
        </p:nvSpPr>
        <p:spPr>
          <a:xfrm>
            <a:off x="5959818" y="2467279"/>
            <a:ext cx="1894406" cy="307777"/>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対応メーカー</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nvGrpSpPr>
          <p:cNvPr id="53" name="グループ化 52">
            <a:extLst>
              <a:ext uri="{FF2B5EF4-FFF2-40B4-BE49-F238E27FC236}">
                <a16:creationId xmlns:a16="http://schemas.microsoft.com/office/drawing/2014/main" id="{7EE19100-A346-2540-B7BE-F98774A408F7}"/>
              </a:ext>
            </a:extLst>
          </p:cNvPr>
          <p:cNvGrpSpPr/>
          <p:nvPr/>
        </p:nvGrpSpPr>
        <p:grpSpPr>
          <a:xfrm>
            <a:off x="4906596" y="3031371"/>
            <a:ext cx="3763319" cy="795257"/>
            <a:chOff x="942397" y="5171658"/>
            <a:chExt cx="4473469" cy="945324"/>
          </a:xfrm>
        </p:grpSpPr>
        <p:grpSp>
          <p:nvGrpSpPr>
            <p:cNvPr id="50" name="グループ化 49">
              <a:extLst>
                <a:ext uri="{FF2B5EF4-FFF2-40B4-BE49-F238E27FC236}">
                  <a16:creationId xmlns:a16="http://schemas.microsoft.com/office/drawing/2014/main" id="{FA8A6A16-55C2-2046-8119-1DD3780C84C1}"/>
                </a:ext>
              </a:extLst>
            </p:cNvPr>
            <p:cNvGrpSpPr/>
            <p:nvPr/>
          </p:nvGrpSpPr>
          <p:grpSpPr>
            <a:xfrm>
              <a:off x="1164813" y="5823838"/>
              <a:ext cx="4251053" cy="293144"/>
              <a:chOff x="1222002" y="5950530"/>
              <a:chExt cx="4251053" cy="293144"/>
            </a:xfrm>
          </p:grpSpPr>
          <p:pic>
            <p:nvPicPr>
              <p:cNvPr id="40" name="図 39">
                <a:extLst>
                  <a:ext uri="{FF2B5EF4-FFF2-40B4-BE49-F238E27FC236}">
                    <a16:creationId xmlns:a16="http://schemas.microsoft.com/office/drawing/2014/main" id="{9F8F7AE5-8DD3-F049-BE84-7CC3C333F0AB}"/>
                  </a:ext>
                </a:extLst>
              </p:cNvPr>
              <p:cNvPicPr>
                <a:picLocks noChangeAspect="1"/>
              </p:cNvPicPr>
              <p:nvPr/>
            </p:nvPicPr>
            <p:blipFill>
              <a:blip r:embed="rId3"/>
              <a:stretch>
                <a:fillRect/>
              </a:stretch>
            </p:blipFill>
            <p:spPr>
              <a:xfrm>
                <a:off x="4704085" y="6032878"/>
                <a:ext cx="768970" cy="88432"/>
              </a:xfrm>
              <a:prstGeom prst="rect">
                <a:avLst/>
              </a:prstGeom>
            </p:spPr>
          </p:pic>
          <p:pic>
            <p:nvPicPr>
              <p:cNvPr id="41" name="図 40" descr="挿絵 が含まれている画像&#10;&#10;自動的に生成された説明">
                <a:extLst>
                  <a:ext uri="{FF2B5EF4-FFF2-40B4-BE49-F238E27FC236}">
                    <a16:creationId xmlns:a16="http://schemas.microsoft.com/office/drawing/2014/main" id="{5D132CE4-CDE4-2B47-8D37-E3A78162D3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77498" y="6022791"/>
                <a:ext cx="872555" cy="139958"/>
              </a:xfrm>
              <a:prstGeom prst="rect">
                <a:avLst/>
              </a:prstGeom>
            </p:spPr>
          </p:pic>
          <p:pic>
            <p:nvPicPr>
              <p:cNvPr id="42" name="図 41">
                <a:extLst>
                  <a:ext uri="{FF2B5EF4-FFF2-40B4-BE49-F238E27FC236}">
                    <a16:creationId xmlns:a16="http://schemas.microsoft.com/office/drawing/2014/main" id="{6AA814A5-20C2-2C4A-94A9-B61098AD0675}"/>
                  </a:ext>
                </a:extLst>
              </p:cNvPr>
              <p:cNvPicPr>
                <a:picLocks noChangeAspect="1"/>
              </p:cNvPicPr>
              <p:nvPr/>
            </p:nvPicPr>
            <p:blipFill>
              <a:blip r:embed="rId5"/>
              <a:stretch>
                <a:fillRect/>
              </a:stretch>
            </p:blipFill>
            <p:spPr>
              <a:xfrm>
                <a:off x="2154496" y="5950530"/>
                <a:ext cx="768970" cy="293144"/>
              </a:xfrm>
              <a:prstGeom prst="rect">
                <a:avLst/>
              </a:prstGeom>
            </p:spPr>
          </p:pic>
          <p:pic>
            <p:nvPicPr>
              <p:cNvPr id="46" name="図 45">
                <a:extLst>
                  <a:ext uri="{FF2B5EF4-FFF2-40B4-BE49-F238E27FC236}">
                    <a16:creationId xmlns:a16="http://schemas.microsoft.com/office/drawing/2014/main" id="{70E8B12D-3D51-9942-A6D6-477911295D13}"/>
                  </a:ext>
                </a:extLst>
              </p:cNvPr>
              <p:cNvPicPr>
                <a:picLocks noChangeAspect="1"/>
              </p:cNvPicPr>
              <p:nvPr/>
            </p:nvPicPr>
            <p:blipFill>
              <a:blip r:embed="rId6"/>
              <a:stretch>
                <a:fillRect/>
              </a:stretch>
            </p:blipFill>
            <p:spPr>
              <a:xfrm>
                <a:off x="1222002" y="5999543"/>
                <a:ext cx="489796" cy="155102"/>
              </a:xfrm>
              <a:prstGeom prst="rect">
                <a:avLst/>
              </a:prstGeom>
            </p:spPr>
          </p:pic>
        </p:grpSp>
        <p:grpSp>
          <p:nvGrpSpPr>
            <p:cNvPr id="52" name="グループ化 51">
              <a:extLst>
                <a:ext uri="{FF2B5EF4-FFF2-40B4-BE49-F238E27FC236}">
                  <a16:creationId xmlns:a16="http://schemas.microsoft.com/office/drawing/2014/main" id="{C6781876-22EF-0248-8C37-C665425D3419}"/>
                </a:ext>
              </a:extLst>
            </p:cNvPr>
            <p:cNvGrpSpPr/>
            <p:nvPr/>
          </p:nvGrpSpPr>
          <p:grpSpPr>
            <a:xfrm>
              <a:off x="942397" y="5171658"/>
              <a:ext cx="4460469" cy="364755"/>
              <a:chOff x="942397" y="5171658"/>
              <a:chExt cx="4460469" cy="364755"/>
            </a:xfrm>
          </p:grpSpPr>
          <p:pic>
            <p:nvPicPr>
              <p:cNvPr id="12" name="図 11">
                <a:extLst>
                  <a:ext uri="{FF2B5EF4-FFF2-40B4-BE49-F238E27FC236}">
                    <a16:creationId xmlns:a16="http://schemas.microsoft.com/office/drawing/2014/main" id="{2E31699D-D8D4-2A4E-B44D-3C80EC16ACFA}"/>
                  </a:ext>
                </a:extLst>
              </p:cNvPr>
              <p:cNvPicPr>
                <a:picLocks noChangeAspect="1"/>
              </p:cNvPicPr>
              <p:nvPr/>
            </p:nvPicPr>
            <p:blipFill>
              <a:blip r:embed="rId7"/>
              <a:stretch>
                <a:fillRect/>
              </a:stretch>
            </p:blipFill>
            <p:spPr>
              <a:xfrm>
                <a:off x="3713624" y="5171658"/>
                <a:ext cx="597041" cy="364755"/>
              </a:xfrm>
              <a:prstGeom prst="rect">
                <a:avLst/>
              </a:prstGeom>
            </p:spPr>
          </p:pic>
          <p:pic>
            <p:nvPicPr>
              <p:cNvPr id="45" name="図 44" descr="挿絵, 抽象 が含まれている画像&#10;&#10;自動的に生成された説明">
                <a:extLst>
                  <a:ext uri="{FF2B5EF4-FFF2-40B4-BE49-F238E27FC236}">
                    <a16:creationId xmlns:a16="http://schemas.microsoft.com/office/drawing/2014/main" id="{068CAD52-2178-294D-B174-7D2D8575BD1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9765" y="5195899"/>
                <a:ext cx="860575" cy="296055"/>
              </a:xfrm>
              <a:prstGeom prst="rect">
                <a:avLst/>
              </a:prstGeom>
            </p:spPr>
          </p:pic>
          <p:pic>
            <p:nvPicPr>
              <p:cNvPr id="11" name="図 10">
                <a:extLst>
                  <a:ext uri="{FF2B5EF4-FFF2-40B4-BE49-F238E27FC236}">
                    <a16:creationId xmlns:a16="http://schemas.microsoft.com/office/drawing/2014/main" id="{E9521B69-348E-9D46-B3CE-CE45A00DDAD8}"/>
                  </a:ext>
                </a:extLst>
              </p:cNvPr>
              <p:cNvPicPr>
                <a:picLocks noChangeAspect="1"/>
              </p:cNvPicPr>
              <p:nvPr/>
            </p:nvPicPr>
            <p:blipFill>
              <a:blip r:embed="rId9"/>
              <a:stretch>
                <a:fillRect/>
              </a:stretch>
            </p:blipFill>
            <p:spPr>
              <a:xfrm>
                <a:off x="942397" y="5279096"/>
                <a:ext cx="1051212" cy="149880"/>
              </a:xfrm>
              <a:prstGeom prst="rect">
                <a:avLst/>
              </a:prstGeom>
            </p:spPr>
          </p:pic>
          <p:pic>
            <p:nvPicPr>
              <p:cNvPr id="49" name="図 48">
                <a:extLst>
                  <a:ext uri="{FF2B5EF4-FFF2-40B4-BE49-F238E27FC236}">
                    <a16:creationId xmlns:a16="http://schemas.microsoft.com/office/drawing/2014/main" id="{1B6E77E4-590A-4042-82BA-CD66C4A3EB57}"/>
                  </a:ext>
                </a:extLst>
              </p:cNvPr>
              <p:cNvPicPr>
                <a:picLocks noChangeAspect="1"/>
              </p:cNvPicPr>
              <p:nvPr/>
            </p:nvPicPr>
            <p:blipFill>
              <a:blip r:embed="rId10"/>
              <a:stretch>
                <a:fillRect/>
              </a:stretch>
            </p:blipFill>
            <p:spPr>
              <a:xfrm>
                <a:off x="4722303" y="5239721"/>
                <a:ext cx="680563" cy="228627"/>
              </a:xfrm>
              <a:prstGeom prst="rect">
                <a:avLst/>
              </a:prstGeom>
            </p:spPr>
          </p:pic>
        </p:grpSp>
      </p:grpSp>
    </p:spTree>
    <p:extLst>
      <p:ext uri="{BB962C8B-B14F-4D97-AF65-F5344CB8AC3E}">
        <p14:creationId xmlns:p14="http://schemas.microsoft.com/office/powerpoint/2010/main" val="5323220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HTML 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13</a:t>
            </a:fld>
            <a:endParaRPr lang="ja-JP" altLang="en-US" dirty="0"/>
          </a:p>
        </p:txBody>
      </p:sp>
      <p:sp>
        <p:nvSpPr>
          <p:cNvPr id="9" name="ホームベース 8">
            <a:extLst>
              <a:ext uri="{FF2B5EF4-FFF2-40B4-BE49-F238E27FC236}">
                <a16:creationId xmlns:a16="http://schemas.microsoft.com/office/drawing/2014/main" id="{5A2ECB9B-495F-564B-9A32-705C86051F05}"/>
              </a:ext>
            </a:extLst>
          </p:cNvPr>
          <p:cNvSpPr/>
          <p:nvPr/>
        </p:nvSpPr>
        <p:spPr>
          <a:xfrm>
            <a:off x="4613887" y="3137552"/>
            <a:ext cx="644034" cy="557191"/>
          </a:xfrm>
          <a:prstGeom prst="homePlat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 name="図 2" descr="モニター画面に映る文字&#10;&#10;中程度の精度で自動的に生成された説明">
            <a:extLst>
              <a:ext uri="{FF2B5EF4-FFF2-40B4-BE49-F238E27FC236}">
                <a16:creationId xmlns:a16="http://schemas.microsoft.com/office/drawing/2014/main" id="{92F9546A-C6CD-6148-A100-EF6A92B51C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9352" y="2256389"/>
            <a:ext cx="1896540" cy="1114382"/>
          </a:xfrm>
          <a:prstGeom prst="rect">
            <a:avLst/>
          </a:prstGeom>
        </p:spPr>
      </p:pic>
      <p:pic>
        <p:nvPicPr>
          <p:cNvPr id="5" name="図 4">
            <a:extLst>
              <a:ext uri="{FF2B5EF4-FFF2-40B4-BE49-F238E27FC236}">
                <a16:creationId xmlns:a16="http://schemas.microsoft.com/office/drawing/2014/main" id="{08A11326-3319-B746-9539-FF6BE0B694C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5254" y="3563541"/>
            <a:ext cx="3422625" cy="2011090"/>
          </a:xfrm>
          <a:prstGeom prst="rect">
            <a:avLst/>
          </a:prstGeom>
        </p:spPr>
      </p:pic>
      <p:sp>
        <p:nvSpPr>
          <p:cNvPr id="6" name="曲折矢印 5">
            <a:extLst>
              <a:ext uri="{FF2B5EF4-FFF2-40B4-BE49-F238E27FC236}">
                <a16:creationId xmlns:a16="http://schemas.microsoft.com/office/drawing/2014/main" id="{BEC7611B-7AFE-4242-9B59-6DCCFC53A277}"/>
              </a:ext>
            </a:extLst>
          </p:cNvPr>
          <p:cNvSpPr/>
          <p:nvPr/>
        </p:nvSpPr>
        <p:spPr>
          <a:xfrm rot="5400000">
            <a:off x="2883968" y="3126582"/>
            <a:ext cx="325465" cy="347406"/>
          </a:xfrm>
          <a:prstGeom prst="ben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正方形/長方形 20">
            <a:extLst>
              <a:ext uri="{FF2B5EF4-FFF2-40B4-BE49-F238E27FC236}">
                <a16:creationId xmlns:a16="http://schemas.microsoft.com/office/drawing/2014/main" id="{375435C8-2A41-4248-907E-61B0E3283FBD}"/>
              </a:ext>
            </a:extLst>
          </p:cNvPr>
          <p:cNvSpPr/>
          <p:nvPr/>
        </p:nvSpPr>
        <p:spPr>
          <a:xfrm>
            <a:off x="870419" y="1514746"/>
            <a:ext cx="1894406" cy="307777"/>
          </a:xfrm>
          <a:prstGeom prst="rect">
            <a:avLst/>
          </a:prstGeom>
        </p:spPr>
        <p:txBody>
          <a:bodyPr wrap="square">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番組放送前</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A2FC0194-FF00-8A45-B780-8987F7360DD6}"/>
              </a:ext>
            </a:extLst>
          </p:cNvPr>
          <p:cNvSpPr/>
          <p:nvPr/>
        </p:nvSpPr>
        <p:spPr>
          <a:xfrm>
            <a:off x="865254" y="1822659"/>
            <a:ext cx="3422625" cy="230832"/>
          </a:xfrm>
          <a:prstGeom prst="rect">
            <a:avLst/>
          </a:prstGeom>
        </p:spPr>
        <p:txBody>
          <a:bodyPr wrap="square">
            <a:spAutoFit/>
          </a:bodyPr>
          <a:lstStyle/>
          <a:p>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rPr>
              <a:t>広告をクリックするとポップアップが表示されます。 </a:t>
            </a:r>
            <a:endParaRPr lang="en-US" altLang="ja-JP" sz="9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4" name="正方形/長方形 33">
            <a:extLst>
              <a:ext uri="{FF2B5EF4-FFF2-40B4-BE49-F238E27FC236}">
                <a16:creationId xmlns:a16="http://schemas.microsoft.com/office/drawing/2014/main" id="{FEA1FB70-ECA8-F948-A500-072FBCC8EE77}"/>
              </a:ext>
            </a:extLst>
          </p:cNvPr>
          <p:cNvSpPr/>
          <p:nvPr/>
        </p:nvSpPr>
        <p:spPr>
          <a:xfrm>
            <a:off x="5623286" y="1508963"/>
            <a:ext cx="1894406" cy="307777"/>
          </a:xfrm>
          <a:prstGeom prst="rect">
            <a:avLst/>
          </a:prstGeom>
        </p:spPr>
        <p:txBody>
          <a:bodyPr wrap="square">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番組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OA</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中</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5" name="正方形/長方形 34">
            <a:extLst>
              <a:ext uri="{FF2B5EF4-FFF2-40B4-BE49-F238E27FC236}">
                <a16:creationId xmlns:a16="http://schemas.microsoft.com/office/drawing/2014/main" id="{5B2413B9-59C4-E54B-85E1-1C680F70B43D}"/>
              </a:ext>
            </a:extLst>
          </p:cNvPr>
          <p:cNvSpPr/>
          <p:nvPr/>
        </p:nvSpPr>
        <p:spPr>
          <a:xfrm>
            <a:off x="5618121" y="1816876"/>
            <a:ext cx="3422625" cy="369332"/>
          </a:xfrm>
          <a:prstGeom prst="rect">
            <a:avLst/>
          </a:prstGeom>
        </p:spPr>
        <p:txBody>
          <a:bodyPr wrap="square">
            <a:spAutoFit/>
          </a:bodyPr>
          <a:lstStyle/>
          <a:p>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rPr>
              <a:t>広告をクリックすると  番組表画面が終了し、  チャンネルに切り替わります。 </a:t>
            </a:r>
            <a:endParaRPr lang="en-US" altLang="ja-JP" sz="9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pic>
        <p:nvPicPr>
          <p:cNvPr id="41" name="図 40">
            <a:extLst>
              <a:ext uri="{FF2B5EF4-FFF2-40B4-BE49-F238E27FC236}">
                <a16:creationId xmlns:a16="http://schemas.microsoft.com/office/drawing/2014/main" id="{45031F62-9049-6C4E-ACDD-C2A9CD2521F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618121" y="3563541"/>
            <a:ext cx="3422625" cy="2011090"/>
          </a:xfrm>
          <a:prstGeom prst="rect">
            <a:avLst/>
          </a:prstGeom>
        </p:spPr>
      </p:pic>
      <p:sp>
        <p:nvSpPr>
          <p:cNvPr id="47" name="正方形/長方形 46">
            <a:extLst>
              <a:ext uri="{FF2B5EF4-FFF2-40B4-BE49-F238E27FC236}">
                <a16:creationId xmlns:a16="http://schemas.microsoft.com/office/drawing/2014/main" id="{CB2BD18F-32AA-4B43-A7DA-72F6DE972FE2}"/>
              </a:ext>
            </a:extLst>
          </p:cNvPr>
          <p:cNvSpPr/>
          <p:nvPr/>
        </p:nvSpPr>
        <p:spPr>
          <a:xfrm>
            <a:off x="6382230" y="4247094"/>
            <a:ext cx="1894406" cy="523220"/>
          </a:xfrm>
          <a:prstGeom prst="rect">
            <a:avLst/>
          </a:prstGeom>
        </p:spPr>
        <p:txBody>
          <a:bodyPr wrap="square">
            <a:spAutoFit/>
          </a:bodyPr>
          <a:lstStyle/>
          <a:p>
            <a:pPr algn="ctr"/>
            <a:r>
              <a:rPr lang="en-US" altLang="ja-JP" sz="2800" b="1" dirty="0">
                <a:solidFill>
                  <a:schemeClr val="bg1"/>
                </a:solidFill>
                <a:latin typeface="游ゴシック" panose="020B0400000000000000" pitchFamily="50" charset="-128"/>
                <a:ea typeface="游ゴシック" panose="020B0400000000000000" pitchFamily="50" charset="-128"/>
              </a:rPr>
              <a:t>ON AIR</a:t>
            </a:r>
          </a:p>
        </p:txBody>
      </p:sp>
      <p:sp>
        <p:nvSpPr>
          <p:cNvPr id="48" name="正方形/長方形 47">
            <a:extLst>
              <a:ext uri="{FF2B5EF4-FFF2-40B4-BE49-F238E27FC236}">
                <a16:creationId xmlns:a16="http://schemas.microsoft.com/office/drawing/2014/main" id="{576243C4-9024-6E46-BE9F-20206368C541}"/>
              </a:ext>
            </a:extLst>
          </p:cNvPr>
          <p:cNvSpPr/>
          <p:nvPr/>
        </p:nvSpPr>
        <p:spPr>
          <a:xfrm>
            <a:off x="4625136" y="3277647"/>
            <a:ext cx="572403" cy="276999"/>
          </a:xfrm>
          <a:prstGeom prst="rect">
            <a:avLst/>
          </a:prstGeom>
        </p:spPr>
        <p:txBody>
          <a:bodyPr wrap="square">
            <a:spAutoFit/>
          </a:bodyPr>
          <a:lstStyle/>
          <a:p>
            <a:r>
              <a:rPr lang="ja-JP" altLang="en-US" sz="1200">
                <a:solidFill>
                  <a:schemeClr val="accent4">
                    <a:lumMod val="50000"/>
                  </a:schemeClr>
                </a:solidFill>
                <a:latin typeface="游ゴシック" panose="020B0400000000000000" pitchFamily="50" charset="-128"/>
                <a:ea typeface="游ゴシック" panose="020B0400000000000000" pitchFamily="50" charset="-128"/>
              </a:rPr>
              <a:t>差替</a:t>
            </a:r>
            <a:endParaRPr lang="en-US" altLang="ja-JP" sz="1200" dirty="0">
              <a:solidFill>
                <a:schemeClr val="accent4">
                  <a:lumMod val="50000"/>
                </a:schemeClr>
              </a:solidFill>
              <a:latin typeface="游ゴシック" panose="020B0400000000000000" pitchFamily="50" charset="-128"/>
              <a:ea typeface="游ゴシック" panose="020B0400000000000000" pitchFamily="50" charset="-128"/>
            </a:endParaRPr>
          </a:p>
        </p:txBody>
      </p:sp>
      <p:sp>
        <p:nvSpPr>
          <p:cNvPr id="49" name="正方形/長方形 48">
            <a:extLst>
              <a:ext uri="{FF2B5EF4-FFF2-40B4-BE49-F238E27FC236}">
                <a16:creationId xmlns:a16="http://schemas.microsoft.com/office/drawing/2014/main" id="{4A5446BD-BD8E-DD44-A768-5B0C2FD402A6}"/>
              </a:ext>
            </a:extLst>
          </p:cNvPr>
          <p:cNvSpPr/>
          <p:nvPr/>
        </p:nvSpPr>
        <p:spPr>
          <a:xfrm>
            <a:off x="3160022" y="3086320"/>
            <a:ext cx="644034"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d</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ボタン押下</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pic>
        <p:nvPicPr>
          <p:cNvPr id="50" name="図 49" descr="モニター画面に映る文字&#10;&#10;中程度の精度で自動的に生成された説明">
            <a:extLst>
              <a:ext uri="{FF2B5EF4-FFF2-40B4-BE49-F238E27FC236}">
                <a16:creationId xmlns:a16="http://schemas.microsoft.com/office/drawing/2014/main" id="{5C94E0E0-459D-814B-A965-7EA4EF72BE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1152" y="2256389"/>
            <a:ext cx="1896540" cy="1114382"/>
          </a:xfrm>
          <a:prstGeom prst="rect">
            <a:avLst/>
          </a:prstGeom>
        </p:spPr>
      </p:pic>
      <p:sp>
        <p:nvSpPr>
          <p:cNvPr id="51" name="曲折矢印 50">
            <a:extLst>
              <a:ext uri="{FF2B5EF4-FFF2-40B4-BE49-F238E27FC236}">
                <a16:creationId xmlns:a16="http://schemas.microsoft.com/office/drawing/2014/main" id="{D35BE041-277D-0841-970D-A2B652B2F6FB}"/>
              </a:ext>
            </a:extLst>
          </p:cNvPr>
          <p:cNvSpPr/>
          <p:nvPr/>
        </p:nvSpPr>
        <p:spPr>
          <a:xfrm rot="5400000">
            <a:off x="7635768" y="3126582"/>
            <a:ext cx="325465" cy="347406"/>
          </a:xfrm>
          <a:prstGeom prst="ben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52" name="正方形/長方形 51">
            <a:extLst>
              <a:ext uri="{FF2B5EF4-FFF2-40B4-BE49-F238E27FC236}">
                <a16:creationId xmlns:a16="http://schemas.microsoft.com/office/drawing/2014/main" id="{E617D6C0-8040-FE41-A408-0527F3415445}"/>
              </a:ext>
            </a:extLst>
          </p:cNvPr>
          <p:cNvSpPr/>
          <p:nvPr/>
        </p:nvSpPr>
        <p:spPr>
          <a:xfrm>
            <a:off x="7911822" y="3086320"/>
            <a:ext cx="644034"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d</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ボタン押下</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53" name="正方形/長方形 52">
            <a:extLst>
              <a:ext uri="{FF2B5EF4-FFF2-40B4-BE49-F238E27FC236}">
                <a16:creationId xmlns:a16="http://schemas.microsoft.com/office/drawing/2014/main" id="{4426AF2A-75EC-7E41-9070-56F42C84AE46}"/>
              </a:ext>
            </a:extLst>
          </p:cNvPr>
          <p:cNvSpPr/>
          <p:nvPr/>
        </p:nvSpPr>
        <p:spPr>
          <a:xfrm>
            <a:off x="1559851" y="5658461"/>
            <a:ext cx="2033429" cy="217880"/>
          </a:xfrm>
          <a:prstGeom prst="rect">
            <a:avLst/>
          </a:prstGeom>
        </p:spPr>
        <p:txBody>
          <a:bodyPr wrap="square">
            <a:spAutoFit/>
          </a:bodyPr>
          <a:lstStyle/>
          <a:p>
            <a:pPr algn="ctr">
              <a:lnSpc>
                <a:spcPct val="150000"/>
              </a:lnSpc>
            </a:pP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この画面からチャンネルにも遷移します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00000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HTML 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14</a:t>
            </a:fld>
            <a:endParaRPr lang="ja-JP" altLang="en-US" dirty="0"/>
          </a:p>
        </p:txBody>
      </p:sp>
      <p:sp>
        <p:nvSpPr>
          <p:cNvPr id="28" name="テキスト ボックス 27">
            <a:extLst>
              <a:ext uri="{FF2B5EF4-FFF2-40B4-BE49-F238E27FC236}">
                <a16:creationId xmlns:a16="http://schemas.microsoft.com/office/drawing/2014/main" id="{2BBA8FE0-F0E2-CE41-ADF8-E3294EEC56E5}"/>
              </a:ext>
            </a:extLst>
          </p:cNvPr>
          <p:cNvSpPr txBox="1"/>
          <p:nvPr/>
        </p:nvSpPr>
        <p:spPr>
          <a:xfrm>
            <a:off x="562152" y="1098390"/>
            <a:ext cx="1994457" cy="400110"/>
          </a:xfrm>
          <a:prstGeom prst="rect">
            <a:avLst/>
          </a:prstGeom>
          <a:noFill/>
        </p:spPr>
        <p:txBody>
          <a:bodyPr wrap="none" rtlCol="0">
            <a:spAutoFit/>
          </a:bodyPr>
          <a:lstStyle/>
          <a:p>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HTML G</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ガイド</a:t>
            </a:r>
            <a:endParaRPr lang="ja-JP" altLang="en-US" sz="2000" b="1"/>
          </a:p>
        </p:txBody>
      </p:sp>
      <p:graphicFrame>
        <p:nvGraphicFramePr>
          <p:cNvPr id="29" name="表 4">
            <a:extLst>
              <a:ext uri="{FF2B5EF4-FFF2-40B4-BE49-F238E27FC236}">
                <a16:creationId xmlns:a16="http://schemas.microsoft.com/office/drawing/2014/main" id="{6CF7CCE0-BF0F-6D41-B4AD-A3A37FD5948E}"/>
              </a:ext>
            </a:extLst>
          </p:cNvPr>
          <p:cNvGraphicFramePr>
            <a:graphicFrameLocks noGrp="1"/>
          </p:cNvGraphicFramePr>
          <p:nvPr>
            <p:extLst>
              <p:ext uri="{D42A27DB-BD31-4B8C-83A1-F6EECF244321}">
                <p14:modId xmlns:p14="http://schemas.microsoft.com/office/powerpoint/2010/main" val="385861382"/>
              </p:ext>
            </p:extLst>
          </p:nvPr>
        </p:nvGraphicFramePr>
        <p:xfrm>
          <a:off x="562151" y="1685655"/>
          <a:ext cx="4552291" cy="291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HTML</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 </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ガイド対応機種　テレビ番組表内</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5:00~29:00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lvl="0" algn="l"/>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最大</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静止画（アニメーション可）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endPar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7,800,000</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imp</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（全国掲載時</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満枠時想定）</a:t>
                      </a:r>
                      <a:endParaRPr kumimoji="1" lang="ja-JP" altLang="en-US" sz="900" b="0" strike="sng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\250,000</a:t>
                      </a:r>
                      <a:r>
                        <a:rPr kumimoji="1" lang="ja-JP" altLang="en-US" sz="900" b="0" strike="noStrike"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（素材差し替え費</a:t>
                      </a:r>
                      <a:r>
                        <a:rPr kumimoji="1" lang="en-US" altLang="ja-JP"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¥50,000/</a:t>
                      </a:r>
                      <a:r>
                        <a:rPr kumimoji="1" lang="ja-JP" altLang="en-US" sz="900" b="0" strike="noStrike"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回）</a:t>
                      </a:r>
                      <a:endParaRPr kumimoji="1" lang="en-US" altLang="ja-JP"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661800960"/>
                  </a:ext>
                </a:extLst>
              </a:tr>
              <a:tr h="324000">
                <a:tc>
                  <a:txBody>
                    <a:bodyPr/>
                    <a:lstStyle/>
                    <a:p>
                      <a:pPr lvl="0" algn="l"/>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素材製作費</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バナー広告＋</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ポップアップ </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¥60,000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933182150"/>
                  </a:ext>
                </a:extLst>
              </a:tr>
              <a:tr h="324000">
                <a:tc>
                  <a:txBody>
                    <a:bodyPr/>
                    <a:lstStyle/>
                    <a:p>
                      <a:pPr lvl="0" algn="l"/>
                      <a:r>
                        <a:rPr kumimoji="1" lang="ja-JP" altLang="en-US" sz="900" b="0" dirty="0">
                          <a:solidFill>
                            <a:schemeClr val="tx1">
                              <a:lumMod val="75000"/>
                              <a:lumOff val="25000"/>
                            </a:schemeClr>
                          </a:solidFill>
                          <a:latin typeface="Yu Gothic" panose="020B0400000000000000" pitchFamily="34" charset="-128"/>
                          <a:ea typeface="Yu Gothic" panose="020B0400000000000000" pitchFamily="34" charset="-128"/>
                        </a:rPr>
                        <a:t>備考</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放送型</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ガイドと同日セット</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購⼊の場合は特別価格あり</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316254175"/>
                  </a:ext>
                </a:extLst>
              </a:tr>
            </a:tbl>
          </a:graphicData>
        </a:graphic>
      </p:graphicFrame>
      <p:pic>
        <p:nvPicPr>
          <p:cNvPr id="8" name="図 7" descr="パソコンの画面&#10;&#10;中程度の精度で自動的に生成された説明">
            <a:extLst>
              <a:ext uri="{FF2B5EF4-FFF2-40B4-BE49-F238E27FC236}">
                <a16:creationId xmlns:a16="http://schemas.microsoft.com/office/drawing/2014/main" id="{DC67DD36-DF75-BA4A-9F9F-C9D6A390E9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253" y="1685655"/>
            <a:ext cx="3115596" cy="1830684"/>
          </a:xfrm>
          <a:prstGeom prst="rect">
            <a:avLst/>
          </a:prstGeom>
        </p:spPr>
      </p:pic>
      <p:pic>
        <p:nvPicPr>
          <p:cNvPr id="11" name="図 10">
            <a:extLst>
              <a:ext uri="{FF2B5EF4-FFF2-40B4-BE49-F238E27FC236}">
                <a16:creationId xmlns:a16="http://schemas.microsoft.com/office/drawing/2014/main" id="{8EBD9331-8CF3-AC42-97F1-CBE7426AFE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513316" y="3602785"/>
            <a:ext cx="3115595" cy="1830684"/>
          </a:xfrm>
          <a:prstGeom prst="rect">
            <a:avLst/>
          </a:prstGeom>
        </p:spPr>
      </p:pic>
      <p:sp>
        <p:nvSpPr>
          <p:cNvPr id="10" name="正方形/長方形 9">
            <a:extLst>
              <a:ext uri="{FF2B5EF4-FFF2-40B4-BE49-F238E27FC236}">
                <a16:creationId xmlns:a16="http://schemas.microsoft.com/office/drawing/2014/main" id="{AF87E445-CEC4-DE46-97A4-DDAF3FA7516A}"/>
              </a:ext>
            </a:extLst>
          </p:cNvPr>
          <p:cNvSpPr/>
          <p:nvPr/>
        </p:nvSpPr>
        <p:spPr>
          <a:xfrm>
            <a:off x="559941" y="4719651"/>
            <a:ext cx="4715022" cy="1854675"/>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上記は全て税別表記</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掲載エリアにつきましては「全国」はご指定いただけません。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秒後に競合社の広告が掲載される場合がございます。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b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b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特に放送中に掲載するバナーは細かいレギュレーションがございますので、原稿仕様書をご確認ください。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途中</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差し替えは</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枠購入あたり</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回のみ可能です。分単位でご指定いただけます。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該当チャンネルが視聴可能なテレビ受信機のみ広告が掲載されます。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掲載報告書（実際の掲載画面のキャプチャー）がお出しできません。予めご了承ください。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 </a:t>
            </a:r>
          </a:p>
        </p:txBody>
      </p:sp>
    </p:spTree>
    <p:extLst>
      <p:ext uri="{BB962C8B-B14F-4D97-AF65-F5344CB8AC3E}">
        <p14:creationId xmlns:p14="http://schemas.microsoft.com/office/powerpoint/2010/main" val="22064372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017A4B84-C250-8E42-8E3D-BB09B9D25AB5}"/>
              </a:ext>
            </a:extLst>
          </p:cNvPr>
          <p:cNvSpPr>
            <a:spLocks noGrp="1"/>
          </p:cNvSpPr>
          <p:nvPr>
            <p:ph type="sldNum" sz="quarter" idx="4"/>
          </p:nvPr>
        </p:nvSpPr>
        <p:spPr/>
        <p:txBody>
          <a:bodyPr/>
          <a:lstStyle/>
          <a:p>
            <a:fld id="{5606B6BE-CAE4-49DE-9FA9-57279F23E9C3}" type="slidenum">
              <a:rPr lang="ja-JP" altLang="en-US" smtClean="0"/>
              <a:pPr/>
              <a:t>15</a:t>
            </a:fld>
            <a:endParaRPr lang="ja-JP" altLang="en-US" dirty="0"/>
          </a:p>
        </p:txBody>
      </p:sp>
      <p:sp>
        <p:nvSpPr>
          <p:cNvPr id="5" name="フッター プレースホルダー 4">
            <a:extLst>
              <a:ext uri="{FF2B5EF4-FFF2-40B4-BE49-F238E27FC236}">
                <a16:creationId xmlns:a16="http://schemas.microsoft.com/office/drawing/2014/main" id="{CCAC9E88-1738-9A49-A298-B5A75F5E422D}"/>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graphicFrame>
        <p:nvGraphicFramePr>
          <p:cNvPr id="6" name="表 4">
            <a:extLst>
              <a:ext uri="{FF2B5EF4-FFF2-40B4-BE49-F238E27FC236}">
                <a16:creationId xmlns:a16="http://schemas.microsoft.com/office/drawing/2014/main" id="{022D6A2F-659D-8044-8612-D4EF720A9B82}"/>
              </a:ext>
            </a:extLst>
          </p:cNvPr>
          <p:cNvGraphicFramePr>
            <a:graphicFrameLocks noGrp="1"/>
          </p:cNvGraphicFramePr>
          <p:nvPr/>
        </p:nvGraphicFramePr>
        <p:xfrm>
          <a:off x="681037" y="1369346"/>
          <a:ext cx="8369970" cy="924402"/>
        </p:xfrm>
        <a:graphic>
          <a:graphicData uri="http://schemas.openxmlformats.org/drawingml/2006/table">
            <a:tbl>
              <a:tblPr firstRow="1" bandRow="1">
                <a:tableStyleId>{9D7B26C5-4107-4FEC-AEDC-1716B250A1EF}</a:tableStyleId>
              </a:tblPr>
              <a:tblGrid>
                <a:gridCol w="1394995">
                  <a:extLst>
                    <a:ext uri="{9D8B030D-6E8A-4147-A177-3AD203B41FA5}">
                      <a16:colId xmlns:a16="http://schemas.microsoft.com/office/drawing/2014/main" val="2514555364"/>
                    </a:ext>
                  </a:extLst>
                </a:gridCol>
                <a:gridCol w="1394995">
                  <a:extLst>
                    <a:ext uri="{9D8B030D-6E8A-4147-A177-3AD203B41FA5}">
                      <a16:colId xmlns:a16="http://schemas.microsoft.com/office/drawing/2014/main" val="2833066907"/>
                    </a:ext>
                  </a:extLst>
                </a:gridCol>
                <a:gridCol w="1394995">
                  <a:extLst>
                    <a:ext uri="{9D8B030D-6E8A-4147-A177-3AD203B41FA5}">
                      <a16:colId xmlns:a16="http://schemas.microsoft.com/office/drawing/2014/main" val="2130270892"/>
                    </a:ext>
                  </a:extLst>
                </a:gridCol>
                <a:gridCol w="1394995">
                  <a:extLst>
                    <a:ext uri="{9D8B030D-6E8A-4147-A177-3AD203B41FA5}">
                      <a16:colId xmlns:a16="http://schemas.microsoft.com/office/drawing/2014/main" val="726594243"/>
                    </a:ext>
                  </a:extLst>
                </a:gridCol>
                <a:gridCol w="1394995">
                  <a:extLst>
                    <a:ext uri="{9D8B030D-6E8A-4147-A177-3AD203B41FA5}">
                      <a16:colId xmlns:a16="http://schemas.microsoft.com/office/drawing/2014/main" val="742034066"/>
                    </a:ext>
                  </a:extLst>
                </a:gridCol>
                <a:gridCol w="1394995">
                  <a:extLst>
                    <a:ext uri="{9D8B030D-6E8A-4147-A177-3AD203B41FA5}">
                      <a16:colId xmlns:a16="http://schemas.microsoft.com/office/drawing/2014/main" val="1383337999"/>
                    </a:ext>
                  </a:extLst>
                </a:gridCol>
              </a:tblGrid>
              <a:tr h="33838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販売枠数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単日契約時</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2</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日契約時</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日契約時</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4</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日以上契約時</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586017">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日あたり</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9</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枠</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5:00~29:00</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掲載</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250,000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225,000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212,500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200,000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bl>
          </a:graphicData>
        </a:graphic>
      </p:graphicFrame>
      <p:sp>
        <p:nvSpPr>
          <p:cNvPr id="7" name="正方形/長方形 6">
            <a:extLst>
              <a:ext uri="{FF2B5EF4-FFF2-40B4-BE49-F238E27FC236}">
                <a16:creationId xmlns:a16="http://schemas.microsoft.com/office/drawing/2014/main" id="{50F7ADBD-CA58-6641-8851-F439227AA05A}"/>
              </a:ext>
            </a:extLst>
          </p:cNvPr>
          <p:cNvSpPr/>
          <p:nvPr/>
        </p:nvSpPr>
        <p:spPr>
          <a:xfrm>
            <a:off x="681037" y="3873798"/>
            <a:ext cx="8369970" cy="1854675"/>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金額は全て税別表記です。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月発注の場合、毎月</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日を掲載開始日とし、同月末日までを以って</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ヶ月とします。期間内に非掲載日があっても減額は致しません。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掲載途中で遷移先の切替・広告の差替も可能です（差替費：別途</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¥50,000/</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回）また、差替えの回数には日毎に上限がございます。日によってはお受けできかねる場合もございますので、お早めにお問い合わせください。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番組詳細へ遷移する際のご掲載は、番組放送日の</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4</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日前から可能です。</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無料</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BS</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局の場合は</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3</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日前から</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 </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差替後の遷移先を番組詳細にされる場合、掲載日の</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3</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日後までの番組に限ります。</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無料</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BS</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局の場合は掲載日の</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日後</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 </a:t>
            </a: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該当チャンネルが視聴可能なテレビ受信機のみ広告が掲載されます。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入稿後にクリエイティブ及びその遷移先が変更になった場合は、やむを得ず掲載を中止する場合がございます。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広告登録時にご指定頂いた遷移先が弊社で確認できない場合は、やむを得ず掲載を中止する場合がございます。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原則、有料局様からのご発注の場合、</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Smart J:COM Box</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のみのご掲載となります。 </a:t>
            </a:r>
          </a:p>
        </p:txBody>
      </p:sp>
      <p:sp>
        <p:nvSpPr>
          <p:cNvPr id="8" name="テキスト ボックス 7">
            <a:extLst>
              <a:ext uri="{FF2B5EF4-FFF2-40B4-BE49-F238E27FC236}">
                <a16:creationId xmlns:a16="http://schemas.microsoft.com/office/drawing/2014/main" id="{A5327719-78B9-2B41-8FA3-73AC7D1E5DC3}"/>
              </a:ext>
            </a:extLst>
          </p:cNvPr>
          <p:cNvSpPr txBox="1"/>
          <p:nvPr/>
        </p:nvSpPr>
        <p:spPr>
          <a:xfrm>
            <a:off x="562152" y="1003422"/>
            <a:ext cx="902811" cy="307777"/>
          </a:xfrm>
          <a:prstGeom prst="rect">
            <a:avLst/>
          </a:prstGeom>
          <a:noFill/>
        </p:spPr>
        <p:txBody>
          <a:bodyPr wrap="none" rtlCol="0">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単日価格</a:t>
            </a:r>
            <a:endParaRPr lang="ja-JP" altLang="en-US" sz="900">
              <a:solidFill>
                <a:schemeClr val="accent2">
                  <a:lumMod val="75000"/>
                </a:schemeClr>
              </a:solidFill>
            </a:endParaRPr>
          </a:p>
        </p:txBody>
      </p:sp>
      <p:graphicFrame>
        <p:nvGraphicFramePr>
          <p:cNvPr id="9" name="表 4">
            <a:extLst>
              <a:ext uri="{FF2B5EF4-FFF2-40B4-BE49-F238E27FC236}">
                <a16:creationId xmlns:a16="http://schemas.microsoft.com/office/drawing/2014/main" id="{B9C5D6CD-C22A-5F4E-AFF8-DEB53EECE003}"/>
              </a:ext>
            </a:extLst>
          </p:cNvPr>
          <p:cNvGraphicFramePr>
            <a:graphicFrameLocks noGrp="1"/>
          </p:cNvGraphicFramePr>
          <p:nvPr/>
        </p:nvGraphicFramePr>
        <p:xfrm>
          <a:off x="681037" y="2948150"/>
          <a:ext cx="8369970" cy="924402"/>
        </p:xfrm>
        <a:graphic>
          <a:graphicData uri="http://schemas.openxmlformats.org/drawingml/2006/table">
            <a:tbl>
              <a:tblPr firstRow="1" bandRow="1">
                <a:tableStyleId>{9D7B26C5-4107-4FEC-AEDC-1716B250A1EF}</a:tableStyleId>
              </a:tblPr>
              <a:tblGrid>
                <a:gridCol w="1195710">
                  <a:extLst>
                    <a:ext uri="{9D8B030D-6E8A-4147-A177-3AD203B41FA5}">
                      <a16:colId xmlns:a16="http://schemas.microsoft.com/office/drawing/2014/main" val="2514555364"/>
                    </a:ext>
                  </a:extLst>
                </a:gridCol>
                <a:gridCol w="1195710">
                  <a:extLst>
                    <a:ext uri="{9D8B030D-6E8A-4147-A177-3AD203B41FA5}">
                      <a16:colId xmlns:a16="http://schemas.microsoft.com/office/drawing/2014/main" val="2833066907"/>
                    </a:ext>
                  </a:extLst>
                </a:gridCol>
                <a:gridCol w="1195710">
                  <a:extLst>
                    <a:ext uri="{9D8B030D-6E8A-4147-A177-3AD203B41FA5}">
                      <a16:colId xmlns:a16="http://schemas.microsoft.com/office/drawing/2014/main" val="2130270892"/>
                    </a:ext>
                  </a:extLst>
                </a:gridCol>
                <a:gridCol w="1195710">
                  <a:extLst>
                    <a:ext uri="{9D8B030D-6E8A-4147-A177-3AD203B41FA5}">
                      <a16:colId xmlns:a16="http://schemas.microsoft.com/office/drawing/2014/main" val="726594243"/>
                    </a:ext>
                  </a:extLst>
                </a:gridCol>
                <a:gridCol w="1195710">
                  <a:extLst>
                    <a:ext uri="{9D8B030D-6E8A-4147-A177-3AD203B41FA5}">
                      <a16:colId xmlns:a16="http://schemas.microsoft.com/office/drawing/2014/main" val="742034066"/>
                    </a:ext>
                  </a:extLst>
                </a:gridCol>
                <a:gridCol w="1195710">
                  <a:extLst>
                    <a:ext uri="{9D8B030D-6E8A-4147-A177-3AD203B41FA5}">
                      <a16:colId xmlns:a16="http://schemas.microsoft.com/office/drawing/2014/main" val="1383337999"/>
                    </a:ext>
                  </a:extLst>
                </a:gridCol>
                <a:gridCol w="1195710">
                  <a:extLst>
                    <a:ext uri="{9D8B030D-6E8A-4147-A177-3AD203B41FA5}">
                      <a16:colId xmlns:a16="http://schemas.microsoft.com/office/drawing/2014/main" val="1969916726"/>
                    </a:ext>
                  </a:extLst>
                </a:gridCol>
              </a:tblGrid>
              <a:tr h="33838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販売枠数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a:solidFill>
                            <a:schemeClr val="bg1"/>
                          </a:solidFill>
                          <a:effectLst/>
                          <a:latin typeface="Yu Gothic" panose="020B0400000000000000" pitchFamily="34" charset="-128"/>
                          <a:ea typeface="Yu Gothic" panose="020B0400000000000000" pitchFamily="34" charset="-128"/>
                          <a:cs typeface="+mn-cs"/>
                        </a:rPr>
                        <a:t>1</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ヶ月</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a:solidFill>
                            <a:schemeClr val="bg1"/>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ヶ月</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a:solidFill>
                            <a:schemeClr val="bg1"/>
                          </a:solidFill>
                          <a:effectLst/>
                          <a:latin typeface="Yu Gothic" panose="020B0400000000000000" pitchFamily="34" charset="-128"/>
                          <a:ea typeface="Yu Gothic" panose="020B0400000000000000" pitchFamily="34" charset="-128"/>
                          <a:cs typeface="+mn-cs"/>
                        </a:rPr>
                        <a:t>6</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ヶ月</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a:solidFill>
                            <a:schemeClr val="bg1"/>
                          </a:solidFill>
                          <a:effectLst/>
                          <a:latin typeface="Yu Gothic" panose="020B0400000000000000" pitchFamily="34" charset="-128"/>
                          <a:ea typeface="Yu Gothic" panose="020B0400000000000000" pitchFamily="34" charset="-128"/>
                          <a:cs typeface="+mn-cs"/>
                        </a:rPr>
                        <a:t>9</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ヶ月</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a:solidFill>
                            <a:schemeClr val="bg1"/>
                          </a:solidFill>
                          <a:effectLst/>
                          <a:latin typeface="Yu Gothic" panose="020B0400000000000000" pitchFamily="34" charset="-128"/>
                          <a:ea typeface="Yu Gothic" panose="020B0400000000000000" pitchFamily="34" charset="-128"/>
                          <a:cs typeface="+mn-cs"/>
                        </a:rPr>
                        <a:t>12</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ヶ月</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586017">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日あたり</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9</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枠</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5:00~29:00</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掲載</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¥3,000,000</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¥2,250,000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¥1,725,000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¥1,500,000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¥1,350,000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bl>
          </a:graphicData>
        </a:graphic>
      </p:graphicFrame>
      <p:sp>
        <p:nvSpPr>
          <p:cNvPr id="10" name="テキスト ボックス 9">
            <a:extLst>
              <a:ext uri="{FF2B5EF4-FFF2-40B4-BE49-F238E27FC236}">
                <a16:creationId xmlns:a16="http://schemas.microsoft.com/office/drawing/2014/main" id="{CBCE8A36-96E9-1641-B150-49F6E2883C56}"/>
              </a:ext>
            </a:extLst>
          </p:cNvPr>
          <p:cNvSpPr txBox="1"/>
          <p:nvPr/>
        </p:nvSpPr>
        <p:spPr>
          <a:xfrm>
            <a:off x="562152" y="2582226"/>
            <a:ext cx="7895110" cy="307777"/>
          </a:xfrm>
          <a:prstGeom prst="rect">
            <a:avLst/>
          </a:prstGeom>
          <a:noFill/>
        </p:spPr>
        <p:txBody>
          <a:bodyPr wrap="none" rtlCol="0">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月額価格</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rPr>
              <a:t>毎月</a:t>
            </a: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rPr>
              <a:t>1</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rPr>
              <a:t>日掲載開始　</a:t>
            </a:r>
            <a:r>
              <a:rPr lang="en-US" altLang="ja-JP" sz="800" dirty="0">
                <a:solidFill>
                  <a:schemeClr val="tx1">
                    <a:lumMod val="50000"/>
                    <a:lumOff val="50000"/>
                  </a:schemeClr>
                </a:solidFill>
                <a:latin typeface="游ゴシック" panose="020B0400000000000000" pitchFamily="50" charset="-128"/>
                <a:ea typeface="游ゴシック" panose="020B0400000000000000" pitchFamily="50" charset="-128"/>
              </a:rPr>
              <a:t>※</a:t>
            </a:r>
            <a:r>
              <a:rPr lang="en-US" altLang="ja-JP" sz="800" dirty="0">
                <a:solidFill>
                  <a:schemeClr val="tx1">
                    <a:lumMod val="50000"/>
                    <a:lumOff val="50000"/>
                  </a:schemeClr>
                </a:solidFill>
                <a:latin typeface="Yu Gothic" panose="020B0400000000000000" pitchFamily="34" charset="-128"/>
                <a:ea typeface="Yu Gothic" panose="020B0400000000000000" pitchFamily="34" charset="-128"/>
              </a:rPr>
              <a:t>2021</a:t>
            </a:r>
            <a:r>
              <a:rPr lang="ja-JP" altLang="en-US" sz="800">
                <a:solidFill>
                  <a:schemeClr val="tx1">
                    <a:lumMod val="50000"/>
                    <a:lumOff val="50000"/>
                  </a:schemeClr>
                </a:solidFill>
                <a:latin typeface="Yu Gothic" panose="020B0400000000000000" pitchFamily="34" charset="-128"/>
                <a:ea typeface="Yu Gothic" panose="020B0400000000000000" pitchFamily="34" charset="-128"/>
              </a:rPr>
              <a:t>年</a:t>
            </a:r>
            <a:r>
              <a:rPr lang="en-US" altLang="ja-JP" sz="8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800">
                <a:solidFill>
                  <a:schemeClr val="tx1">
                    <a:lumMod val="50000"/>
                    <a:lumOff val="50000"/>
                  </a:schemeClr>
                </a:solidFill>
                <a:latin typeface="Yu Gothic" panose="020B0400000000000000" pitchFamily="34" charset="-128"/>
                <a:ea typeface="Yu Gothic" panose="020B0400000000000000" pitchFamily="34" charset="-128"/>
              </a:rPr>
              <a:t>月</a:t>
            </a:r>
            <a:r>
              <a:rPr lang="en-US" altLang="ja-JP" sz="800" dirty="0">
                <a:solidFill>
                  <a:schemeClr val="tx1">
                    <a:lumMod val="50000"/>
                    <a:lumOff val="50000"/>
                  </a:schemeClr>
                </a:solidFill>
                <a:latin typeface="Yu Gothic" panose="020B0400000000000000" pitchFamily="34" charset="-128"/>
                <a:ea typeface="Yu Gothic" panose="020B0400000000000000" pitchFamily="34" charset="-128"/>
              </a:rPr>
              <a:t>〜2022</a:t>
            </a:r>
            <a:r>
              <a:rPr lang="ja-JP" altLang="en-US" sz="800">
                <a:solidFill>
                  <a:schemeClr val="tx1">
                    <a:lumMod val="50000"/>
                    <a:lumOff val="50000"/>
                  </a:schemeClr>
                </a:solidFill>
                <a:latin typeface="Yu Gothic" panose="020B0400000000000000" pitchFamily="34" charset="-128"/>
                <a:ea typeface="Yu Gothic" panose="020B0400000000000000" pitchFamily="34" charset="-128"/>
              </a:rPr>
              <a:t>年</a:t>
            </a:r>
            <a:r>
              <a:rPr lang="en-US" altLang="ja-JP" sz="800" dirty="0">
                <a:solidFill>
                  <a:schemeClr val="tx1">
                    <a:lumMod val="50000"/>
                    <a:lumOff val="50000"/>
                  </a:schemeClr>
                </a:solidFill>
                <a:latin typeface="Yu Gothic" panose="020B0400000000000000" pitchFamily="34" charset="-128"/>
                <a:ea typeface="Yu Gothic" panose="020B0400000000000000" pitchFamily="34" charset="-128"/>
              </a:rPr>
              <a:t>6</a:t>
            </a:r>
            <a:r>
              <a:rPr lang="ja-JP" altLang="en-US" sz="800">
                <a:solidFill>
                  <a:schemeClr val="tx1">
                    <a:lumMod val="50000"/>
                    <a:lumOff val="50000"/>
                  </a:schemeClr>
                </a:solidFill>
                <a:latin typeface="Yu Gothic" panose="020B0400000000000000" pitchFamily="34" charset="-128"/>
                <a:ea typeface="Yu Gothic" panose="020B0400000000000000" pitchFamily="34" charset="-128"/>
              </a:rPr>
              <a:t>月の中でのお申し込み月数に応じて金額が変動します。お申し込み時に掲載予定月をお知らせください。 </a:t>
            </a:r>
            <a:endParaRPr lang="en-US" altLang="ja-JP" sz="800" dirty="0">
              <a:solidFill>
                <a:schemeClr val="tx1">
                  <a:lumMod val="50000"/>
                  <a:lumOff val="50000"/>
                </a:schemeClr>
              </a:solidFill>
              <a:latin typeface="Yu Gothic" panose="020B0400000000000000" pitchFamily="34" charset="-128"/>
              <a:ea typeface="Yu Gothic" panose="020B0400000000000000" pitchFamily="34" charset="-128"/>
            </a:endParaRPr>
          </a:p>
        </p:txBody>
      </p:sp>
      <p:sp>
        <p:nvSpPr>
          <p:cNvPr id="11" name="タイトル 2">
            <a:extLst>
              <a:ext uri="{FF2B5EF4-FFF2-40B4-BE49-F238E27FC236}">
                <a16:creationId xmlns:a16="http://schemas.microsoft.com/office/drawing/2014/main" id="{2FF20302-F5E1-354A-8C06-8882D5F4B9CD}"/>
              </a:ext>
            </a:extLst>
          </p:cNvPr>
          <p:cNvSpPr>
            <a:spLocks noGrp="1"/>
          </p:cNvSpPr>
          <p:nvPr>
            <p:ph type="title"/>
          </p:nvPr>
        </p:nvSpPr>
        <p:spPr>
          <a:xfrm>
            <a:off x="282692" y="429777"/>
            <a:ext cx="8432482" cy="210960"/>
          </a:xfrm>
        </p:spPr>
        <p:txBody>
          <a:bodyPr/>
          <a:lstStyle/>
          <a:p>
            <a:r>
              <a:rPr lang="en-US" altLang="ja-JP" dirty="0">
                <a:solidFill>
                  <a:schemeClr val="tx1">
                    <a:lumMod val="75000"/>
                    <a:lumOff val="25000"/>
                  </a:schemeClr>
                </a:solidFill>
              </a:rPr>
              <a:t>HTML G</a:t>
            </a:r>
            <a:r>
              <a:rPr lang="ja-JP" altLang="en-US">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Tree>
    <p:extLst>
      <p:ext uri="{BB962C8B-B14F-4D97-AF65-F5344CB8AC3E}">
        <p14:creationId xmlns:p14="http://schemas.microsoft.com/office/powerpoint/2010/main" val="727486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ガイドモバイル</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401601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17</a:t>
            </a:fld>
            <a:endParaRPr lang="ja-JP" altLang="en-US" dirty="0"/>
          </a:p>
        </p:txBody>
      </p:sp>
      <p:grpSp>
        <p:nvGrpSpPr>
          <p:cNvPr id="23" name="グループ化 22">
            <a:extLst>
              <a:ext uri="{FF2B5EF4-FFF2-40B4-BE49-F238E27FC236}">
                <a16:creationId xmlns:a16="http://schemas.microsoft.com/office/drawing/2014/main" id="{5C142E1C-B7EA-9641-B015-823AE9C39B52}"/>
              </a:ext>
            </a:extLst>
          </p:cNvPr>
          <p:cNvGrpSpPr/>
          <p:nvPr/>
        </p:nvGrpSpPr>
        <p:grpSpPr>
          <a:xfrm>
            <a:off x="1257126" y="1898543"/>
            <a:ext cx="3570208" cy="3405209"/>
            <a:chOff x="637853" y="1929540"/>
            <a:chExt cx="3570208" cy="3405209"/>
          </a:xfrm>
        </p:grpSpPr>
        <p:sp>
          <p:nvSpPr>
            <p:cNvPr id="24" name="正方形/長方形 23">
              <a:extLst>
                <a:ext uri="{FF2B5EF4-FFF2-40B4-BE49-F238E27FC236}">
                  <a16:creationId xmlns:a16="http://schemas.microsoft.com/office/drawing/2014/main" id="{1F07651F-121D-424A-A912-BE24ED8BC36F}"/>
                </a:ext>
              </a:extLst>
            </p:cNvPr>
            <p:cNvSpPr/>
            <p:nvPr/>
          </p:nvSpPr>
          <p:spPr>
            <a:xfrm>
              <a:off x="637853" y="3026275"/>
              <a:ext cx="3570208" cy="1200329"/>
            </a:xfrm>
            <a:prstGeom prst="rect">
              <a:avLst/>
            </a:prstGeom>
          </p:spPr>
          <p:txBody>
            <a:bodyPr wrap="none">
              <a:spAutoFit/>
            </a:bodyPr>
            <a:lstStyle/>
            <a:p>
              <a:pPr algn="ctr"/>
              <a:r>
                <a:rPr lang="ja-JP" altLang="en-US" sz="2400">
                  <a:solidFill>
                    <a:schemeClr val="tx1">
                      <a:lumMod val="75000"/>
                      <a:lumOff val="25000"/>
                    </a:schemeClr>
                  </a:solidFill>
                  <a:latin typeface="游ゴシック" panose="020B0400000000000000" pitchFamily="50" charset="-128"/>
                  <a:ea typeface="游ゴシック" panose="020B0400000000000000" pitchFamily="50" charset="-128"/>
                </a:rPr>
                <a:t>日本で最も使われている</a:t>
              </a:r>
              <a:endParaRPr lang="en-US" altLang="ja-JP" sz="2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r>
                <a:rPr lang="ja-JP" altLang="en-US" sz="2400">
                  <a:solidFill>
                    <a:schemeClr val="tx1">
                      <a:lumMod val="75000"/>
                      <a:lumOff val="25000"/>
                    </a:schemeClr>
                  </a:solidFill>
                  <a:latin typeface="游ゴシック" panose="020B0400000000000000" pitchFamily="50" charset="-128"/>
                  <a:ea typeface="游ゴシック" panose="020B0400000000000000" pitchFamily="50" charset="-128"/>
                </a:rPr>
                <a:t>テレビ番組表アプリ</a:t>
              </a:r>
              <a:endParaRPr lang="en-US" altLang="ja-JP" sz="2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r>
                <a:rPr lang="en-US" altLang="ja-JP" sz="24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400" b="1">
                  <a:solidFill>
                    <a:schemeClr val="tx1">
                      <a:lumMod val="75000"/>
                      <a:lumOff val="25000"/>
                    </a:schemeClr>
                  </a:solidFill>
                  <a:latin typeface="游ゴシック" panose="020B0400000000000000" pitchFamily="50" charset="-128"/>
                  <a:ea typeface="游ゴシック" panose="020B0400000000000000" pitchFamily="50" charset="-128"/>
                </a:rPr>
                <a:t>ガイドモバイル</a:t>
              </a:r>
              <a:endParaRPr lang="en-US" altLang="ja-JP" sz="8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5" name="テキスト ボックス 24">
              <a:extLst>
                <a:ext uri="{FF2B5EF4-FFF2-40B4-BE49-F238E27FC236}">
                  <a16:creationId xmlns:a16="http://schemas.microsoft.com/office/drawing/2014/main" id="{3385BA70-8E62-9B48-BD72-92D3884799B2}"/>
                </a:ext>
              </a:extLst>
            </p:cNvPr>
            <p:cNvSpPr txBox="1"/>
            <p:nvPr/>
          </p:nvSpPr>
          <p:spPr>
            <a:xfrm>
              <a:off x="1608543" y="4226604"/>
              <a:ext cx="1597831" cy="184666"/>
            </a:xfrm>
            <a:prstGeom prst="rect">
              <a:avLst/>
            </a:prstGeom>
            <a:noFill/>
          </p:spPr>
          <p:txBody>
            <a:bodyPr wrap="square" rtlCol="0">
              <a:spAutoFit/>
            </a:bodyPr>
            <a:lstStyle/>
            <a:p>
              <a:pPr algn="ctr"/>
              <a:r>
                <a:rPr kumimoji="1"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2020</a:t>
              </a:r>
              <a:r>
                <a:rPr lang="ja-JP" altLang="en-US" sz="6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9</a:t>
              </a:r>
              <a:r>
                <a:rPr lang="ja-JP" altLang="en-US" sz="6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6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株</a:t>
              </a:r>
              <a:r>
                <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ja-JP" altLang="en-US" sz="60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rPr>
                <a:t>ビデオリサーチ社調べ</a:t>
              </a:r>
              <a:endParaRPr lang="en-US" altLang="ja-JP" sz="600" dirty="0">
                <a:solidFill>
                  <a:schemeClr val="bg1">
                    <a:lumMod val="50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6" name="図 25" descr="グラフ&#10;&#10;自動的に生成された説明">
              <a:extLst>
                <a:ext uri="{FF2B5EF4-FFF2-40B4-BE49-F238E27FC236}">
                  <a16:creationId xmlns:a16="http://schemas.microsoft.com/office/drawing/2014/main" id="{82F68D53-BF15-654B-9986-11B137904E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51423" y="1929540"/>
              <a:ext cx="912069" cy="912069"/>
            </a:xfrm>
            <a:prstGeom prst="rect">
              <a:avLst/>
            </a:prstGeom>
          </p:spPr>
        </p:pic>
        <p:grpSp>
          <p:nvGrpSpPr>
            <p:cNvPr id="27" name="グループ化 26">
              <a:extLst>
                <a:ext uri="{FF2B5EF4-FFF2-40B4-BE49-F238E27FC236}">
                  <a16:creationId xmlns:a16="http://schemas.microsoft.com/office/drawing/2014/main" id="{6A7EEFB7-55F1-764E-8FA0-2940DEF268E7}"/>
                </a:ext>
              </a:extLst>
            </p:cNvPr>
            <p:cNvGrpSpPr/>
            <p:nvPr/>
          </p:nvGrpSpPr>
          <p:grpSpPr>
            <a:xfrm>
              <a:off x="1404420" y="4676964"/>
              <a:ext cx="2037069" cy="657785"/>
              <a:chOff x="1127631" y="5056781"/>
              <a:chExt cx="2037069" cy="657785"/>
            </a:xfrm>
          </p:grpSpPr>
          <p:pic>
            <p:nvPicPr>
              <p:cNvPr id="28" name="図 27">
                <a:extLst>
                  <a:ext uri="{FF2B5EF4-FFF2-40B4-BE49-F238E27FC236}">
                    <a16:creationId xmlns:a16="http://schemas.microsoft.com/office/drawing/2014/main" id="{EC3D7B62-8677-3B49-B523-F617AE02A159}"/>
                  </a:ext>
                </a:extLst>
              </p:cNvPr>
              <p:cNvPicPr>
                <a:picLocks noChangeAspect="1"/>
              </p:cNvPicPr>
              <p:nvPr/>
            </p:nvPicPr>
            <p:blipFill>
              <a:blip r:embed="rId4"/>
              <a:stretch>
                <a:fillRect/>
              </a:stretch>
            </p:blipFill>
            <p:spPr>
              <a:xfrm>
                <a:off x="1127631" y="5056781"/>
                <a:ext cx="657785" cy="657785"/>
              </a:xfrm>
              <a:prstGeom prst="rect">
                <a:avLst/>
              </a:prstGeom>
            </p:spPr>
          </p:pic>
          <p:sp>
            <p:nvSpPr>
              <p:cNvPr id="29" name="テキスト ボックス 28">
                <a:extLst>
                  <a:ext uri="{FF2B5EF4-FFF2-40B4-BE49-F238E27FC236}">
                    <a16:creationId xmlns:a16="http://schemas.microsoft.com/office/drawing/2014/main" id="{F057C742-2030-624F-8A86-863917FE3835}"/>
                  </a:ext>
                </a:extLst>
              </p:cNvPr>
              <p:cNvSpPr txBox="1"/>
              <p:nvPr/>
            </p:nvSpPr>
            <p:spPr>
              <a:xfrm>
                <a:off x="1721647" y="5141808"/>
                <a:ext cx="1443053" cy="488403"/>
              </a:xfrm>
              <a:prstGeom prst="rect">
                <a:avLst/>
              </a:prstGeom>
              <a:noFill/>
            </p:spPr>
            <p:txBody>
              <a:bodyPr wrap="square" rtlCol="0">
                <a:spAutoFit/>
              </a:bodyPr>
              <a:lstStyle/>
              <a:p>
                <a:pPr algn="ctr">
                  <a:lnSpc>
                    <a:spcPct val="150000"/>
                  </a:lnSpc>
                </a:pP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iOS</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Android </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両対応</a:t>
                </a:r>
                <a:endPar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lnSpc>
                    <a:spcPct val="150000"/>
                  </a:lnSpc>
                </a:pP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ダウンロードはこちら</a:t>
                </a:r>
                <a:endPar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grpSp>
      <p:pic>
        <p:nvPicPr>
          <p:cNvPr id="30" name="図 29" descr="スクリーンショットの画面&#10;&#10;自動的に生成された説明">
            <a:extLst>
              <a:ext uri="{FF2B5EF4-FFF2-40B4-BE49-F238E27FC236}">
                <a16:creationId xmlns:a16="http://schemas.microsoft.com/office/drawing/2014/main" id="{2F6D897E-D39F-CF4B-8EB8-C014325103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4228" y="1255198"/>
            <a:ext cx="2315993" cy="4680488"/>
          </a:xfrm>
          <a:prstGeom prst="rect">
            <a:avLst/>
          </a:prstGeom>
        </p:spPr>
      </p:pic>
      <p:sp>
        <p:nvSpPr>
          <p:cNvPr id="16" name="角丸四角形 15">
            <a:extLst>
              <a:ext uri="{FF2B5EF4-FFF2-40B4-BE49-F238E27FC236}">
                <a16:creationId xmlns:a16="http://schemas.microsoft.com/office/drawing/2014/main" id="{B5341622-77B0-9748-A613-AE6CE8B8B619}"/>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8151532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18</a:t>
            </a:fld>
            <a:endParaRPr lang="ja-JP" altLang="en-US" dirty="0"/>
          </a:p>
        </p:txBody>
      </p:sp>
      <p:sp>
        <p:nvSpPr>
          <p:cNvPr id="16" name="正方形/長方形 15">
            <a:extLst>
              <a:ext uri="{FF2B5EF4-FFF2-40B4-BE49-F238E27FC236}">
                <a16:creationId xmlns:a16="http://schemas.microsoft.com/office/drawing/2014/main" id="{B5820A9C-D20B-FB42-89A3-BBCB3113B576}"/>
              </a:ext>
            </a:extLst>
          </p:cNvPr>
          <p:cNvSpPr/>
          <p:nvPr/>
        </p:nvSpPr>
        <p:spPr>
          <a:xfrm>
            <a:off x="2557880" y="1132111"/>
            <a:ext cx="4790240" cy="646331"/>
          </a:xfrm>
          <a:prstGeom prst="rect">
            <a:avLst/>
          </a:prstGeom>
        </p:spPr>
        <p:txBody>
          <a:bodyPr wrap="square">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月間アクティブユーザー約</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100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人</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b="1">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rPr>
              <a:t>5</a:t>
            </a:r>
            <a:r>
              <a:rPr lang="ja-JP" altLang="en-US" sz="600" b="1">
                <a:solidFill>
                  <a:schemeClr val="tx1">
                    <a:lumMod val="50000"/>
                    <a:lumOff val="50000"/>
                  </a:schemeClr>
                </a:solidFill>
                <a:latin typeface="游ゴシック" panose="020B0400000000000000" pitchFamily="50" charset="-128"/>
                <a:ea typeface="游ゴシック" panose="020B0400000000000000" pitchFamily="50" charset="-128"/>
              </a:rPr>
              <a:t>月末集計値</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nvGrpSpPr>
          <p:cNvPr id="31" name="グループ化 30">
            <a:extLst>
              <a:ext uri="{FF2B5EF4-FFF2-40B4-BE49-F238E27FC236}">
                <a16:creationId xmlns:a16="http://schemas.microsoft.com/office/drawing/2014/main" id="{016ED8D8-D11E-D74B-8553-84DD101B776A}"/>
              </a:ext>
            </a:extLst>
          </p:cNvPr>
          <p:cNvGrpSpPr/>
          <p:nvPr/>
        </p:nvGrpSpPr>
        <p:grpSpPr>
          <a:xfrm>
            <a:off x="2591738" y="4493343"/>
            <a:ext cx="4722523" cy="1285556"/>
            <a:chOff x="641899" y="4493343"/>
            <a:chExt cx="4722523" cy="1285556"/>
          </a:xfrm>
        </p:grpSpPr>
        <p:pic>
          <p:nvPicPr>
            <p:cNvPr id="32" name="図 31">
              <a:extLst>
                <a:ext uri="{FF2B5EF4-FFF2-40B4-BE49-F238E27FC236}">
                  <a16:creationId xmlns:a16="http://schemas.microsoft.com/office/drawing/2014/main" id="{457D6B73-13A9-B54A-9749-86C6835F47F1}"/>
                </a:ext>
              </a:extLst>
            </p:cNvPr>
            <p:cNvPicPr>
              <a:picLocks noChangeAspect="1"/>
            </p:cNvPicPr>
            <p:nvPr/>
          </p:nvPicPr>
          <p:blipFill>
            <a:blip r:embed="rId3"/>
            <a:stretch>
              <a:fillRect/>
            </a:stretch>
          </p:blipFill>
          <p:spPr>
            <a:xfrm>
              <a:off x="2223424" y="4493343"/>
              <a:ext cx="3140998" cy="1285556"/>
            </a:xfrm>
            <a:prstGeom prst="rect">
              <a:avLst/>
            </a:prstGeom>
          </p:spPr>
        </p:pic>
        <p:sp>
          <p:nvSpPr>
            <p:cNvPr id="33" name="正方形/長方形 32">
              <a:extLst>
                <a:ext uri="{FF2B5EF4-FFF2-40B4-BE49-F238E27FC236}">
                  <a16:creationId xmlns:a16="http://schemas.microsoft.com/office/drawing/2014/main" id="{C55629D4-43FB-6546-88FD-3F35516B528E}"/>
                </a:ext>
              </a:extLst>
            </p:cNvPr>
            <p:cNvSpPr/>
            <p:nvPr/>
          </p:nvSpPr>
          <p:spPr>
            <a:xfrm>
              <a:off x="641899" y="4865598"/>
              <a:ext cx="1462260" cy="541046"/>
            </a:xfrm>
            <a:prstGeom prst="rect">
              <a:avLst/>
            </a:prstGeom>
          </p:spPr>
          <p:txBody>
            <a:bodyPr wrap="none">
              <a:spAutoFit/>
            </a:bodyPr>
            <a:lstStyle/>
            <a:p>
              <a:pPr>
                <a:lnSpc>
                  <a:spcPct val="150000"/>
                </a:lnSpc>
              </a:pPr>
              <a:r>
                <a:rPr lang="ja-JP" altLang="en-US" sz="1400">
                  <a:solidFill>
                    <a:schemeClr val="tx1">
                      <a:lumMod val="75000"/>
                      <a:lumOff val="25000"/>
                    </a:schemeClr>
                  </a:solidFill>
                  <a:latin typeface="游ゴシック" panose="020B0400000000000000" pitchFamily="50" charset="-128"/>
                  <a:ea typeface="游ゴシック" panose="020B0400000000000000" pitchFamily="50" charset="-128"/>
                </a:rPr>
                <a:t>時間帯別起動数</a:t>
              </a:r>
              <a:endParaRPr lang="en-US" altLang="ja-JP" sz="1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150000"/>
                </a:lnSpc>
              </a:pP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対象期間：</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2020/9/28〜10/4</a:t>
              </a:r>
            </a:p>
          </p:txBody>
        </p:sp>
      </p:grpSp>
      <p:grpSp>
        <p:nvGrpSpPr>
          <p:cNvPr id="3" name="グループ化 2">
            <a:extLst>
              <a:ext uri="{FF2B5EF4-FFF2-40B4-BE49-F238E27FC236}">
                <a16:creationId xmlns:a16="http://schemas.microsoft.com/office/drawing/2014/main" id="{5C549780-43E5-294F-8CAB-2EA589AD51A1}"/>
              </a:ext>
            </a:extLst>
          </p:cNvPr>
          <p:cNvGrpSpPr/>
          <p:nvPr/>
        </p:nvGrpSpPr>
        <p:grpSpPr>
          <a:xfrm>
            <a:off x="1299100" y="1992402"/>
            <a:ext cx="7307799" cy="2337407"/>
            <a:chOff x="1538216" y="1992402"/>
            <a:chExt cx="7307799" cy="2337407"/>
          </a:xfrm>
        </p:grpSpPr>
        <p:sp>
          <p:nvSpPr>
            <p:cNvPr id="21" name="正方形/長方形 20">
              <a:extLst>
                <a:ext uri="{FF2B5EF4-FFF2-40B4-BE49-F238E27FC236}">
                  <a16:creationId xmlns:a16="http://schemas.microsoft.com/office/drawing/2014/main" id="{0C642EC8-855B-9E45-808D-195E76561F27}"/>
                </a:ext>
              </a:extLst>
            </p:cNvPr>
            <p:cNvSpPr/>
            <p:nvPr/>
          </p:nvSpPr>
          <p:spPr>
            <a:xfrm>
              <a:off x="1538216" y="2893889"/>
              <a:ext cx="1462260" cy="679545"/>
            </a:xfrm>
            <a:prstGeom prst="rect">
              <a:avLst/>
            </a:prstGeom>
          </p:spPr>
          <p:txBody>
            <a:bodyPr wrap="square">
              <a:spAutoFit/>
            </a:bodyPr>
            <a:lstStyle/>
            <a:p>
              <a:pPr>
                <a:lnSpc>
                  <a:spcPct val="150000"/>
                </a:lnSpc>
              </a:pPr>
              <a:r>
                <a:rPr lang="ja-JP" altLang="en-US" sz="1400">
                  <a:solidFill>
                    <a:schemeClr val="tx1">
                      <a:lumMod val="75000"/>
                      <a:lumOff val="25000"/>
                    </a:schemeClr>
                  </a:solidFill>
                  <a:latin typeface="游ゴシック" panose="020B0400000000000000" pitchFamily="50" charset="-128"/>
                  <a:ea typeface="游ゴシック" panose="020B0400000000000000" pitchFamily="50" charset="-128"/>
                </a:rPr>
                <a:t>世代構成</a:t>
              </a:r>
              <a:endParaRPr lang="en-US" altLang="ja-JP" sz="1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2020</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9</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a:p>
              <a:pP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株</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ビデオリサーチ社調べ</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22" name="正方形/長方形 21">
              <a:extLst>
                <a:ext uri="{FF2B5EF4-FFF2-40B4-BE49-F238E27FC236}">
                  <a16:creationId xmlns:a16="http://schemas.microsoft.com/office/drawing/2014/main" id="{D9081A19-10D1-354C-A1E9-8FDA60D47520}"/>
                </a:ext>
              </a:extLst>
            </p:cNvPr>
            <p:cNvSpPr/>
            <p:nvPr/>
          </p:nvSpPr>
          <p:spPr>
            <a:xfrm>
              <a:off x="5315225" y="2893889"/>
              <a:ext cx="902811" cy="679545"/>
            </a:xfrm>
            <a:prstGeom prst="rect">
              <a:avLst/>
            </a:prstGeom>
          </p:spPr>
          <p:txBody>
            <a:bodyPr wrap="none">
              <a:spAutoFit/>
            </a:bodyPr>
            <a:lstStyle/>
            <a:p>
              <a:pPr>
                <a:lnSpc>
                  <a:spcPct val="150000"/>
                </a:lnSpc>
              </a:pPr>
              <a:r>
                <a:rPr lang="ja-JP" altLang="en-US" sz="1400">
                  <a:solidFill>
                    <a:schemeClr val="tx1">
                      <a:lumMod val="75000"/>
                      <a:lumOff val="25000"/>
                    </a:schemeClr>
                  </a:solidFill>
                  <a:latin typeface="游ゴシック" panose="020B0400000000000000" pitchFamily="50" charset="-128"/>
                  <a:ea typeface="游ゴシック" panose="020B0400000000000000" pitchFamily="50" charset="-128"/>
                </a:rPr>
                <a:t>機種構成</a:t>
              </a:r>
              <a:endParaRPr lang="en-US" altLang="ja-JP" sz="1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150000"/>
                </a:lnSpc>
              </a:pP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当社調べ</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 </a:t>
              </a:r>
            </a:p>
            <a:p>
              <a:pP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5</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月末時点</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aphicFrame>
          <p:nvGraphicFramePr>
            <p:cNvPr id="23" name="グラフ 22">
              <a:extLst>
                <a:ext uri="{FF2B5EF4-FFF2-40B4-BE49-F238E27FC236}">
                  <a16:creationId xmlns:a16="http://schemas.microsoft.com/office/drawing/2014/main" id="{F4E3638F-18E0-BF4E-BA83-D8DED4D4D9C7}"/>
                </a:ext>
              </a:extLst>
            </p:cNvPr>
            <p:cNvGraphicFramePr/>
            <p:nvPr/>
          </p:nvGraphicFramePr>
          <p:xfrm>
            <a:off x="2089570" y="1992402"/>
            <a:ext cx="3140999" cy="233740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4" name="グラフ 23">
              <a:extLst>
                <a:ext uri="{FF2B5EF4-FFF2-40B4-BE49-F238E27FC236}">
                  <a16:creationId xmlns:a16="http://schemas.microsoft.com/office/drawing/2014/main" id="{8D7D981F-A5A4-784E-98E6-8C9FE3FDFA16}"/>
                </a:ext>
              </a:extLst>
            </p:cNvPr>
            <p:cNvGraphicFramePr/>
            <p:nvPr/>
          </p:nvGraphicFramePr>
          <p:xfrm>
            <a:off x="5705016" y="1992402"/>
            <a:ext cx="3140999" cy="2337407"/>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25916360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19</a:t>
            </a:fld>
            <a:endParaRPr lang="ja-JP" altLang="en-US" dirty="0"/>
          </a:p>
        </p:txBody>
      </p:sp>
      <p:sp>
        <p:nvSpPr>
          <p:cNvPr id="8" name="テキスト ボックス 7">
            <a:extLst>
              <a:ext uri="{FF2B5EF4-FFF2-40B4-BE49-F238E27FC236}">
                <a16:creationId xmlns:a16="http://schemas.microsoft.com/office/drawing/2014/main" id="{59EA2D1B-D246-6447-897B-7E67508F2206}"/>
              </a:ext>
            </a:extLst>
          </p:cNvPr>
          <p:cNvSpPr txBox="1"/>
          <p:nvPr/>
        </p:nvSpPr>
        <p:spPr>
          <a:xfrm>
            <a:off x="562152" y="1098390"/>
            <a:ext cx="2492990" cy="400110"/>
          </a:xfrm>
          <a:prstGeom prst="rect">
            <a:avLst/>
          </a:prstGeom>
          <a:noFill/>
        </p:spPr>
        <p:txBody>
          <a:bodyPr wrap="none" rtlCol="0">
            <a:spAutoFit/>
          </a:bodyPr>
          <a:lstStyle/>
          <a:p>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プレミアムジャック</a:t>
            </a:r>
            <a:endParaRPr lang="ja-JP" altLang="en-US" sz="2000" b="1"/>
          </a:p>
        </p:txBody>
      </p:sp>
      <p:pic>
        <p:nvPicPr>
          <p:cNvPr id="4" name="図 3">
            <a:extLst>
              <a:ext uri="{FF2B5EF4-FFF2-40B4-BE49-F238E27FC236}">
                <a16:creationId xmlns:a16="http://schemas.microsoft.com/office/drawing/2014/main" id="{06DB9A35-F90E-904F-95CC-B32B2D55DB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83053" y="1168624"/>
            <a:ext cx="2232120" cy="4520751"/>
          </a:xfrm>
          <a:prstGeom prst="rect">
            <a:avLst/>
          </a:prstGeom>
        </p:spPr>
      </p:pic>
      <p:graphicFrame>
        <p:nvGraphicFramePr>
          <p:cNvPr id="11" name="表 4">
            <a:extLst>
              <a:ext uri="{FF2B5EF4-FFF2-40B4-BE49-F238E27FC236}">
                <a16:creationId xmlns:a16="http://schemas.microsoft.com/office/drawing/2014/main" id="{1CEB3E4C-643A-BD42-BB80-781BBB45C536}"/>
              </a:ext>
            </a:extLst>
          </p:cNvPr>
          <p:cNvGraphicFramePr>
            <a:graphicFrameLocks noGrp="1"/>
          </p:cNvGraphicFramePr>
          <p:nvPr/>
        </p:nvGraphicFramePr>
        <p:xfrm>
          <a:off x="562151" y="1685655"/>
          <a:ext cx="4552291" cy="291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アプリ起動画面をジャック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0:00~24:00</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枠限定</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静止画（アニメーション可）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kern="1200">
                          <a:solidFill>
                            <a:schemeClr val="bg1">
                              <a:lumMod val="50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imp </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想定</a:t>
                      </a:r>
                      <a:r>
                        <a:rPr kumimoji="1" lang="en-US" altLang="ja-JP" sz="900" b="0" dirty="0">
                          <a:solidFill>
                            <a:schemeClr val="bg1">
                              <a:lumMod val="50000"/>
                            </a:schemeClr>
                          </a:solidFill>
                          <a:latin typeface="Yu Gothic" panose="020B0400000000000000" pitchFamily="34" charset="-128"/>
                          <a:ea typeface="Yu Gothic" panose="020B0400000000000000" pitchFamily="34" charset="-128"/>
                        </a:rPr>
                        <a:t>CTR</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約</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0.8%</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400,000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a:txBody>
                    <a:bodyPr/>
                    <a:lstStyle/>
                    <a:p>
                      <a:pPr lvl="0" algn="l"/>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備考</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放送型</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ガイドとセット購⼊の場合はエリア特別価格あり</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859190575"/>
                  </a:ext>
                </a:extLst>
              </a:tr>
            </a:tbl>
          </a:graphicData>
        </a:graphic>
      </p:graphicFrame>
      <p:sp>
        <p:nvSpPr>
          <p:cNvPr id="15" name="角丸四角形 14">
            <a:extLst>
              <a:ext uri="{FF2B5EF4-FFF2-40B4-BE49-F238E27FC236}">
                <a16:creationId xmlns:a16="http://schemas.microsoft.com/office/drawing/2014/main" id="{606FE46C-B74C-7A47-BCBC-4EF774A57CDF}"/>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6B1669C8-3879-624F-BFD3-B13EFE97A06F}"/>
              </a:ext>
            </a:extLst>
          </p:cNvPr>
          <p:cNvSpPr/>
          <p:nvPr/>
        </p:nvSpPr>
        <p:spPr>
          <a:xfrm>
            <a:off x="559941" y="4716480"/>
            <a:ext cx="4715022" cy="1693092"/>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バナー</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制作費：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　</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素材差し替え費：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¥30,000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回</a:t>
            </a: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Android</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6.8.3</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iOS</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版ではアプリバージョン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2.2.0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以上が対象になります。</a:t>
            </a: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UI</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は変更となる場合があります。ご了承ください。　 </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ja-JP" altLang="en-US"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endParaRPr lang="ja-JP" altLang="en-US" sz="700" dirty="0">
              <a:solidFill>
                <a:schemeClr val="tx1">
                  <a:lumMod val="50000"/>
                  <a:lumOff val="50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20452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D10D7EA-1B35-4647-A837-B0DD434D84B0}"/>
              </a:ext>
            </a:extLst>
          </p:cNvPr>
          <p:cNvSpPr>
            <a:spLocks noGrp="1"/>
          </p:cNvSpPr>
          <p:nvPr>
            <p:ph type="sldNum" sz="quarter" idx="4"/>
          </p:nvPr>
        </p:nvSpPr>
        <p:spPr/>
        <p:txBody>
          <a:bodyPr/>
          <a:lstStyle/>
          <a:p>
            <a:fld id="{5606B6BE-CAE4-49DE-9FA9-57279F23E9C3}" type="slidenum">
              <a:rPr lang="ja-JP" altLang="en-US" smtClean="0"/>
              <a:pPr/>
              <a:t>2</a:t>
            </a:fld>
            <a:endParaRPr lang="ja-JP" altLang="en-US" dirty="0"/>
          </a:p>
        </p:txBody>
      </p:sp>
      <p:sp>
        <p:nvSpPr>
          <p:cNvPr id="5" name="フッター プレースホルダー 4">
            <a:extLst>
              <a:ext uri="{FF2B5EF4-FFF2-40B4-BE49-F238E27FC236}">
                <a16:creationId xmlns:a16="http://schemas.microsoft.com/office/drawing/2014/main" id="{1D5AABE9-E689-BE4D-9F4F-D6121497D9BD}"/>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pic>
        <p:nvPicPr>
          <p:cNvPr id="10" name="図 9" descr="モニター画面に映る文字&#10;&#10;中程度の精度で自動的に生成された説明">
            <a:extLst>
              <a:ext uri="{FF2B5EF4-FFF2-40B4-BE49-F238E27FC236}">
                <a16:creationId xmlns:a16="http://schemas.microsoft.com/office/drawing/2014/main" id="{1F76F858-09DE-D54D-ABBC-B0100BF1E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7274" y="2371293"/>
            <a:ext cx="4022191" cy="2363387"/>
          </a:xfrm>
          <a:prstGeom prst="rect">
            <a:avLst/>
          </a:prstGeom>
        </p:spPr>
      </p:pic>
      <p:sp>
        <p:nvSpPr>
          <p:cNvPr id="11" name="タイトル 2">
            <a:extLst>
              <a:ext uri="{FF2B5EF4-FFF2-40B4-BE49-F238E27FC236}">
                <a16:creationId xmlns:a16="http://schemas.microsoft.com/office/drawing/2014/main" id="{9B265DB1-965F-9A42-85ED-67418411E019}"/>
              </a:ext>
            </a:extLst>
          </p:cNvPr>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12" name="正方形/長方形 11">
            <a:extLst>
              <a:ext uri="{FF2B5EF4-FFF2-40B4-BE49-F238E27FC236}">
                <a16:creationId xmlns:a16="http://schemas.microsoft.com/office/drawing/2014/main" id="{A531BD1A-3DD2-3B41-9CF3-57535EC110C9}"/>
              </a:ext>
            </a:extLst>
          </p:cNvPr>
          <p:cNvSpPr/>
          <p:nvPr/>
        </p:nvSpPr>
        <p:spPr>
          <a:xfrm>
            <a:off x="449559" y="3042997"/>
            <a:ext cx="3932533" cy="1143903"/>
          </a:xfrm>
          <a:prstGeom prst="rect">
            <a:avLst/>
          </a:prstGeom>
        </p:spPr>
        <p:txBody>
          <a:bodyPr wrap="square">
            <a:spAutoFit/>
          </a:bodyPr>
          <a:lstStyle/>
          <a:p>
            <a:pPr algn="ctr">
              <a:spcBef>
                <a:spcPts val="500"/>
              </a:spcBef>
            </a:pPr>
            <a:r>
              <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ガイドは</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視聴コンテンツと人々との</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マッチングを促進します</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pic>
        <p:nvPicPr>
          <p:cNvPr id="13" name="図 12" descr="スクリーンショットの画面&#10;&#10;自動的に生成された説明">
            <a:extLst>
              <a:ext uri="{FF2B5EF4-FFF2-40B4-BE49-F238E27FC236}">
                <a16:creationId xmlns:a16="http://schemas.microsoft.com/office/drawing/2014/main" id="{E5E48E42-1D06-EF49-A636-2C6E5A8AD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7970" y="3083151"/>
            <a:ext cx="828911" cy="1675180"/>
          </a:xfrm>
          <a:prstGeom prst="rect">
            <a:avLst/>
          </a:prstGeom>
        </p:spPr>
      </p:pic>
    </p:spTree>
    <p:extLst>
      <p:ext uri="{BB962C8B-B14F-4D97-AF65-F5344CB8AC3E}">
        <p14:creationId xmlns:p14="http://schemas.microsoft.com/office/powerpoint/2010/main" val="29918945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20</a:t>
            </a:fld>
            <a:endParaRPr lang="ja-JP" altLang="en-US" dirty="0"/>
          </a:p>
        </p:txBody>
      </p:sp>
      <p:sp>
        <p:nvSpPr>
          <p:cNvPr id="8" name="テキスト ボックス 7">
            <a:extLst>
              <a:ext uri="{FF2B5EF4-FFF2-40B4-BE49-F238E27FC236}">
                <a16:creationId xmlns:a16="http://schemas.microsoft.com/office/drawing/2014/main" id="{59EA2D1B-D246-6447-897B-7E67508F2206}"/>
              </a:ext>
            </a:extLst>
          </p:cNvPr>
          <p:cNvSpPr txBox="1"/>
          <p:nvPr/>
        </p:nvSpPr>
        <p:spPr>
          <a:xfrm>
            <a:off x="562152" y="1098390"/>
            <a:ext cx="2492990" cy="400110"/>
          </a:xfrm>
          <a:prstGeom prst="rect">
            <a:avLst/>
          </a:prstGeom>
          <a:noFill/>
        </p:spPr>
        <p:txBody>
          <a:bodyPr wrap="none" rtlCol="0">
            <a:spAutoFit/>
          </a:bodyPr>
          <a:lstStyle/>
          <a:p>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オーバーレイバナー</a:t>
            </a:r>
            <a:endParaRPr lang="ja-JP" altLang="en-US" sz="2000" b="1"/>
          </a:p>
        </p:txBody>
      </p:sp>
      <p:graphicFrame>
        <p:nvGraphicFramePr>
          <p:cNvPr id="26" name="表 4">
            <a:extLst>
              <a:ext uri="{FF2B5EF4-FFF2-40B4-BE49-F238E27FC236}">
                <a16:creationId xmlns:a16="http://schemas.microsoft.com/office/drawing/2014/main" id="{B2B672B8-71C7-394B-B005-50234B3AB4C2}"/>
              </a:ext>
            </a:extLst>
          </p:cNvPr>
          <p:cNvGraphicFramePr>
            <a:graphicFrameLocks noGrp="1"/>
          </p:cNvGraphicFramePr>
          <p:nvPr/>
        </p:nvGraphicFramePr>
        <p:xfrm>
          <a:off x="562151" y="1685655"/>
          <a:ext cx="4552291" cy="291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ホーム・番組表・お気に入りページで常に表示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0:00~24:00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社限定</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30263914"/>
                  </a:ext>
                </a:extLst>
              </a:tr>
              <a:tr h="324000">
                <a:tc>
                  <a:txBody>
                    <a:bodyPr/>
                    <a:lstStyle/>
                    <a:p>
                      <a:pPr lvl="0" algn="l"/>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静止画（アニメーション可）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kern="1200">
                          <a:solidFill>
                            <a:schemeClr val="bg1">
                              <a:lumMod val="50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1,000,000</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imp </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想定</a:t>
                      </a:r>
                      <a:r>
                        <a:rPr kumimoji="1" lang="en-US" altLang="ja-JP" sz="900" b="0" dirty="0">
                          <a:solidFill>
                            <a:schemeClr val="bg1">
                              <a:lumMod val="50000"/>
                            </a:schemeClr>
                          </a:solidFill>
                          <a:latin typeface="Yu Gothic" panose="020B0400000000000000" pitchFamily="34" charset="-128"/>
                          <a:ea typeface="Yu Gothic" panose="020B0400000000000000" pitchFamily="34" charset="-128"/>
                        </a:rPr>
                        <a:t>CTR</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約</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0.1%</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250,000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a:txBody>
                    <a:bodyPr/>
                    <a:lstStyle/>
                    <a:p>
                      <a:pPr lvl="0" algn="l"/>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備考</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エリア販売可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165579305"/>
                  </a:ext>
                </a:extLst>
              </a:tr>
            </a:tbl>
          </a:graphicData>
        </a:graphic>
      </p:graphicFrame>
      <p:pic>
        <p:nvPicPr>
          <p:cNvPr id="29" name="図 28">
            <a:extLst>
              <a:ext uri="{FF2B5EF4-FFF2-40B4-BE49-F238E27FC236}">
                <a16:creationId xmlns:a16="http://schemas.microsoft.com/office/drawing/2014/main" id="{43711136-3306-DE43-A4F6-D6FB48A7E0A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872845" y="2800259"/>
            <a:ext cx="1493001" cy="3023798"/>
          </a:xfrm>
          <a:prstGeom prst="rect">
            <a:avLst/>
          </a:prstGeom>
        </p:spPr>
      </p:pic>
      <p:pic>
        <p:nvPicPr>
          <p:cNvPr id="28" name="図 27">
            <a:extLst>
              <a:ext uri="{FF2B5EF4-FFF2-40B4-BE49-F238E27FC236}">
                <a16:creationId xmlns:a16="http://schemas.microsoft.com/office/drawing/2014/main" id="{BFE1DE50-82F3-FC4B-8794-BC6C33FB034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03772" y="2039858"/>
            <a:ext cx="1493001" cy="3023798"/>
          </a:xfrm>
          <a:prstGeom prst="rect">
            <a:avLst/>
          </a:prstGeom>
        </p:spPr>
      </p:pic>
      <p:pic>
        <p:nvPicPr>
          <p:cNvPr id="4" name="図 3">
            <a:extLst>
              <a:ext uri="{FF2B5EF4-FFF2-40B4-BE49-F238E27FC236}">
                <a16:creationId xmlns:a16="http://schemas.microsoft.com/office/drawing/2014/main" id="{06DB9A35-F90E-904F-95CC-B32B2D55DB0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534699" y="1279457"/>
            <a:ext cx="1493001" cy="3023798"/>
          </a:xfrm>
          <a:prstGeom prst="rect">
            <a:avLst/>
          </a:prstGeom>
        </p:spPr>
      </p:pic>
      <p:sp>
        <p:nvSpPr>
          <p:cNvPr id="11" name="正方形/長方形 10">
            <a:extLst>
              <a:ext uri="{FF2B5EF4-FFF2-40B4-BE49-F238E27FC236}">
                <a16:creationId xmlns:a16="http://schemas.microsoft.com/office/drawing/2014/main" id="{F01B1A15-755B-7A4E-82D3-27D822278C44}"/>
              </a:ext>
            </a:extLst>
          </p:cNvPr>
          <p:cNvSpPr/>
          <p:nvPr/>
        </p:nvSpPr>
        <p:spPr>
          <a:xfrm>
            <a:off x="559941" y="4647123"/>
            <a:ext cx="4715022" cy="1369927"/>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バナー</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制作費：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 </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  </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素材差し替え費：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 </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回</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Android</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6.8.3</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iOS</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版ではアプリバージョン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2.5.0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以上が対象になります。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UI</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は変更となる場合があります。ご了承ください。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営業日前の素材納品が原則と</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 </a:t>
            </a:r>
          </a:p>
        </p:txBody>
      </p:sp>
    </p:spTree>
    <p:extLst>
      <p:ext uri="{BB962C8B-B14F-4D97-AF65-F5344CB8AC3E}">
        <p14:creationId xmlns:p14="http://schemas.microsoft.com/office/powerpoint/2010/main" val="28440774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ガイドモバイル</a:t>
            </a:r>
            <a:r>
              <a:rPr lang="en-US" altLang="ja-JP" sz="1400" dirty="0">
                <a:solidFill>
                  <a:schemeClr val="tx1">
                    <a:lumMod val="75000"/>
                    <a:lumOff val="25000"/>
                  </a:schemeClr>
                </a:solidFill>
              </a:rPr>
              <a:t> </a:t>
            </a:r>
            <a:r>
              <a:rPr lang="ja-JP" altLang="en-US" sz="1400">
                <a:solidFill>
                  <a:schemeClr val="tx1">
                    <a:lumMod val="75000"/>
                    <a:lumOff val="25000"/>
                  </a:schemeClr>
                </a:solidFill>
              </a:rPr>
              <a:t>概要</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21</a:t>
            </a:fld>
            <a:endParaRPr lang="ja-JP" altLang="en-US" dirty="0"/>
          </a:p>
        </p:txBody>
      </p:sp>
      <p:sp>
        <p:nvSpPr>
          <p:cNvPr id="8" name="テキスト ボックス 7">
            <a:extLst>
              <a:ext uri="{FF2B5EF4-FFF2-40B4-BE49-F238E27FC236}">
                <a16:creationId xmlns:a16="http://schemas.microsoft.com/office/drawing/2014/main" id="{59EA2D1B-D246-6447-897B-7E67508F2206}"/>
              </a:ext>
            </a:extLst>
          </p:cNvPr>
          <p:cNvSpPr txBox="1"/>
          <p:nvPr/>
        </p:nvSpPr>
        <p:spPr>
          <a:xfrm>
            <a:off x="562152" y="1098390"/>
            <a:ext cx="3599062" cy="400110"/>
          </a:xfrm>
          <a:prstGeom prst="rect">
            <a:avLst/>
          </a:prstGeom>
          <a:noFill/>
        </p:spPr>
        <p:txBody>
          <a:bodyPr wrap="none" rtlCol="0">
            <a:spAutoFit/>
          </a:bodyPr>
          <a:lstStyle/>
          <a:p>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網掛け広告</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モバイル</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&amp;WEB</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版</a:t>
            </a:r>
            <a:endParaRPr lang="ja-JP" altLang="en-US" sz="2000" b="1"/>
          </a:p>
        </p:txBody>
      </p:sp>
      <p:pic>
        <p:nvPicPr>
          <p:cNvPr id="4" name="図 3">
            <a:extLst>
              <a:ext uri="{FF2B5EF4-FFF2-40B4-BE49-F238E27FC236}">
                <a16:creationId xmlns:a16="http://schemas.microsoft.com/office/drawing/2014/main" id="{06DB9A35-F90E-904F-95CC-B32B2D55DB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88055" y="1257703"/>
            <a:ext cx="2232120" cy="4520751"/>
          </a:xfrm>
          <a:prstGeom prst="rect">
            <a:avLst/>
          </a:prstGeom>
        </p:spPr>
      </p:pic>
      <p:graphicFrame>
        <p:nvGraphicFramePr>
          <p:cNvPr id="11" name="表 4">
            <a:extLst>
              <a:ext uri="{FF2B5EF4-FFF2-40B4-BE49-F238E27FC236}">
                <a16:creationId xmlns:a16="http://schemas.microsoft.com/office/drawing/2014/main" id="{1CEB3E4C-643A-BD42-BB80-781BBB45C536}"/>
              </a:ext>
            </a:extLst>
          </p:cNvPr>
          <p:cNvGraphicFramePr>
            <a:graphicFrameLocks noGrp="1"/>
          </p:cNvGraphicFramePr>
          <p:nvPr/>
        </p:nvGraphicFramePr>
        <p:xfrm>
          <a:off x="562151" y="1685655"/>
          <a:ext cx="4552291" cy="129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番組表で指定の局</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番組が強調表示　</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WEB</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版</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ガイドにも同時表示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0:00~OA</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終了時刻（最大</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24:00</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番組限定</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200,000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bl>
          </a:graphicData>
        </a:graphic>
      </p:graphicFrame>
      <p:sp>
        <p:nvSpPr>
          <p:cNvPr id="12" name="正方形/長方形 11">
            <a:extLst>
              <a:ext uri="{FF2B5EF4-FFF2-40B4-BE49-F238E27FC236}">
                <a16:creationId xmlns:a16="http://schemas.microsoft.com/office/drawing/2014/main" id="{E6694DEF-8520-B44B-B81F-097A4A3981D0}"/>
              </a:ext>
            </a:extLst>
          </p:cNvPr>
          <p:cNvSpPr/>
          <p:nvPr/>
        </p:nvSpPr>
        <p:spPr>
          <a:xfrm>
            <a:off x="559941" y="3087582"/>
            <a:ext cx="4715022" cy="1854675"/>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放送局様側で番組情報を“削除“されると広告が表示されない場合がございます。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a:lnSpc>
                <a:spcPct val="150000"/>
              </a:lnSpc>
              <a:buSzPct val="80000"/>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　　</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イベント</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ID</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を変更されると広告が表示されません。</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複数番組の掲載の場合</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、網掛けのお色が重複する可能性がございます。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掲載後のご報告は画面キャプチャのみとなります。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放送当日の掲載を含む場合のみお申込が可能です。</a:t>
            </a: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UI</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は変更となる場合があります。ご了承ください。</a:t>
            </a: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Android</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5.5.4</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または</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6.8.3</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iOS</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版ではアプリバージョン</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2.2.0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以上が対象になります。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営業日前での素材納品が原則となります。</a:t>
            </a: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p>
        </p:txBody>
      </p:sp>
      <p:grpSp>
        <p:nvGrpSpPr>
          <p:cNvPr id="13" name="グループ化 12">
            <a:extLst>
              <a:ext uri="{FF2B5EF4-FFF2-40B4-BE49-F238E27FC236}">
                <a16:creationId xmlns:a16="http://schemas.microsoft.com/office/drawing/2014/main" id="{7E763D3D-0C64-434D-ACCC-7B2F2E229B5C}"/>
              </a:ext>
            </a:extLst>
          </p:cNvPr>
          <p:cNvGrpSpPr/>
          <p:nvPr/>
        </p:nvGrpSpPr>
        <p:grpSpPr>
          <a:xfrm>
            <a:off x="8311000" y="1544110"/>
            <a:ext cx="765576" cy="3947936"/>
            <a:chOff x="8314840" y="1694024"/>
            <a:chExt cx="765576" cy="3947936"/>
          </a:xfrm>
        </p:grpSpPr>
        <p:sp>
          <p:nvSpPr>
            <p:cNvPr id="14" name="円/楕円 13">
              <a:extLst>
                <a:ext uri="{FF2B5EF4-FFF2-40B4-BE49-F238E27FC236}">
                  <a16:creationId xmlns:a16="http://schemas.microsoft.com/office/drawing/2014/main" id="{47F4BF5B-217C-114C-8FB4-4CBEE9414B04}"/>
                </a:ext>
              </a:extLst>
            </p:cNvPr>
            <p:cNvSpPr/>
            <p:nvPr/>
          </p:nvSpPr>
          <p:spPr>
            <a:xfrm>
              <a:off x="8341750" y="1694024"/>
              <a:ext cx="711756" cy="711756"/>
            </a:xfrm>
            <a:prstGeom prst="ellipse">
              <a:avLst/>
            </a:prstGeom>
            <a:solidFill>
              <a:srgbClr val="05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E1BC6589-52BC-954B-8874-6951655AD4FC}"/>
                </a:ext>
              </a:extLst>
            </p:cNvPr>
            <p:cNvSpPr txBox="1"/>
            <p:nvPr/>
          </p:nvSpPr>
          <p:spPr>
            <a:xfrm>
              <a:off x="8314840" y="1896013"/>
              <a:ext cx="765576" cy="307777"/>
            </a:xfrm>
            <a:prstGeom prst="rect">
              <a:avLst/>
            </a:prstGeom>
            <a:noFill/>
          </p:spPr>
          <p:txBody>
            <a:bodyPr wrap="square" rtlCol="0">
              <a:spAutoFit/>
            </a:bodyPr>
            <a:lstStyle/>
            <a:p>
              <a:pPr algn="ctr"/>
              <a:r>
                <a:rPr lang="en" altLang="ja-JP" sz="1400" dirty="0">
                  <a:solidFill>
                    <a:schemeClr val="bg1">
                      <a:lumMod val="95000"/>
                    </a:schemeClr>
                  </a:solidFill>
                </a:rPr>
                <a:t>ocean</a:t>
              </a:r>
            </a:p>
          </p:txBody>
        </p:sp>
        <p:sp>
          <p:nvSpPr>
            <p:cNvPr id="17" name="円/楕円 16">
              <a:extLst>
                <a:ext uri="{FF2B5EF4-FFF2-40B4-BE49-F238E27FC236}">
                  <a16:creationId xmlns:a16="http://schemas.microsoft.com/office/drawing/2014/main" id="{38D074B0-EA12-E44B-AE3C-45E978EDE423}"/>
                </a:ext>
              </a:extLst>
            </p:cNvPr>
            <p:cNvSpPr/>
            <p:nvPr/>
          </p:nvSpPr>
          <p:spPr>
            <a:xfrm>
              <a:off x="8341750" y="2497105"/>
              <a:ext cx="711756" cy="711756"/>
            </a:xfrm>
            <a:prstGeom prst="ellipse">
              <a:avLst/>
            </a:prstGeom>
            <a:solidFill>
              <a:srgbClr val="6FDF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BA98B469-D3F0-A040-98CE-932E1CA20705}"/>
                </a:ext>
              </a:extLst>
            </p:cNvPr>
            <p:cNvSpPr txBox="1"/>
            <p:nvPr/>
          </p:nvSpPr>
          <p:spPr>
            <a:xfrm>
              <a:off x="8314840" y="2699094"/>
              <a:ext cx="765576" cy="307777"/>
            </a:xfrm>
            <a:prstGeom prst="rect">
              <a:avLst/>
            </a:prstGeom>
            <a:noFill/>
          </p:spPr>
          <p:txBody>
            <a:bodyPr wrap="square" rtlCol="0">
              <a:spAutoFit/>
            </a:bodyPr>
            <a:lstStyle/>
            <a:p>
              <a:pPr algn="ctr"/>
              <a:r>
                <a:rPr lang="en" altLang="ja-JP" sz="1400" dirty="0">
                  <a:solidFill>
                    <a:schemeClr val="bg1">
                      <a:lumMod val="95000"/>
                    </a:schemeClr>
                  </a:solidFill>
                </a:rPr>
                <a:t>forest</a:t>
              </a:r>
            </a:p>
          </p:txBody>
        </p:sp>
        <p:sp>
          <p:nvSpPr>
            <p:cNvPr id="19" name="円/楕円 18">
              <a:extLst>
                <a:ext uri="{FF2B5EF4-FFF2-40B4-BE49-F238E27FC236}">
                  <a16:creationId xmlns:a16="http://schemas.microsoft.com/office/drawing/2014/main" id="{53B6F5B2-58A1-B643-A67B-DF62A9E8ADEE}"/>
                </a:ext>
              </a:extLst>
            </p:cNvPr>
            <p:cNvSpPr/>
            <p:nvPr/>
          </p:nvSpPr>
          <p:spPr>
            <a:xfrm>
              <a:off x="8341750" y="3316090"/>
              <a:ext cx="711756" cy="711756"/>
            </a:xfrm>
            <a:prstGeom prst="ellipse">
              <a:avLst/>
            </a:prstGeom>
            <a:solidFill>
              <a:srgbClr val="FFD8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8E621954-3678-AA48-8056-6B17063A27CE}"/>
                </a:ext>
              </a:extLst>
            </p:cNvPr>
            <p:cNvSpPr txBox="1"/>
            <p:nvPr/>
          </p:nvSpPr>
          <p:spPr>
            <a:xfrm>
              <a:off x="8314840" y="3518079"/>
              <a:ext cx="765576" cy="307777"/>
            </a:xfrm>
            <a:prstGeom prst="rect">
              <a:avLst/>
            </a:prstGeom>
            <a:noFill/>
          </p:spPr>
          <p:txBody>
            <a:bodyPr wrap="square" rtlCol="0">
              <a:spAutoFit/>
            </a:bodyPr>
            <a:lstStyle/>
            <a:p>
              <a:pPr algn="ctr"/>
              <a:r>
                <a:rPr lang="en" altLang="ja-JP" sz="1400" dirty="0">
                  <a:solidFill>
                    <a:schemeClr val="bg1">
                      <a:lumMod val="95000"/>
                    </a:schemeClr>
                  </a:solidFill>
                </a:rPr>
                <a:t>sunrise</a:t>
              </a:r>
            </a:p>
          </p:txBody>
        </p:sp>
        <p:sp>
          <p:nvSpPr>
            <p:cNvPr id="22" name="円/楕円 21">
              <a:extLst>
                <a:ext uri="{FF2B5EF4-FFF2-40B4-BE49-F238E27FC236}">
                  <a16:creationId xmlns:a16="http://schemas.microsoft.com/office/drawing/2014/main" id="{BF044C2B-D3DF-0540-B028-05EB832717CF}"/>
                </a:ext>
              </a:extLst>
            </p:cNvPr>
            <p:cNvSpPr/>
            <p:nvPr/>
          </p:nvSpPr>
          <p:spPr>
            <a:xfrm>
              <a:off x="8341750" y="4119171"/>
              <a:ext cx="711756" cy="711756"/>
            </a:xfrm>
            <a:prstGeom prst="ellipse">
              <a:avLst/>
            </a:prstGeom>
            <a:solidFill>
              <a:srgbClr val="FE34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a:extLst>
                <a:ext uri="{FF2B5EF4-FFF2-40B4-BE49-F238E27FC236}">
                  <a16:creationId xmlns:a16="http://schemas.microsoft.com/office/drawing/2014/main" id="{09B92C83-015E-AC47-A3D8-C37F318FDAFC}"/>
                </a:ext>
              </a:extLst>
            </p:cNvPr>
            <p:cNvSpPr txBox="1"/>
            <p:nvPr/>
          </p:nvSpPr>
          <p:spPr>
            <a:xfrm>
              <a:off x="8314840" y="4321160"/>
              <a:ext cx="765576" cy="307777"/>
            </a:xfrm>
            <a:prstGeom prst="rect">
              <a:avLst/>
            </a:prstGeom>
            <a:noFill/>
          </p:spPr>
          <p:txBody>
            <a:bodyPr wrap="square" rtlCol="0">
              <a:spAutoFit/>
            </a:bodyPr>
            <a:lstStyle/>
            <a:p>
              <a:pPr algn="ctr"/>
              <a:r>
                <a:rPr lang="en" altLang="ja-JP" sz="1400" dirty="0">
                  <a:solidFill>
                    <a:schemeClr val="bg1">
                      <a:lumMod val="95000"/>
                    </a:schemeClr>
                  </a:solidFill>
                </a:rPr>
                <a:t>peach</a:t>
              </a:r>
            </a:p>
          </p:txBody>
        </p:sp>
        <p:sp>
          <p:nvSpPr>
            <p:cNvPr id="24" name="円/楕円 23">
              <a:extLst>
                <a:ext uri="{FF2B5EF4-FFF2-40B4-BE49-F238E27FC236}">
                  <a16:creationId xmlns:a16="http://schemas.microsoft.com/office/drawing/2014/main" id="{20D44C95-4B4E-6340-9387-752F0750A34A}"/>
                </a:ext>
              </a:extLst>
            </p:cNvPr>
            <p:cNvSpPr/>
            <p:nvPr/>
          </p:nvSpPr>
          <p:spPr>
            <a:xfrm>
              <a:off x="8341750" y="4930204"/>
              <a:ext cx="711756" cy="711756"/>
            </a:xfrm>
            <a:prstGeom prst="ellipse">
              <a:avLst/>
            </a:prstGeom>
            <a:solidFill>
              <a:srgbClr val="9931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テキスト ボックス 24">
              <a:extLst>
                <a:ext uri="{FF2B5EF4-FFF2-40B4-BE49-F238E27FC236}">
                  <a16:creationId xmlns:a16="http://schemas.microsoft.com/office/drawing/2014/main" id="{C5DB48C6-8FF9-C546-8012-14678BEE0870}"/>
                </a:ext>
              </a:extLst>
            </p:cNvPr>
            <p:cNvSpPr txBox="1"/>
            <p:nvPr/>
          </p:nvSpPr>
          <p:spPr>
            <a:xfrm>
              <a:off x="8314840" y="5132193"/>
              <a:ext cx="765576" cy="307777"/>
            </a:xfrm>
            <a:prstGeom prst="rect">
              <a:avLst/>
            </a:prstGeom>
            <a:noFill/>
          </p:spPr>
          <p:txBody>
            <a:bodyPr wrap="square" rtlCol="0">
              <a:spAutoFit/>
            </a:bodyPr>
            <a:lstStyle/>
            <a:p>
              <a:pPr algn="ctr"/>
              <a:r>
                <a:rPr lang="en" altLang="ja-JP" sz="1400" dirty="0">
                  <a:solidFill>
                    <a:schemeClr val="bg1">
                      <a:lumMod val="95000"/>
                    </a:schemeClr>
                  </a:solidFill>
                </a:rPr>
                <a:t>grape</a:t>
              </a:r>
            </a:p>
          </p:txBody>
        </p:sp>
      </p:grpSp>
      <p:sp>
        <p:nvSpPr>
          <p:cNvPr id="28" name="角丸四角形 27">
            <a:extLst>
              <a:ext uri="{FF2B5EF4-FFF2-40B4-BE49-F238E27FC236}">
                <a16:creationId xmlns:a16="http://schemas.microsoft.com/office/drawing/2014/main" id="{F5C78923-FAC0-0945-8C4F-C5FA16347D9D}"/>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9264123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8322"/>
          </a:xfrm>
        </p:spPr>
        <p:txBody>
          <a:bodyPr/>
          <a:lstStyle/>
          <a:p>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ガイド番組表</a:t>
            </a:r>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 WEB</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版</a:t>
            </a:r>
            <a:endPar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5543550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ガイド番組表</a:t>
            </a:r>
            <a:r>
              <a:rPr lang="en-US" altLang="ja-JP" sz="1400" dirty="0">
                <a:solidFill>
                  <a:schemeClr val="tx1">
                    <a:lumMod val="75000"/>
                    <a:lumOff val="25000"/>
                  </a:schemeClr>
                </a:solidFill>
              </a:rPr>
              <a:t>(WEB</a:t>
            </a:r>
            <a:r>
              <a:rPr lang="ja-JP" altLang="en-US" sz="1400">
                <a:solidFill>
                  <a:schemeClr val="tx1">
                    <a:lumMod val="75000"/>
                    <a:lumOff val="25000"/>
                  </a:schemeClr>
                </a:solidFill>
              </a:rPr>
              <a:t>版</a:t>
            </a:r>
            <a:r>
              <a:rPr lang="en-US" altLang="ja-JP" sz="1400" dirty="0">
                <a:solidFill>
                  <a:schemeClr val="tx1">
                    <a:lumMod val="75000"/>
                    <a:lumOff val="25000"/>
                  </a:schemeClr>
                </a:solidFill>
              </a:rPr>
              <a:t>)</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23</a:t>
            </a:fld>
            <a:endParaRPr lang="ja-JP" altLang="en-US" dirty="0"/>
          </a:p>
        </p:txBody>
      </p:sp>
      <p:pic>
        <p:nvPicPr>
          <p:cNvPr id="3" name="図 2" descr="コンピューターのスクリーンショット&#10;&#10;自動的に生成された説明">
            <a:extLst>
              <a:ext uri="{FF2B5EF4-FFF2-40B4-BE49-F238E27FC236}">
                <a16:creationId xmlns:a16="http://schemas.microsoft.com/office/drawing/2014/main" id="{3AAB3D83-5500-834F-8F62-E73D71B691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7431" y="1937285"/>
            <a:ext cx="5464301" cy="3292241"/>
          </a:xfrm>
          <a:prstGeom prst="rect">
            <a:avLst/>
          </a:prstGeom>
        </p:spPr>
      </p:pic>
      <p:sp>
        <p:nvSpPr>
          <p:cNvPr id="24" name="正方形/長方形 23">
            <a:extLst>
              <a:ext uri="{FF2B5EF4-FFF2-40B4-BE49-F238E27FC236}">
                <a16:creationId xmlns:a16="http://schemas.microsoft.com/office/drawing/2014/main" id="{1F07651F-121D-424A-A912-BE24ED8BC36F}"/>
              </a:ext>
            </a:extLst>
          </p:cNvPr>
          <p:cNvSpPr/>
          <p:nvPr/>
        </p:nvSpPr>
        <p:spPr>
          <a:xfrm>
            <a:off x="664267" y="2511707"/>
            <a:ext cx="2266967" cy="830997"/>
          </a:xfrm>
          <a:prstGeom prst="rect">
            <a:avLst/>
          </a:prstGeom>
        </p:spPr>
        <p:txBody>
          <a:bodyPr wrap="none">
            <a:spAutoFit/>
          </a:bodyPr>
          <a:lstStyle/>
          <a:p>
            <a:pPr algn="ctr"/>
            <a:r>
              <a:rPr lang="en-US" altLang="ja-JP" sz="24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400" b="1">
                <a:solidFill>
                  <a:schemeClr val="tx1">
                    <a:lumMod val="75000"/>
                    <a:lumOff val="25000"/>
                  </a:schemeClr>
                </a:solidFill>
                <a:latin typeface="游ゴシック" panose="020B0400000000000000" pitchFamily="50" charset="-128"/>
                <a:ea typeface="游ゴシック" panose="020B0400000000000000" pitchFamily="50" charset="-128"/>
              </a:rPr>
              <a:t>ガイド番組表</a:t>
            </a:r>
            <a:endParaRPr lang="en-US" altLang="ja-JP" sz="2400" b="1"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r>
              <a:rPr lang="en-US" altLang="ja-JP" sz="2400" b="1" dirty="0">
                <a:solidFill>
                  <a:schemeClr val="tx1">
                    <a:lumMod val="75000"/>
                    <a:lumOff val="25000"/>
                  </a:schemeClr>
                </a:solidFill>
                <a:latin typeface="游ゴシック" panose="020B0400000000000000" pitchFamily="50" charset="-128"/>
                <a:ea typeface="游ゴシック" panose="020B0400000000000000" pitchFamily="50" charset="-128"/>
              </a:rPr>
              <a:t>WEB</a:t>
            </a:r>
            <a:r>
              <a:rPr lang="ja-JP" altLang="en-US" sz="2400" b="1">
                <a:solidFill>
                  <a:schemeClr val="tx1">
                    <a:lumMod val="75000"/>
                    <a:lumOff val="25000"/>
                  </a:schemeClr>
                </a:solidFill>
                <a:latin typeface="游ゴシック" panose="020B0400000000000000" pitchFamily="50" charset="-128"/>
                <a:ea typeface="游ゴシック" panose="020B0400000000000000" pitchFamily="50" charset="-128"/>
              </a:rPr>
              <a:t>版</a:t>
            </a:r>
            <a:endParaRPr lang="en-US" altLang="ja-JP" sz="8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4" name="グループ化 3">
            <a:extLst>
              <a:ext uri="{FF2B5EF4-FFF2-40B4-BE49-F238E27FC236}">
                <a16:creationId xmlns:a16="http://schemas.microsoft.com/office/drawing/2014/main" id="{672D0F69-2196-C24A-948A-70EC6FA1F9A4}"/>
              </a:ext>
            </a:extLst>
          </p:cNvPr>
          <p:cNvGrpSpPr/>
          <p:nvPr/>
        </p:nvGrpSpPr>
        <p:grpSpPr>
          <a:xfrm>
            <a:off x="689856" y="3427396"/>
            <a:ext cx="2215787" cy="657785"/>
            <a:chOff x="1033259" y="3658017"/>
            <a:chExt cx="2215787" cy="657785"/>
          </a:xfrm>
        </p:grpSpPr>
        <p:pic>
          <p:nvPicPr>
            <p:cNvPr id="28" name="図 27">
              <a:extLst>
                <a:ext uri="{FF2B5EF4-FFF2-40B4-BE49-F238E27FC236}">
                  <a16:creationId xmlns:a16="http://schemas.microsoft.com/office/drawing/2014/main" id="{EC3D7B62-8677-3B49-B523-F617AE02A15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033259" y="3658017"/>
              <a:ext cx="657785" cy="657785"/>
            </a:xfrm>
            <a:prstGeom prst="rect">
              <a:avLst/>
            </a:prstGeom>
          </p:spPr>
        </p:pic>
        <p:sp>
          <p:nvSpPr>
            <p:cNvPr id="29" name="テキスト ボックス 28">
              <a:extLst>
                <a:ext uri="{FF2B5EF4-FFF2-40B4-BE49-F238E27FC236}">
                  <a16:creationId xmlns:a16="http://schemas.microsoft.com/office/drawing/2014/main" id="{F057C742-2030-624F-8A86-863917FE3835}"/>
                </a:ext>
              </a:extLst>
            </p:cNvPr>
            <p:cNvSpPr txBox="1"/>
            <p:nvPr/>
          </p:nvSpPr>
          <p:spPr>
            <a:xfrm>
              <a:off x="1691044" y="3742707"/>
              <a:ext cx="1558002" cy="488403"/>
            </a:xfrm>
            <a:prstGeom prst="rect">
              <a:avLst/>
            </a:prstGeom>
            <a:noFill/>
          </p:spPr>
          <p:txBody>
            <a:bodyPr wrap="square" rtlCol="0">
              <a:spAutoFit/>
            </a:bodyPr>
            <a:lstStyle/>
            <a:p>
              <a:pPr algn="ctr">
                <a:lnSpc>
                  <a:spcPct val="150000"/>
                </a:lnSpc>
              </a:pP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PC</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iOS</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t>
              </a:r>
              <a:r>
                <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Android </a:t>
              </a:r>
              <a:r>
                <a:rPr lang="ja-JP" altLang="en-US" sz="9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対応</a:t>
              </a:r>
              <a:endPar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a:p>
              <a:pPr algn="ctr">
                <a:lnSpc>
                  <a:spcPct val="150000"/>
                </a:lnSpc>
              </a:pPr>
              <a:r>
                <a:rPr lang="en"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https://</a:t>
              </a:r>
              <a:r>
                <a:rPr lang="en" altLang="ja-JP" sz="900" dirty="0" err="1">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bangumi.org</a:t>
              </a:r>
              <a:endParaRPr lang="en-US" altLang="ja-JP" sz="9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grpSp>
      <p:pic>
        <p:nvPicPr>
          <p:cNvPr id="30" name="図 29">
            <a:extLst>
              <a:ext uri="{FF2B5EF4-FFF2-40B4-BE49-F238E27FC236}">
                <a16:creationId xmlns:a16="http://schemas.microsoft.com/office/drawing/2014/main" id="{2F6D897E-D39F-CF4B-8EB8-C0143251030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496595" y="2744506"/>
            <a:ext cx="1193323" cy="2416859"/>
          </a:xfrm>
          <a:prstGeom prst="rect">
            <a:avLst/>
          </a:prstGeom>
        </p:spPr>
      </p:pic>
      <p:sp>
        <p:nvSpPr>
          <p:cNvPr id="15" name="角丸四角形 14">
            <a:extLst>
              <a:ext uri="{FF2B5EF4-FFF2-40B4-BE49-F238E27FC236}">
                <a16:creationId xmlns:a16="http://schemas.microsoft.com/office/drawing/2014/main" id="{8BEB097C-188C-824F-BD76-CCE5780064CB}"/>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448354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ガイド番組表</a:t>
            </a:r>
            <a:r>
              <a:rPr lang="en-US" altLang="ja-JP" sz="1400" dirty="0">
                <a:solidFill>
                  <a:schemeClr val="tx1">
                    <a:lumMod val="75000"/>
                    <a:lumOff val="25000"/>
                  </a:schemeClr>
                </a:solidFill>
              </a:rPr>
              <a:t> WEB</a:t>
            </a:r>
            <a:r>
              <a:rPr lang="ja-JP" altLang="en-US" sz="1400">
                <a:solidFill>
                  <a:schemeClr val="tx1">
                    <a:lumMod val="75000"/>
                    <a:lumOff val="25000"/>
                  </a:schemeClr>
                </a:solidFill>
              </a:rPr>
              <a:t>版</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24</a:t>
            </a:fld>
            <a:endParaRPr lang="ja-JP" altLang="en-US" dirty="0"/>
          </a:p>
        </p:txBody>
      </p:sp>
      <p:grpSp>
        <p:nvGrpSpPr>
          <p:cNvPr id="3" name="グループ化 2">
            <a:extLst>
              <a:ext uri="{FF2B5EF4-FFF2-40B4-BE49-F238E27FC236}">
                <a16:creationId xmlns:a16="http://schemas.microsoft.com/office/drawing/2014/main" id="{C85AA75A-3633-A248-B4A9-1B2C21108ABD}"/>
              </a:ext>
            </a:extLst>
          </p:cNvPr>
          <p:cNvGrpSpPr/>
          <p:nvPr/>
        </p:nvGrpSpPr>
        <p:grpSpPr>
          <a:xfrm>
            <a:off x="1294723" y="1418345"/>
            <a:ext cx="7316553" cy="646331"/>
            <a:chOff x="585775" y="1150135"/>
            <a:chExt cx="7316553" cy="646331"/>
          </a:xfrm>
        </p:grpSpPr>
        <p:sp>
          <p:nvSpPr>
            <p:cNvPr id="7" name="正方形/長方形 6">
              <a:extLst>
                <a:ext uri="{FF2B5EF4-FFF2-40B4-BE49-F238E27FC236}">
                  <a16:creationId xmlns:a16="http://schemas.microsoft.com/office/drawing/2014/main" id="{E97826AC-8C16-6F42-A051-3FCC26A85991}"/>
                </a:ext>
              </a:extLst>
            </p:cNvPr>
            <p:cNvSpPr/>
            <p:nvPr/>
          </p:nvSpPr>
          <p:spPr>
            <a:xfrm>
              <a:off x="585775" y="1150135"/>
              <a:ext cx="3948789"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月間アクティブユーザー約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100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人</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953D14EC-74ED-9C40-8073-3D1AC9E582C3}"/>
                </a:ext>
              </a:extLst>
            </p:cNvPr>
            <p:cNvSpPr/>
            <p:nvPr/>
          </p:nvSpPr>
          <p:spPr>
            <a:xfrm>
              <a:off x="3839111" y="1150135"/>
              <a:ext cx="3517455"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PV</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数</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432</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PV</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19382483-5E87-F64A-A240-69D1C653879C}"/>
                </a:ext>
              </a:extLst>
            </p:cNvPr>
            <p:cNvSpPr/>
            <p:nvPr/>
          </p:nvSpPr>
          <p:spPr>
            <a:xfrm>
              <a:off x="6609987" y="1458138"/>
              <a:ext cx="1292341" cy="217880"/>
            </a:xfrm>
            <a:prstGeom prst="rect">
              <a:avLst/>
            </a:prstGeom>
          </p:spPr>
          <p:txBody>
            <a:bodyPr wrap="non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当社調べ</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 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5</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月末集計値</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grpSp>
        <p:nvGrpSpPr>
          <p:cNvPr id="2" name="グループ化 1">
            <a:extLst>
              <a:ext uri="{FF2B5EF4-FFF2-40B4-BE49-F238E27FC236}">
                <a16:creationId xmlns:a16="http://schemas.microsoft.com/office/drawing/2014/main" id="{8CFF6F44-D4C8-F84C-8402-756674F1B289}"/>
              </a:ext>
            </a:extLst>
          </p:cNvPr>
          <p:cNvGrpSpPr/>
          <p:nvPr/>
        </p:nvGrpSpPr>
        <p:grpSpPr>
          <a:xfrm>
            <a:off x="1021198" y="2475347"/>
            <a:ext cx="7863604" cy="3317757"/>
            <a:chOff x="1133790" y="2390108"/>
            <a:chExt cx="7863604" cy="3317757"/>
          </a:xfrm>
        </p:grpSpPr>
        <p:graphicFrame>
          <p:nvGraphicFramePr>
            <p:cNvPr id="5" name="グラフ 4">
              <a:extLst>
                <a:ext uri="{FF2B5EF4-FFF2-40B4-BE49-F238E27FC236}">
                  <a16:creationId xmlns:a16="http://schemas.microsoft.com/office/drawing/2014/main" id="{88378036-AFE9-3341-8324-CCC3A25E32AB}"/>
                </a:ext>
              </a:extLst>
            </p:cNvPr>
            <p:cNvGraphicFramePr/>
            <p:nvPr/>
          </p:nvGraphicFramePr>
          <p:xfrm>
            <a:off x="4466672" y="2390108"/>
            <a:ext cx="4530722" cy="331775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a:extLst>
                <a:ext uri="{FF2B5EF4-FFF2-40B4-BE49-F238E27FC236}">
                  <a16:creationId xmlns:a16="http://schemas.microsoft.com/office/drawing/2014/main" id="{CD9CD4B7-ADDE-AC4C-BAE1-E7ED7B191BB4}"/>
                </a:ext>
              </a:extLst>
            </p:cNvPr>
            <p:cNvGraphicFramePr/>
            <p:nvPr/>
          </p:nvGraphicFramePr>
          <p:xfrm>
            <a:off x="1133790" y="2390108"/>
            <a:ext cx="3336162" cy="3317757"/>
          </p:xfrm>
          <a:graphic>
            <a:graphicData uri="http://schemas.openxmlformats.org/drawingml/2006/chart">
              <c:chart xmlns:c="http://schemas.openxmlformats.org/drawingml/2006/chart" xmlns:r="http://schemas.openxmlformats.org/officeDocument/2006/relationships" r:id="rId4"/>
            </a:graphicData>
          </a:graphic>
        </p:graphicFrame>
      </p:grpSp>
      <p:sp>
        <p:nvSpPr>
          <p:cNvPr id="15" name="角丸四角形 14">
            <a:extLst>
              <a:ext uri="{FF2B5EF4-FFF2-40B4-BE49-F238E27FC236}">
                <a16:creationId xmlns:a16="http://schemas.microsoft.com/office/drawing/2014/main" id="{37A555F6-B4AE-674D-AB5B-97FFF3BA816B}"/>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1505434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Yahoo!</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テレビ</a:t>
            </a:r>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 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245653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Yahoo!</a:t>
            </a:r>
            <a:r>
              <a:rPr lang="ja-JP" altLang="en-US" sz="1400">
                <a:solidFill>
                  <a:schemeClr val="tx1">
                    <a:lumMod val="75000"/>
                    <a:lumOff val="25000"/>
                  </a:schemeClr>
                </a:solidFill>
              </a:rPr>
              <a:t>テレビ </a:t>
            </a:r>
            <a:r>
              <a:rPr lang="en" altLang="ja-JP" sz="1400" dirty="0">
                <a:solidFill>
                  <a:schemeClr val="tx1">
                    <a:lumMod val="75000"/>
                    <a:lumOff val="25000"/>
                  </a:schemeClr>
                </a:solidFill>
              </a:rPr>
              <a:t>G</a:t>
            </a:r>
            <a:r>
              <a:rPr lang="ja-JP" altLang="en-US" sz="1400">
                <a:solidFill>
                  <a:schemeClr val="tx1">
                    <a:lumMod val="75000"/>
                    <a:lumOff val="25000"/>
                  </a:schemeClr>
                </a:solidFill>
              </a:rPr>
              <a:t>ガイド プレミアムジャック </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26</a:t>
            </a:fld>
            <a:endParaRPr lang="ja-JP" altLang="en-US" dirty="0"/>
          </a:p>
        </p:txBody>
      </p:sp>
      <p:sp>
        <p:nvSpPr>
          <p:cNvPr id="8" name="テキスト ボックス 7">
            <a:extLst>
              <a:ext uri="{FF2B5EF4-FFF2-40B4-BE49-F238E27FC236}">
                <a16:creationId xmlns:a16="http://schemas.microsoft.com/office/drawing/2014/main" id="{59EA2D1B-D246-6447-897B-7E67508F2206}"/>
              </a:ext>
            </a:extLst>
          </p:cNvPr>
          <p:cNvSpPr txBox="1"/>
          <p:nvPr/>
        </p:nvSpPr>
        <p:spPr>
          <a:xfrm>
            <a:off x="562152" y="1098390"/>
            <a:ext cx="5328703" cy="400110"/>
          </a:xfrm>
          <a:prstGeom prst="rect">
            <a:avLst/>
          </a:prstGeom>
          <a:noFill/>
        </p:spPr>
        <p:txBody>
          <a:bodyPr wrap="none" rtlCol="0">
            <a:spAutoFit/>
          </a:bodyPr>
          <a:lstStyle/>
          <a:p>
            <a:r>
              <a:rPr lang="en"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Yahoo!</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テレビ</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a:t>
            </a:r>
            <a:r>
              <a:rPr lang="en"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ガイド プレミアムジャック </a:t>
            </a:r>
            <a:endParaRPr kumimoji="1" lang="ja-JP" altLang="en-US" sz="2000" b="1"/>
          </a:p>
        </p:txBody>
      </p:sp>
      <p:pic>
        <p:nvPicPr>
          <p:cNvPr id="4" name="図 3">
            <a:extLst>
              <a:ext uri="{FF2B5EF4-FFF2-40B4-BE49-F238E27FC236}">
                <a16:creationId xmlns:a16="http://schemas.microsoft.com/office/drawing/2014/main" id="{06DB9A35-F90E-904F-95CC-B32B2D55DB0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658863" y="1098391"/>
            <a:ext cx="2232121" cy="4520751"/>
          </a:xfrm>
          <a:prstGeom prst="rect">
            <a:avLst/>
          </a:prstGeom>
        </p:spPr>
      </p:pic>
      <p:graphicFrame>
        <p:nvGraphicFramePr>
          <p:cNvPr id="11" name="表 4">
            <a:extLst>
              <a:ext uri="{FF2B5EF4-FFF2-40B4-BE49-F238E27FC236}">
                <a16:creationId xmlns:a16="http://schemas.microsoft.com/office/drawing/2014/main" id="{1CEB3E4C-643A-BD42-BB80-781BBB45C536}"/>
              </a:ext>
            </a:extLst>
          </p:cNvPr>
          <p:cNvGraphicFramePr>
            <a:graphicFrameLocks noGrp="1"/>
          </p:cNvGraphicFramePr>
          <p:nvPr/>
        </p:nvGraphicFramePr>
        <p:xfrm>
          <a:off x="562151" y="1685655"/>
          <a:ext cx="4552291" cy="2916000"/>
        </p:xfrm>
        <a:graphic>
          <a:graphicData uri="http://schemas.openxmlformats.org/drawingml/2006/table">
            <a:tbl>
              <a:tblPr firstRow="1" bandRow="1">
                <a:tableStyleId>{9D7B26C5-4107-4FEC-AEDC-1716B250A1EF}</a:tableStyleId>
              </a:tblPr>
              <a:tblGrid>
                <a:gridCol w="844934">
                  <a:extLst>
                    <a:ext uri="{9D8B030D-6E8A-4147-A177-3AD203B41FA5}">
                      <a16:colId xmlns:a16="http://schemas.microsoft.com/office/drawing/2014/main" val="3091240383"/>
                    </a:ext>
                  </a:extLst>
                </a:gridCol>
                <a:gridCol w="3707357">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スマートフォン版　</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Yahoo!</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テレビ </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TOP</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ページ</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 </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番組表ページ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0:00~24:00</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枠限定</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静止画（アニメーション可）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kern="1200">
                          <a:solidFill>
                            <a:schemeClr val="bg1">
                              <a:lumMod val="50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500,000</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imp </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想定</a:t>
                      </a:r>
                      <a:r>
                        <a:rPr kumimoji="1" lang="en-US" altLang="ja-JP" sz="900" b="0" dirty="0">
                          <a:solidFill>
                            <a:schemeClr val="bg1">
                              <a:lumMod val="50000"/>
                            </a:schemeClr>
                          </a:solidFill>
                          <a:latin typeface="Yu Gothic" panose="020B0400000000000000" pitchFamily="34" charset="-128"/>
                          <a:ea typeface="Yu Gothic" panose="020B0400000000000000" pitchFamily="34" charset="-128"/>
                        </a:rPr>
                        <a:t>CTR</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約</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0.8%</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324000">
                <a:tc>
                  <a:txBody>
                    <a:bodyPr/>
                    <a:lstStyle/>
                    <a:p>
                      <a:pPr lvl="0" algn="l"/>
                      <a:r>
                        <a:rPr kumimoji="1" lang="ja-JP" altLang="en-US" sz="900" b="0">
                          <a:solidFill>
                            <a:schemeClr val="bg1">
                              <a:lumMod val="50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500,000</a:t>
                      </a:r>
                      <a:endPar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a:txBody>
                    <a:bodyPr/>
                    <a:lstStyle/>
                    <a:p>
                      <a:pPr lvl="0" algn="l"/>
                      <a:r>
                        <a:rPr kumimoji="1" lang="ja-JP" altLang="en-US" sz="900" b="0" dirty="0">
                          <a:solidFill>
                            <a:schemeClr val="bg1">
                              <a:lumMod val="50000"/>
                            </a:schemeClr>
                          </a:solidFill>
                          <a:latin typeface="Yu Gothic" panose="020B0400000000000000" pitchFamily="34" charset="-128"/>
                          <a:ea typeface="Yu Gothic" panose="020B0400000000000000" pitchFamily="34" charset="-128"/>
                        </a:rPr>
                        <a:t>備考</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放送型</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ガイドとセット購⼊の場合はエリア特別価格あり</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265288546"/>
                  </a:ext>
                </a:extLst>
              </a:tr>
            </a:tbl>
          </a:graphicData>
        </a:graphic>
      </p:graphicFrame>
      <p:sp>
        <p:nvSpPr>
          <p:cNvPr id="15" name="角丸四角形 14">
            <a:extLst>
              <a:ext uri="{FF2B5EF4-FFF2-40B4-BE49-F238E27FC236}">
                <a16:creationId xmlns:a16="http://schemas.microsoft.com/office/drawing/2014/main" id="{A669A870-2645-304D-B24D-481AB9C3EED9}"/>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3" name="正方形/長方形 12">
            <a:extLst>
              <a:ext uri="{FF2B5EF4-FFF2-40B4-BE49-F238E27FC236}">
                <a16:creationId xmlns:a16="http://schemas.microsoft.com/office/drawing/2014/main" id="{678BFFD6-EE90-0C45-8843-275D1905C422}"/>
              </a:ext>
            </a:extLst>
          </p:cNvPr>
          <p:cNvSpPr/>
          <p:nvPr/>
        </p:nvSpPr>
        <p:spPr>
          <a:xfrm>
            <a:off x="559941" y="4691313"/>
            <a:ext cx="4715022" cy="1693092"/>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バナー</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制作費：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¥60,000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素材差し替え費：</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¥30,000</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（税別）</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回</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「検索」から流入したユーザーにはファーストビューでの広告表示はございません。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UI</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は変更となる場合があります。ご了承ください。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 </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dirty="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345042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Yahoo!</a:t>
            </a:r>
            <a:r>
              <a:rPr lang="ja-JP" altLang="en-US" sz="1400">
                <a:solidFill>
                  <a:schemeClr val="tx1">
                    <a:lumMod val="75000"/>
                    <a:lumOff val="25000"/>
                  </a:schemeClr>
                </a:solidFill>
              </a:rPr>
              <a:t>テレビ </a:t>
            </a:r>
            <a:r>
              <a:rPr lang="en" altLang="ja-JP" sz="1400" dirty="0">
                <a:solidFill>
                  <a:schemeClr val="tx1">
                    <a:lumMod val="75000"/>
                    <a:lumOff val="25000"/>
                  </a:schemeClr>
                </a:solidFill>
              </a:rPr>
              <a:t>G</a:t>
            </a:r>
            <a:r>
              <a:rPr lang="ja-JP" altLang="en-US" sz="1400">
                <a:solidFill>
                  <a:schemeClr val="tx1">
                    <a:lumMod val="75000"/>
                    <a:lumOff val="25000"/>
                  </a:schemeClr>
                </a:solidFill>
              </a:rPr>
              <a:t>ガイド プレミアムジャック </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27</a:t>
            </a:fld>
            <a:endParaRPr lang="ja-JP" altLang="en-US" dirty="0"/>
          </a:p>
        </p:txBody>
      </p:sp>
      <p:grpSp>
        <p:nvGrpSpPr>
          <p:cNvPr id="6" name="グループ化 5">
            <a:extLst>
              <a:ext uri="{FF2B5EF4-FFF2-40B4-BE49-F238E27FC236}">
                <a16:creationId xmlns:a16="http://schemas.microsoft.com/office/drawing/2014/main" id="{3C2E5240-C5FE-2441-907A-A3639BF97ECE}"/>
              </a:ext>
            </a:extLst>
          </p:cNvPr>
          <p:cNvGrpSpPr/>
          <p:nvPr/>
        </p:nvGrpSpPr>
        <p:grpSpPr>
          <a:xfrm>
            <a:off x="801443" y="2503203"/>
            <a:ext cx="3517455" cy="1851594"/>
            <a:chOff x="938303" y="2653327"/>
            <a:chExt cx="3517455" cy="1851594"/>
          </a:xfrm>
        </p:grpSpPr>
        <p:grpSp>
          <p:nvGrpSpPr>
            <p:cNvPr id="4" name="グループ化 3">
              <a:extLst>
                <a:ext uri="{FF2B5EF4-FFF2-40B4-BE49-F238E27FC236}">
                  <a16:creationId xmlns:a16="http://schemas.microsoft.com/office/drawing/2014/main" id="{CE2F4CA9-E608-D441-AE9E-3BA0495ABB8E}"/>
                </a:ext>
              </a:extLst>
            </p:cNvPr>
            <p:cNvGrpSpPr/>
            <p:nvPr/>
          </p:nvGrpSpPr>
          <p:grpSpPr>
            <a:xfrm>
              <a:off x="938303" y="2653327"/>
              <a:ext cx="3517455" cy="1742654"/>
              <a:chOff x="744579" y="2954218"/>
              <a:chExt cx="3517455" cy="1742654"/>
            </a:xfrm>
          </p:grpSpPr>
          <p:sp>
            <p:nvSpPr>
              <p:cNvPr id="7" name="正方形/長方形 6">
                <a:extLst>
                  <a:ext uri="{FF2B5EF4-FFF2-40B4-BE49-F238E27FC236}">
                    <a16:creationId xmlns:a16="http://schemas.microsoft.com/office/drawing/2014/main" id="{E97826AC-8C16-6F42-A051-3FCC26A85991}"/>
                  </a:ext>
                </a:extLst>
              </p:cNvPr>
              <p:cNvSpPr/>
              <p:nvPr/>
            </p:nvSpPr>
            <p:spPr>
              <a:xfrm>
                <a:off x="1008049" y="2954218"/>
                <a:ext cx="2990513"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PV</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数約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3,200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PV </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8" name="正方形/長方形 7">
                <a:extLst>
                  <a:ext uri="{FF2B5EF4-FFF2-40B4-BE49-F238E27FC236}">
                    <a16:creationId xmlns:a16="http://schemas.microsoft.com/office/drawing/2014/main" id="{953D14EC-74ED-9C40-8073-3D1AC9E582C3}"/>
                  </a:ext>
                </a:extLst>
              </p:cNvPr>
              <p:cNvSpPr/>
              <p:nvPr/>
            </p:nvSpPr>
            <p:spPr>
              <a:xfrm>
                <a:off x="744579" y="4050541"/>
                <a:ext cx="3517455"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月間ユニークブラウザ約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490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UB</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sp>
          <p:nvSpPr>
            <p:cNvPr id="14" name="正方形/長方形 13">
              <a:extLst>
                <a:ext uri="{FF2B5EF4-FFF2-40B4-BE49-F238E27FC236}">
                  <a16:creationId xmlns:a16="http://schemas.microsoft.com/office/drawing/2014/main" id="{19382483-5E87-F64A-A240-69D1C653879C}"/>
                </a:ext>
              </a:extLst>
            </p:cNvPr>
            <p:cNvSpPr/>
            <p:nvPr/>
          </p:nvSpPr>
          <p:spPr>
            <a:xfrm>
              <a:off x="2205551" y="4287041"/>
              <a:ext cx="982961" cy="217880"/>
            </a:xfrm>
            <a:prstGeom prst="rect">
              <a:avLst/>
            </a:prstGeom>
          </p:spPr>
          <p:txBody>
            <a:bodyPr wrap="non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※2020</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12</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月末集計値</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graphicFrame>
        <p:nvGraphicFramePr>
          <p:cNvPr id="5" name="グラフ 4">
            <a:extLst>
              <a:ext uri="{FF2B5EF4-FFF2-40B4-BE49-F238E27FC236}">
                <a16:creationId xmlns:a16="http://schemas.microsoft.com/office/drawing/2014/main" id="{88378036-AFE9-3341-8324-CCC3A25E32AB}"/>
              </a:ext>
            </a:extLst>
          </p:cNvPr>
          <p:cNvGraphicFramePr/>
          <p:nvPr/>
        </p:nvGraphicFramePr>
        <p:xfrm>
          <a:off x="4424067" y="1227666"/>
          <a:ext cx="4680489" cy="4402667"/>
        </p:xfrm>
        <a:graphic>
          <a:graphicData uri="http://schemas.openxmlformats.org/drawingml/2006/chart">
            <c:chart xmlns:c="http://schemas.openxmlformats.org/drawingml/2006/chart" xmlns:r="http://schemas.openxmlformats.org/officeDocument/2006/relationships" r:id="rId3"/>
          </a:graphicData>
        </a:graphic>
      </p:graphicFrame>
      <p:sp>
        <p:nvSpPr>
          <p:cNvPr id="15" name="角丸四角形 14">
            <a:extLst>
              <a:ext uri="{FF2B5EF4-FFF2-40B4-BE49-F238E27FC236}">
                <a16:creationId xmlns:a16="http://schemas.microsoft.com/office/drawing/2014/main" id="{1EA69BE9-B66F-6E48-A9AC-7CDD5DB4C03A}"/>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番宣ほか</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限定商品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9190882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Digital Contents Ad </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6295532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 </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29</a:t>
            </a:fld>
            <a:endParaRPr lang="ja-JP" altLang="en-US" dirty="0"/>
          </a:p>
        </p:txBody>
      </p:sp>
      <p:pic>
        <p:nvPicPr>
          <p:cNvPr id="23" name="図 22" descr="スクリーンショットの画面&#10;&#10;自動的に生成された説明">
            <a:extLst>
              <a:ext uri="{FF2B5EF4-FFF2-40B4-BE49-F238E27FC236}">
                <a16:creationId xmlns:a16="http://schemas.microsoft.com/office/drawing/2014/main" id="{4D5E6860-54C6-8E46-86C4-7DD25D5736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826" y="2721789"/>
            <a:ext cx="1464589" cy="2959848"/>
          </a:xfrm>
          <a:prstGeom prst="rect">
            <a:avLst/>
          </a:prstGeom>
        </p:spPr>
      </p:pic>
      <p:pic>
        <p:nvPicPr>
          <p:cNvPr id="16" name="図 15" descr="テキスト, アイコン&#10;&#10;自動的に生成された説明">
            <a:extLst>
              <a:ext uri="{FF2B5EF4-FFF2-40B4-BE49-F238E27FC236}">
                <a16:creationId xmlns:a16="http://schemas.microsoft.com/office/drawing/2014/main" id="{D082E591-74CE-A74D-B89B-758C2303F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79740" y="3124745"/>
            <a:ext cx="2346520" cy="2015856"/>
          </a:xfrm>
          <a:prstGeom prst="rect">
            <a:avLst/>
          </a:prstGeom>
        </p:spPr>
      </p:pic>
      <p:pic>
        <p:nvPicPr>
          <p:cNvPr id="18" name="図 17">
            <a:extLst>
              <a:ext uri="{FF2B5EF4-FFF2-40B4-BE49-F238E27FC236}">
                <a16:creationId xmlns:a16="http://schemas.microsoft.com/office/drawing/2014/main" id="{F799B22E-7069-EB46-9280-926267F744E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253750" y="2721789"/>
            <a:ext cx="1461424" cy="2959848"/>
          </a:xfrm>
          <a:prstGeom prst="rect">
            <a:avLst/>
          </a:prstGeom>
        </p:spPr>
      </p:pic>
      <p:pic>
        <p:nvPicPr>
          <p:cNvPr id="19" name="図 18">
            <a:extLst>
              <a:ext uri="{FF2B5EF4-FFF2-40B4-BE49-F238E27FC236}">
                <a16:creationId xmlns:a16="http://schemas.microsoft.com/office/drawing/2014/main" id="{1D39022A-ECED-D740-9B0A-C8B786FB05C6}"/>
              </a:ext>
            </a:extLst>
          </p:cNvPr>
          <p:cNvPicPr>
            <a:picLocks noChangeAspect="1"/>
          </p:cNvPicPr>
          <p:nvPr/>
        </p:nvPicPr>
        <p:blipFill>
          <a:blip r:embed="rId6"/>
          <a:stretch>
            <a:fillRect/>
          </a:stretch>
        </p:blipFill>
        <p:spPr>
          <a:xfrm>
            <a:off x="7552382" y="3641267"/>
            <a:ext cx="864160" cy="193086"/>
          </a:xfrm>
          <a:prstGeom prst="rect">
            <a:avLst/>
          </a:prstGeom>
        </p:spPr>
      </p:pic>
      <p:pic>
        <p:nvPicPr>
          <p:cNvPr id="25" name="図 24">
            <a:extLst>
              <a:ext uri="{FF2B5EF4-FFF2-40B4-BE49-F238E27FC236}">
                <a16:creationId xmlns:a16="http://schemas.microsoft.com/office/drawing/2014/main" id="{FB772288-2737-F34B-89C1-0BBF96ED1617}"/>
              </a:ext>
            </a:extLst>
          </p:cNvPr>
          <p:cNvPicPr>
            <a:picLocks noChangeAspect="1"/>
          </p:cNvPicPr>
          <p:nvPr/>
        </p:nvPicPr>
        <p:blipFill>
          <a:blip r:embed="rId7"/>
          <a:stretch>
            <a:fillRect/>
          </a:stretch>
        </p:blipFill>
        <p:spPr>
          <a:xfrm>
            <a:off x="7758248" y="3272731"/>
            <a:ext cx="452428" cy="158107"/>
          </a:xfrm>
          <a:prstGeom prst="rect">
            <a:avLst/>
          </a:prstGeom>
        </p:spPr>
      </p:pic>
      <p:sp>
        <p:nvSpPr>
          <p:cNvPr id="30" name="正方形/長方形 29">
            <a:extLst>
              <a:ext uri="{FF2B5EF4-FFF2-40B4-BE49-F238E27FC236}">
                <a16:creationId xmlns:a16="http://schemas.microsoft.com/office/drawing/2014/main" id="{53AD7066-B99F-F043-BE2D-ECB9D45172EC}"/>
              </a:ext>
            </a:extLst>
          </p:cNvPr>
          <p:cNvSpPr/>
          <p:nvPr/>
        </p:nvSpPr>
        <p:spPr>
          <a:xfrm>
            <a:off x="1380339" y="1304429"/>
            <a:ext cx="7145321" cy="972510"/>
          </a:xfrm>
          <a:prstGeom prst="rect">
            <a:avLst/>
          </a:prstGeom>
        </p:spPr>
        <p:txBody>
          <a:bodyPr wrap="square">
            <a:spAutoFit/>
          </a:bodyPr>
          <a:lstStyle/>
          <a:p>
            <a:pPr algn="ctr">
              <a:lnSpc>
                <a:spcPct val="150000"/>
              </a:lnSpc>
              <a:spcBef>
                <a:spcPts val="500"/>
              </a:spcBef>
            </a:pPr>
            <a:r>
              <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ガイドデータを活用することで、テレビ視聴習慣がある人に</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ターゲティング</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した</a:t>
            </a:r>
            <a:r>
              <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rPr>
              <a:t>SNS</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広告配信</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が可能に</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7" name="三角形 26">
            <a:extLst>
              <a:ext uri="{FF2B5EF4-FFF2-40B4-BE49-F238E27FC236}">
                <a16:creationId xmlns:a16="http://schemas.microsoft.com/office/drawing/2014/main" id="{30CA54EC-56BF-964C-AF83-8AD39E29439E}"/>
              </a:ext>
            </a:extLst>
          </p:cNvPr>
          <p:cNvSpPr/>
          <p:nvPr/>
        </p:nvSpPr>
        <p:spPr>
          <a:xfrm rot="5400000">
            <a:off x="2983916" y="4115322"/>
            <a:ext cx="464158" cy="17278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三角形 31">
            <a:extLst>
              <a:ext uri="{FF2B5EF4-FFF2-40B4-BE49-F238E27FC236}">
                <a16:creationId xmlns:a16="http://schemas.microsoft.com/office/drawing/2014/main" id="{C14FB4E9-992F-9D49-84C2-3E89653B5649}"/>
              </a:ext>
            </a:extLst>
          </p:cNvPr>
          <p:cNvSpPr/>
          <p:nvPr/>
        </p:nvSpPr>
        <p:spPr>
          <a:xfrm rot="5400000">
            <a:off x="6457925" y="4115324"/>
            <a:ext cx="464158" cy="172783"/>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8" name="図 27">
            <a:extLst>
              <a:ext uri="{FF2B5EF4-FFF2-40B4-BE49-F238E27FC236}">
                <a16:creationId xmlns:a16="http://schemas.microsoft.com/office/drawing/2014/main" id="{8E135966-A3AB-1F46-9F3B-51F92AF51C7A}"/>
              </a:ext>
            </a:extLst>
          </p:cNvPr>
          <p:cNvPicPr>
            <a:picLocks noChangeAspect="1"/>
          </p:cNvPicPr>
          <p:nvPr/>
        </p:nvPicPr>
        <p:blipFill>
          <a:blip r:embed="rId8"/>
          <a:stretch>
            <a:fillRect/>
          </a:stretch>
        </p:blipFill>
        <p:spPr>
          <a:xfrm>
            <a:off x="7587431" y="3873783"/>
            <a:ext cx="794063" cy="446660"/>
          </a:xfrm>
          <a:prstGeom prst="rect">
            <a:avLst/>
          </a:prstGeom>
        </p:spPr>
      </p:pic>
      <p:pic>
        <p:nvPicPr>
          <p:cNvPr id="31" name="図 30">
            <a:extLst>
              <a:ext uri="{FF2B5EF4-FFF2-40B4-BE49-F238E27FC236}">
                <a16:creationId xmlns:a16="http://schemas.microsoft.com/office/drawing/2014/main" id="{84229985-017D-5A44-9813-1FD3914361BE}"/>
              </a:ext>
            </a:extLst>
          </p:cNvPr>
          <p:cNvPicPr>
            <a:picLocks noChangeAspect="1"/>
          </p:cNvPicPr>
          <p:nvPr/>
        </p:nvPicPr>
        <p:blipFill>
          <a:blip r:embed="rId9"/>
          <a:stretch>
            <a:fillRect/>
          </a:stretch>
        </p:blipFill>
        <p:spPr>
          <a:xfrm>
            <a:off x="7552382" y="4292002"/>
            <a:ext cx="864160" cy="486090"/>
          </a:xfrm>
          <a:prstGeom prst="rect">
            <a:avLst/>
          </a:prstGeom>
        </p:spPr>
      </p:pic>
      <p:pic>
        <p:nvPicPr>
          <p:cNvPr id="34" name="図 33">
            <a:extLst>
              <a:ext uri="{FF2B5EF4-FFF2-40B4-BE49-F238E27FC236}">
                <a16:creationId xmlns:a16="http://schemas.microsoft.com/office/drawing/2014/main" id="{567E0FA4-0741-5747-B785-B68BAC4CC33E}"/>
              </a:ext>
            </a:extLst>
          </p:cNvPr>
          <p:cNvPicPr>
            <a:picLocks noChangeAspect="1"/>
          </p:cNvPicPr>
          <p:nvPr/>
        </p:nvPicPr>
        <p:blipFill>
          <a:blip r:embed="rId10"/>
          <a:stretch>
            <a:fillRect/>
          </a:stretch>
        </p:blipFill>
        <p:spPr>
          <a:xfrm>
            <a:off x="7537803" y="4793659"/>
            <a:ext cx="893319" cy="446660"/>
          </a:xfrm>
          <a:prstGeom prst="rect">
            <a:avLst/>
          </a:prstGeom>
        </p:spPr>
      </p:pic>
      <p:sp>
        <p:nvSpPr>
          <p:cNvPr id="21" name="角丸四角形 20">
            <a:extLst>
              <a:ext uri="{FF2B5EF4-FFF2-40B4-BE49-F238E27FC236}">
                <a16:creationId xmlns:a16="http://schemas.microsoft.com/office/drawing/2014/main" id="{56A0A635-7BBF-0E40-91FC-CA4B77388121}"/>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027863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4D10D7EA-1B35-4647-A837-B0DD434D84B0}"/>
              </a:ext>
            </a:extLst>
          </p:cNvPr>
          <p:cNvSpPr>
            <a:spLocks noGrp="1"/>
          </p:cNvSpPr>
          <p:nvPr>
            <p:ph type="sldNum" sz="quarter" idx="4"/>
          </p:nvPr>
        </p:nvSpPr>
        <p:spPr/>
        <p:txBody>
          <a:bodyPr/>
          <a:lstStyle/>
          <a:p>
            <a:fld id="{5606B6BE-CAE4-49DE-9FA9-57279F23E9C3}" type="slidenum">
              <a:rPr lang="ja-JP" altLang="en-US" smtClean="0"/>
              <a:pPr/>
              <a:t>3</a:t>
            </a:fld>
            <a:endParaRPr lang="ja-JP" altLang="en-US" dirty="0"/>
          </a:p>
        </p:txBody>
      </p:sp>
      <p:sp>
        <p:nvSpPr>
          <p:cNvPr id="5" name="フッター プレースホルダー 4">
            <a:extLst>
              <a:ext uri="{FF2B5EF4-FFF2-40B4-BE49-F238E27FC236}">
                <a16:creationId xmlns:a16="http://schemas.microsoft.com/office/drawing/2014/main" id="{1D5AABE9-E689-BE4D-9F4F-D6121497D9BD}"/>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6" name="タイトル 2">
            <a:extLst>
              <a:ext uri="{FF2B5EF4-FFF2-40B4-BE49-F238E27FC236}">
                <a16:creationId xmlns:a16="http://schemas.microsoft.com/office/drawing/2014/main" id="{911A8D12-5CFB-B147-AD26-2E2391F84761}"/>
              </a:ext>
            </a:extLst>
          </p:cNvPr>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7" name="正方形/長方形 6">
            <a:extLst>
              <a:ext uri="{FF2B5EF4-FFF2-40B4-BE49-F238E27FC236}">
                <a16:creationId xmlns:a16="http://schemas.microsoft.com/office/drawing/2014/main" id="{E16F8889-DC62-7E48-8C3E-69F65C1F5E05}"/>
              </a:ext>
            </a:extLst>
          </p:cNvPr>
          <p:cNvSpPr/>
          <p:nvPr/>
        </p:nvSpPr>
        <p:spPr>
          <a:xfrm>
            <a:off x="6752645" y="2565777"/>
            <a:ext cx="2210541" cy="929898"/>
          </a:xfrm>
          <a:prstGeom prst="rect">
            <a:avLst/>
          </a:prstGeom>
          <a:solidFill>
            <a:srgbClr val="DB617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ホームベース 7">
            <a:extLst>
              <a:ext uri="{FF2B5EF4-FFF2-40B4-BE49-F238E27FC236}">
                <a16:creationId xmlns:a16="http://schemas.microsoft.com/office/drawing/2014/main" id="{D5929FB2-6B71-5C4B-BAF5-0BACF04573F0}"/>
              </a:ext>
            </a:extLst>
          </p:cNvPr>
          <p:cNvSpPr/>
          <p:nvPr/>
        </p:nvSpPr>
        <p:spPr>
          <a:xfrm>
            <a:off x="4821814" y="2565777"/>
            <a:ext cx="2402237" cy="929898"/>
          </a:xfrm>
          <a:prstGeom prst="homePlate">
            <a:avLst/>
          </a:prstGeom>
          <a:solidFill>
            <a:srgbClr val="F3C759"/>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accent1">
                    <a:lumMod val="20000"/>
                    <a:lumOff val="80000"/>
                  </a:schemeClr>
                </a:solidFill>
              </a:ln>
            </a:endParaRPr>
          </a:p>
        </p:txBody>
      </p:sp>
      <p:sp>
        <p:nvSpPr>
          <p:cNvPr id="9" name="ホームベース 8">
            <a:extLst>
              <a:ext uri="{FF2B5EF4-FFF2-40B4-BE49-F238E27FC236}">
                <a16:creationId xmlns:a16="http://schemas.microsoft.com/office/drawing/2014/main" id="{996EC903-D9E1-6942-A2BC-1DEFD9C408AA}"/>
              </a:ext>
            </a:extLst>
          </p:cNvPr>
          <p:cNvSpPr/>
          <p:nvPr/>
        </p:nvSpPr>
        <p:spPr>
          <a:xfrm>
            <a:off x="2873644" y="2565777"/>
            <a:ext cx="2402237" cy="929898"/>
          </a:xfrm>
          <a:prstGeom prst="homePlate">
            <a:avLst/>
          </a:prstGeom>
          <a:solidFill>
            <a:srgbClr val="C0D960"/>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accent1">
                    <a:lumMod val="20000"/>
                    <a:lumOff val="80000"/>
                  </a:schemeClr>
                </a:solidFill>
              </a:ln>
            </a:endParaRPr>
          </a:p>
        </p:txBody>
      </p:sp>
      <p:sp>
        <p:nvSpPr>
          <p:cNvPr id="10" name="ホームベース 9">
            <a:extLst>
              <a:ext uri="{FF2B5EF4-FFF2-40B4-BE49-F238E27FC236}">
                <a16:creationId xmlns:a16="http://schemas.microsoft.com/office/drawing/2014/main" id="{6B6FC579-1445-5C4A-8AEF-EDA70625E5D9}"/>
              </a:ext>
            </a:extLst>
          </p:cNvPr>
          <p:cNvSpPr/>
          <p:nvPr/>
        </p:nvSpPr>
        <p:spPr>
          <a:xfrm>
            <a:off x="942813" y="2565777"/>
            <a:ext cx="2402237" cy="929898"/>
          </a:xfrm>
          <a:prstGeom prst="homePlate">
            <a:avLst/>
          </a:prstGeom>
          <a:solidFill>
            <a:srgbClr val="5DC84E"/>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n>
                <a:solidFill>
                  <a:schemeClr val="accent1">
                    <a:lumMod val="20000"/>
                    <a:lumOff val="80000"/>
                  </a:schemeClr>
                </a:solidFill>
              </a:ln>
            </a:endParaRPr>
          </a:p>
        </p:txBody>
      </p:sp>
      <p:sp>
        <p:nvSpPr>
          <p:cNvPr id="11" name="テキスト ボックス 10">
            <a:extLst>
              <a:ext uri="{FF2B5EF4-FFF2-40B4-BE49-F238E27FC236}">
                <a16:creationId xmlns:a16="http://schemas.microsoft.com/office/drawing/2014/main" id="{51062CB6-72A8-774F-91A9-45FCF6BD64C6}"/>
              </a:ext>
            </a:extLst>
          </p:cNvPr>
          <p:cNvSpPr txBox="1"/>
          <p:nvPr/>
        </p:nvSpPr>
        <p:spPr>
          <a:xfrm>
            <a:off x="1464290" y="2785342"/>
            <a:ext cx="902811" cy="530915"/>
          </a:xfrm>
          <a:prstGeom prst="rect">
            <a:avLst/>
          </a:prstGeom>
          <a:noFill/>
        </p:spPr>
        <p:txBody>
          <a:bodyPr wrap="none" rtlCol="0">
            <a:spAutoFit/>
          </a:bodyPr>
          <a:lstStyle/>
          <a:p>
            <a:pPr algn="ctr">
              <a:spcAft>
                <a:spcPts val="300"/>
              </a:spcAft>
            </a:pPr>
            <a:r>
              <a:rPr kumimoji="1" lang="ja-JP" altLang="en-US" sz="1400">
                <a:solidFill>
                  <a:schemeClr val="bg1"/>
                </a:solidFill>
                <a:latin typeface="Yu Gothic Medium" panose="020B0400000000000000" pitchFamily="34" charset="-128"/>
                <a:ea typeface="Yu Gothic Medium" panose="020B0400000000000000" pitchFamily="34" charset="-128"/>
              </a:rPr>
              <a:t>一週間前</a:t>
            </a:r>
            <a:endParaRPr kumimoji="1" lang="en-US" altLang="ja-JP" sz="1400" dirty="0">
              <a:solidFill>
                <a:schemeClr val="bg1"/>
              </a:solidFill>
              <a:latin typeface="Yu Gothic Medium" panose="020B0400000000000000" pitchFamily="34" charset="-128"/>
              <a:ea typeface="Yu Gothic Medium" panose="020B0400000000000000" pitchFamily="34" charset="-128"/>
            </a:endParaRPr>
          </a:p>
          <a:p>
            <a:pPr algn="ctr">
              <a:spcAft>
                <a:spcPts val="300"/>
              </a:spcAft>
            </a:pPr>
            <a:r>
              <a:rPr lang="ja-JP" altLang="en-US" sz="1100">
                <a:solidFill>
                  <a:schemeClr val="bg1"/>
                </a:solidFill>
                <a:latin typeface="Yu Gothic" panose="020B0400000000000000" pitchFamily="34" charset="-128"/>
                <a:ea typeface="Yu Gothic" panose="020B0400000000000000" pitchFamily="34" charset="-128"/>
              </a:rPr>
              <a:t>余暇</a:t>
            </a:r>
            <a:endParaRPr kumimoji="1" lang="ja-JP" altLang="en-US" sz="1100">
              <a:solidFill>
                <a:schemeClr val="bg1"/>
              </a:solidFill>
              <a:latin typeface="Yu Gothic" panose="020B0400000000000000" pitchFamily="34" charset="-128"/>
              <a:ea typeface="Yu Gothic" panose="020B0400000000000000" pitchFamily="34" charset="-128"/>
            </a:endParaRPr>
          </a:p>
        </p:txBody>
      </p:sp>
      <p:sp>
        <p:nvSpPr>
          <p:cNvPr id="12" name="テキスト ボックス 11">
            <a:extLst>
              <a:ext uri="{FF2B5EF4-FFF2-40B4-BE49-F238E27FC236}">
                <a16:creationId xmlns:a16="http://schemas.microsoft.com/office/drawing/2014/main" id="{1FDF3673-8763-4C4B-9E80-5ABD9793F75E}"/>
              </a:ext>
            </a:extLst>
          </p:cNvPr>
          <p:cNvSpPr txBox="1"/>
          <p:nvPr/>
        </p:nvSpPr>
        <p:spPr>
          <a:xfrm>
            <a:off x="3542258" y="2785342"/>
            <a:ext cx="1082348" cy="530915"/>
          </a:xfrm>
          <a:prstGeom prst="rect">
            <a:avLst/>
          </a:prstGeom>
          <a:noFill/>
        </p:spPr>
        <p:txBody>
          <a:bodyPr wrap="none" rtlCol="0">
            <a:spAutoFit/>
          </a:bodyPr>
          <a:lstStyle/>
          <a:p>
            <a:pPr algn="ctr">
              <a:spcAft>
                <a:spcPts val="300"/>
              </a:spcAft>
            </a:pPr>
            <a:r>
              <a:rPr kumimoji="1" lang="ja-JP" altLang="en-US" sz="1400">
                <a:solidFill>
                  <a:schemeClr val="bg1"/>
                </a:solidFill>
                <a:latin typeface="Yu Gothic Medium" panose="020B0400000000000000" pitchFamily="34" charset="-128"/>
                <a:ea typeface="Yu Gothic Medium" panose="020B0400000000000000" pitchFamily="34" charset="-128"/>
              </a:rPr>
              <a:t>前日</a:t>
            </a:r>
            <a:r>
              <a:rPr kumimoji="1" lang="en-US" altLang="ja-JP" sz="1400" dirty="0">
                <a:solidFill>
                  <a:schemeClr val="bg1"/>
                </a:solidFill>
                <a:latin typeface="Yu Gothic Medium" panose="020B0400000000000000" pitchFamily="34" charset="-128"/>
                <a:ea typeface="Yu Gothic Medium" panose="020B0400000000000000" pitchFamily="34" charset="-128"/>
              </a:rPr>
              <a:t>〜</a:t>
            </a:r>
            <a:r>
              <a:rPr kumimoji="1" lang="ja-JP" altLang="en-US" sz="1400">
                <a:solidFill>
                  <a:schemeClr val="bg1"/>
                </a:solidFill>
                <a:latin typeface="Yu Gothic Medium" panose="020B0400000000000000" pitchFamily="34" charset="-128"/>
                <a:ea typeface="Yu Gothic Medium" panose="020B0400000000000000" pitchFamily="34" charset="-128"/>
              </a:rPr>
              <a:t>当日</a:t>
            </a:r>
            <a:endParaRPr kumimoji="1" lang="en-US" altLang="ja-JP" sz="1400" dirty="0">
              <a:solidFill>
                <a:schemeClr val="bg1"/>
              </a:solidFill>
              <a:latin typeface="Yu Gothic Medium" panose="020B0400000000000000" pitchFamily="34" charset="-128"/>
              <a:ea typeface="Yu Gothic Medium" panose="020B0400000000000000" pitchFamily="34" charset="-128"/>
            </a:endParaRPr>
          </a:p>
          <a:p>
            <a:pPr algn="ctr">
              <a:spcAft>
                <a:spcPts val="300"/>
              </a:spcAft>
            </a:pPr>
            <a:r>
              <a:rPr lang="ja-JP" altLang="en-US" sz="1100">
                <a:solidFill>
                  <a:schemeClr val="bg1"/>
                </a:solidFill>
                <a:latin typeface="Yu Gothic" panose="020B0400000000000000" pitchFamily="34" charset="-128"/>
                <a:ea typeface="Yu Gothic" panose="020B0400000000000000" pitchFamily="34" charset="-128"/>
              </a:rPr>
              <a:t>番組探索</a:t>
            </a:r>
            <a:endParaRPr kumimoji="1" lang="ja-JP" altLang="en-US" sz="1100">
              <a:solidFill>
                <a:schemeClr val="bg1"/>
              </a:solidFill>
              <a:latin typeface="Yu Gothic" panose="020B0400000000000000" pitchFamily="34" charset="-128"/>
              <a:ea typeface="Yu Gothic" panose="020B0400000000000000" pitchFamily="34" charset="-128"/>
            </a:endParaRPr>
          </a:p>
        </p:txBody>
      </p:sp>
      <p:sp>
        <p:nvSpPr>
          <p:cNvPr id="13" name="テキスト ボックス 12">
            <a:extLst>
              <a:ext uri="{FF2B5EF4-FFF2-40B4-BE49-F238E27FC236}">
                <a16:creationId xmlns:a16="http://schemas.microsoft.com/office/drawing/2014/main" id="{4C7D4EED-4DE3-274A-AA45-BB632EDB7B6B}"/>
              </a:ext>
            </a:extLst>
          </p:cNvPr>
          <p:cNvSpPr txBox="1"/>
          <p:nvPr/>
        </p:nvSpPr>
        <p:spPr>
          <a:xfrm>
            <a:off x="5562858" y="2785342"/>
            <a:ext cx="902811" cy="530915"/>
          </a:xfrm>
          <a:prstGeom prst="rect">
            <a:avLst/>
          </a:prstGeom>
          <a:noFill/>
        </p:spPr>
        <p:txBody>
          <a:bodyPr wrap="none" rtlCol="0">
            <a:spAutoFit/>
          </a:bodyPr>
          <a:lstStyle/>
          <a:p>
            <a:pPr algn="ctr">
              <a:spcAft>
                <a:spcPts val="300"/>
              </a:spcAft>
            </a:pPr>
            <a:r>
              <a:rPr kumimoji="1" lang="ja-JP" altLang="en-US" sz="1400">
                <a:solidFill>
                  <a:schemeClr val="bg1"/>
                </a:solidFill>
                <a:latin typeface="Yu Gothic Medium" panose="020B0400000000000000" pitchFamily="34" charset="-128"/>
                <a:ea typeface="Yu Gothic Medium" panose="020B0400000000000000" pitchFamily="34" charset="-128"/>
              </a:rPr>
              <a:t>放送直前</a:t>
            </a:r>
            <a:endParaRPr kumimoji="1" lang="en-US" altLang="ja-JP" sz="1400" dirty="0">
              <a:solidFill>
                <a:schemeClr val="bg1"/>
              </a:solidFill>
              <a:latin typeface="Yu Gothic Medium" panose="020B0400000000000000" pitchFamily="34" charset="-128"/>
              <a:ea typeface="Yu Gothic Medium" panose="020B0400000000000000" pitchFamily="34" charset="-128"/>
            </a:endParaRPr>
          </a:p>
          <a:p>
            <a:pPr algn="ctr">
              <a:spcAft>
                <a:spcPts val="300"/>
              </a:spcAft>
            </a:pPr>
            <a:r>
              <a:rPr lang="ja-JP" altLang="en-US" sz="1100">
                <a:solidFill>
                  <a:schemeClr val="bg1"/>
                </a:solidFill>
                <a:latin typeface="Yu Gothic" panose="020B0400000000000000" pitchFamily="34" charset="-128"/>
                <a:ea typeface="Yu Gothic" panose="020B0400000000000000" pitchFamily="34" charset="-128"/>
              </a:rPr>
              <a:t>番組確認</a:t>
            </a:r>
            <a:endParaRPr kumimoji="1" lang="ja-JP" altLang="en-US" sz="1100">
              <a:solidFill>
                <a:schemeClr val="bg1"/>
              </a:solidFill>
              <a:latin typeface="Yu Gothic" panose="020B0400000000000000" pitchFamily="34" charset="-128"/>
              <a:ea typeface="Yu Gothic" panose="020B0400000000000000" pitchFamily="34" charset="-128"/>
            </a:endParaRPr>
          </a:p>
        </p:txBody>
      </p:sp>
      <p:sp>
        <p:nvSpPr>
          <p:cNvPr id="14" name="テキスト ボックス 13">
            <a:extLst>
              <a:ext uri="{FF2B5EF4-FFF2-40B4-BE49-F238E27FC236}">
                <a16:creationId xmlns:a16="http://schemas.microsoft.com/office/drawing/2014/main" id="{4721F837-642D-8C4F-9A65-A6FBBDC38435}"/>
              </a:ext>
            </a:extLst>
          </p:cNvPr>
          <p:cNvSpPr txBox="1"/>
          <p:nvPr/>
        </p:nvSpPr>
        <p:spPr>
          <a:xfrm>
            <a:off x="7597663" y="2785342"/>
            <a:ext cx="800219" cy="530915"/>
          </a:xfrm>
          <a:prstGeom prst="rect">
            <a:avLst/>
          </a:prstGeom>
          <a:noFill/>
        </p:spPr>
        <p:txBody>
          <a:bodyPr wrap="none" rtlCol="0">
            <a:spAutoFit/>
          </a:bodyPr>
          <a:lstStyle/>
          <a:p>
            <a:pPr algn="ctr">
              <a:spcAft>
                <a:spcPts val="300"/>
              </a:spcAft>
            </a:pPr>
            <a:r>
              <a:rPr kumimoji="1" lang="en-US" altLang="ja-JP" sz="1400" dirty="0">
                <a:solidFill>
                  <a:schemeClr val="bg1"/>
                </a:solidFill>
                <a:latin typeface="Yu Gothic Medium" panose="020B0400000000000000" pitchFamily="34" charset="-128"/>
                <a:ea typeface="Yu Gothic Medium" panose="020B0400000000000000" pitchFamily="34" charset="-128"/>
              </a:rPr>
              <a:t>ON AIR</a:t>
            </a:r>
          </a:p>
          <a:p>
            <a:pPr algn="ctr">
              <a:spcAft>
                <a:spcPts val="300"/>
              </a:spcAft>
            </a:pPr>
            <a:r>
              <a:rPr lang="ja-JP" altLang="en-US" sz="1100">
                <a:solidFill>
                  <a:schemeClr val="bg1"/>
                </a:solidFill>
                <a:latin typeface="Yu Gothic" panose="020B0400000000000000" pitchFamily="34" charset="-128"/>
                <a:ea typeface="Yu Gothic" panose="020B0400000000000000" pitchFamily="34" charset="-128"/>
              </a:rPr>
              <a:t>番組視聴</a:t>
            </a:r>
            <a:endParaRPr kumimoji="1" lang="ja-JP" altLang="en-US" sz="1100">
              <a:solidFill>
                <a:schemeClr val="bg1"/>
              </a:solidFill>
              <a:latin typeface="Yu Gothic" panose="020B0400000000000000" pitchFamily="34" charset="-128"/>
              <a:ea typeface="Yu Gothic" panose="020B0400000000000000" pitchFamily="34" charset="-128"/>
            </a:endParaRPr>
          </a:p>
        </p:txBody>
      </p:sp>
      <p:sp>
        <p:nvSpPr>
          <p:cNvPr id="15" name="テキスト ボックス 14">
            <a:extLst>
              <a:ext uri="{FF2B5EF4-FFF2-40B4-BE49-F238E27FC236}">
                <a16:creationId xmlns:a16="http://schemas.microsoft.com/office/drawing/2014/main" id="{B9BF80EF-5FA5-E34A-9251-05E0D5AC8DF0}"/>
              </a:ext>
            </a:extLst>
          </p:cNvPr>
          <p:cNvSpPr txBox="1"/>
          <p:nvPr/>
        </p:nvSpPr>
        <p:spPr>
          <a:xfrm>
            <a:off x="5412829" y="3918289"/>
            <a:ext cx="1220206" cy="276999"/>
          </a:xfrm>
          <a:prstGeom prst="rect">
            <a:avLst/>
          </a:prstGeom>
          <a:noFill/>
        </p:spPr>
        <p:txBody>
          <a:bodyPr wrap="none" rtlCol="0">
            <a:spAutoFit/>
          </a:bodyPr>
          <a:lstStyle/>
          <a:p>
            <a:pPr algn="ctr"/>
            <a:r>
              <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rPr>
              <a:t>放送型</a:t>
            </a:r>
            <a:r>
              <a:rPr kumimoji="1"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G</a:t>
            </a:r>
            <a:r>
              <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rPr>
              <a:t>ガイド</a:t>
            </a:r>
          </a:p>
        </p:txBody>
      </p:sp>
      <p:pic>
        <p:nvPicPr>
          <p:cNvPr id="16" name="図 15" descr="モニター画面に映る文字&#10;&#10;中程度の精度で自動的に生成された説明">
            <a:extLst>
              <a:ext uri="{FF2B5EF4-FFF2-40B4-BE49-F238E27FC236}">
                <a16:creationId xmlns:a16="http://schemas.microsoft.com/office/drawing/2014/main" id="{14B060D1-3B18-874F-9AEB-4519DB9EB5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497" y="4754076"/>
            <a:ext cx="1415529" cy="831746"/>
          </a:xfrm>
          <a:prstGeom prst="rect">
            <a:avLst/>
          </a:prstGeom>
        </p:spPr>
      </p:pic>
      <p:sp>
        <p:nvSpPr>
          <p:cNvPr id="17" name="テキスト ボックス 16">
            <a:extLst>
              <a:ext uri="{FF2B5EF4-FFF2-40B4-BE49-F238E27FC236}">
                <a16:creationId xmlns:a16="http://schemas.microsoft.com/office/drawing/2014/main" id="{2790F094-4E4F-E74B-8A5D-60DDBFEFA0AC}"/>
              </a:ext>
            </a:extLst>
          </p:cNvPr>
          <p:cNvSpPr txBox="1"/>
          <p:nvPr/>
        </p:nvSpPr>
        <p:spPr>
          <a:xfrm>
            <a:off x="3383587" y="3918289"/>
            <a:ext cx="1374094" cy="276999"/>
          </a:xfrm>
          <a:prstGeom prst="rect">
            <a:avLst/>
          </a:prstGeom>
          <a:noFill/>
        </p:spPr>
        <p:txBody>
          <a:bodyPr wrap="none" rtlCol="0">
            <a:spAutoFit/>
          </a:bodyPr>
          <a:lstStyle/>
          <a:p>
            <a:pPr algn="ct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G</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ガイドモバイル</a:t>
            </a:r>
            <a:endPar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18" name="テキスト ボックス 17">
            <a:extLst>
              <a:ext uri="{FF2B5EF4-FFF2-40B4-BE49-F238E27FC236}">
                <a16:creationId xmlns:a16="http://schemas.microsoft.com/office/drawing/2014/main" id="{B51F54E9-A5B0-B643-B9F5-E44481EAB77D}"/>
              </a:ext>
            </a:extLst>
          </p:cNvPr>
          <p:cNvSpPr txBox="1"/>
          <p:nvPr/>
        </p:nvSpPr>
        <p:spPr>
          <a:xfrm>
            <a:off x="5409624" y="4177633"/>
            <a:ext cx="1226618" cy="276999"/>
          </a:xfrm>
          <a:prstGeom prst="rect">
            <a:avLst/>
          </a:prstGeom>
          <a:noFill/>
        </p:spPr>
        <p:txBody>
          <a:bodyPr wrap="none" rtlCol="0">
            <a:spAutoFit/>
          </a:bodyPr>
          <a:lstStyle/>
          <a:p>
            <a:pPr algn="ctr"/>
            <a:r>
              <a:rPr kumimoji="1"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HTMLG</a:t>
            </a:r>
            <a:r>
              <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rPr>
              <a:t>ガイド</a:t>
            </a:r>
          </a:p>
        </p:txBody>
      </p:sp>
      <p:sp>
        <p:nvSpPr>
          <p:cNvPr id="19" name="テキスト ボックス 18">
            <a:extLst>
              <a:ext uri="{FF2B5EF4-FFF2-40B4-BE49-F238E27FC236}">
                <a16:creationId xmlns:a16="http://schemas.microsoft.com/office/drawing/2014/main" id="{E33DAA7C-5AF0-5A4D-84D9-44223A1666E5}"/>
              </a:ext>
            </a:extLst>
          </p:cNvPr>
          <p:cNvSpPr txBox="1"/>
          <p:nvPr/>
        </p:nvSpPr>
        <p:spPr>
          <a:xfrm>
            <a:off x="1102184" y="4053723"/>
            <a:ext cx="1636988" cy="276999"/>
          </a:xfrm>
          <a:prstGeom prst="rect">
            <a:avLst/>
          </a:prstGeom>
          <a:noFill/>
        </p:spPr>
        <p:txBody>
          <a:bodyPr wrap="none" rtlCol="0">
            <a:spAutoFit/>
          </a:bodyPr>
          <a:lstStyle/>
          <a:p>
            <a:pPr algn="ct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Digital Contents Ad</a:t>
            </a:r>
            <a:endPar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endParaRPr>
          </a:p>
        </p:txBody>
      </p:sp>
      <p:pic>
        <p:nvPicPr>
          <p:cNvPr id="20" name="図 19">
            <a:extLst>
              <a:ext uri="{FF2B5EF4-FFF2-40B4-BE49-F238E27FC236}">
                <a16:creationId xmlns:a16="http://schemas.microsoft.com/office/drawing/2014/main" id="{D3A42D53-98EF-6D48-9185-AA84DD242C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90007" y="4754076"/>
            <a:ext cx="1415528" cy="831746"/>
          </a:xfrm>
          <a:prstGeom prst="rect">
            <a:avLst/>
          </a:prstGeom>
        </p:spPr>
      </p:pic>
      <p:sp>
        <p:nvSpPr>
          <p:cNvPr id="21" name="テキスト ボックス 20">
            <a:extLst>
              <a:ext uri="{FF2B5EF4-FFF2-40B4-BE49-F238E27FC236}">
                <a16:creationId xmlns:a16="http://schemas.microsoft.com/office/drawing/2014/main" id="{3F02D735-5C1B-AB43-8BCE-698E9E061902}"/>
              </a:ext>
            </a:extLst>
          </p:cNvPr>
          <p:cNvSpPr txBox="1"/>
          <p:nvPr/>
        </p:nvSpPr>
        <p:spPr>
          <a:xfrm>
            <a:off x="3171991" y="4177633"/>
            <a:ext cx="1797287" cy="276999"/>
          </a:xfrm>
          <a:prstGeom prst="rect">
            <a:avLst/>
          </a:prstGeom>
          <a:noFill/>
        </p:spPr>
        <p:txBody>
          <a:bodyPr wrap="none" rtlCol="0">
            <a:spAutoFit/>
          </a:bodyPr>
          <a:lstStyle/>
          <a:p>
            <a:pPr algn="ct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Yahoo!</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テレビ</a:t>
            </a:r>
            <a: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rPr>
              <a:t>.</a:t>
            </a: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G</a:t>
            </a:r>
            <a:r>
              <a:rPr lang="ja-JP" altLang="en-US" sz="1200" b="1">
                <a:solidFill>
                  <a:schemeClr val="tx1">
                    <a:lumMod val="75000"/>
                    <a:lumOff val="25000"/>
                  </a:schemeClr>
                </a:solidFill>
                <a:latin typeface="Yu Gothic" panose="020B0400000000000000" pitchFamily="34" charset="-128"/>
                <a:ea typeface="Yu Gothic" panose="020B0400000000000000" pitchFamily="34" charset="-128"/>
              </a:rPr>
              <a:t>ガイド</a:t>
            </a:r>
            <a:endPar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endParaRPr>
          </a:p>
        </p:txBody>
      </p:sp>
      <p:grpSp>
        <p:nvGrpSpPr>
          <p:cNvPr id="22" name="グループ化 21">
            <a:extLst>
              <a:ext uri="{FF2B5EF4-FFF2-40B4-BE49-F238E27FC236}">
                <a16:creationId xmlns:a16="http://schemas.microsoft.com/office/drawing/2014/main" id="{FECEEEDA-464A-0A4C-BDEA-1215DBE2F594}"/>
              </a:ext>
            </a:extLst>
          </p:cNvPr>
          <p:cNvGrpSpPr/>
          <p:nvPr/>
        </p:nvGrpSpPr>
        <p:grpSpPr>
          <a:xfrm>
            <a:off x="3323011" y="4746991"/>
            <a:ext cx="1520842" cy="845916"/>
            <a:chOff x="3329845" y="3712113"/>
            <a:chExt cx="1520842" cy="845916"/>
          </a:xfrm>
        </p:grpSpPr>
        <p:pic>
          <p:nvPicPr>
            <p:cNvPr id="23" name="図 22" descr="コンピューターのスクリーンショット&#10;&#10;自動的に生成された説明">
              <a:extLst>
                <a:ext uri="{FF2B5EF4-FFF2-40B4-BE49-F238E27FC236}">
                  <a16:creationId xmlns:a16="http://schemas.microsoft.com/office/drawing/2014/main" id="{DF318076-D59E-9D42-9BE7-F9209E72DA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6677" y="3712113"/>
              <a:ext cx="1404010" cy="845916"/>
            </a:xfrm>
            <a:prstGeom prst="rect">
              <a:avLst/>
            </a:prstGeom>
          </p:spPr>
        </p:pic>
        <p:pic>
          <p:nvPicPr>
            <p:cNvPr id="24" name="図 23" descr="スクリーンショットの画面&#10;&#10;自動的に生成された説明">
              <a:extLst>
                <a:ext uri="{FF2B5EF4-FFF2-40B4-BE49-F238E27FC236}">
                  <a16:creationId xmlns:a16="http://schemas.microsoft.com/office/drawing/2014/main" id="{E299CB36-7FE1-7D47-BA50-021FED44D5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9845" y="3890075"/>
              <a:ext cx="321518" cy="649768"/>
            </a:xfrm>
            <a:prstGeom prst="rect">
              <a:avLst/>
            </a:prstGeom>
          </p:spPr>
        </p:pic>
      </p:grpSp>
      <p:sp>
        <p:nvSpPr>
          <p:cNvPr id="25" name="テキスト ボックス 24">
            <a:extLst>
              <a:ext uri="{FF2B5EF4-FFF2-40B4-BE49-F238E27FC236}">
                <a16:creationId xmlns:a16="http://schemas.microsoft.com/office/drawing/2014/main" id="{923FCEBE-0B12-684E-A4BA-EFFB425C116E}"/>
              </a:ext>
            </a:extLst>
          </p:cNvPr>
          <p:cNvSpPr txBox="1"/>
          <p:nvPr/>
        </p:nvSpPr>
        <p:spPr>
          <a:xfrm>
            <a:off x="7633730" y="4048602"/>
            <a:ext cx="728084" cy="276999"/>
          </a:xfrm>
          <a:prstGeom prst="rect">
            <a:avLst/>
          </a:prstGeom>
          <a:noFill/>
        </p:spPr>
        <p:txBody>
          <a:bodyPr wrap="none" rtlCol="0">
            <a:spAutoFit/>
          </a:bodyPr>
          <a:lstStyle/>
          <a:p>
            <a:pPr algn="ctr"/>
            <a:r>
              <a:rPr lang="en" altLang="ja-JP" sz="1200" b="1" dirty="0">
                <a:solidFill>
                  <a:schemeClr val="tx1">
                    <a:lumMod val="75000"/>
                    <a:lumOff val="25000"/>
                  </a:schemeClr>
                </a:solidFill>
                <a:latin typeface="Yu Gothic" panose="020B0400000000000000" pitchFamily="34" charset="-128"/>
                <a:ea typeface="Yu Gothic" panose="020B0400000000000000" pitchFamily="34" charset="-128"/>
              </a:rPr>
              <a:t>ON AIR</a:t>
            </a:r>
            <a:endParaRPr kumimoji="1" lang="ja-JP" altLang="en-US" sz="1200" b="1">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31" name="正方形/長方形 30">
            <a:extLst>
              <a:ext uri="{FF2B5EF4-FFF2-40B4-BE49-F238E27FC236}">
                <a16:creationId xmlns:a16="http://schemas.microsoft.com/office/drawing/2014/main" id="{A5B55E02-A1C8-634D-BFB9-79E752018ABA}"/>
              </a:ext>
            </a:extLst>
          </p:cNvPr>
          <p:cNvSpPr/>
          <p:nvPr/>
        </p:nvSpPr>
        <p:spPr>
          <a:xfrm>
            <a:off x="1276109" y="1220510"/>
            <a:ext cx="7353781" cy="1023806"/>
          </a:xfrm>
          <a:prstGeom prst="rect">
            <a:avLst/>
          </a:prstGeom>
        </p:spPr>
        <p:txBody>
          <a:bodyPr wrap="square">
            <a:spAutoFit/>
          </a:bodyPr>
          <a:lstStyle/>
          <a:p>
            <a:pPr algn="ctr">
              <a:lnSpc>
                <a:spcPct val="150000"/>
              </a:lnSpc>
              <a:spcBef>
                <a:spcPts val="2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テレビ視聴者に、さまざまなタイミングと</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lnSpc>
                <a:spcPct val="150000"/>
              </a:lnSpc>
              <a:spcBef>
                <a:spcPts val="2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多様な形式で番組情報をお届け </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29" name="グループ化 28">
            <a:extLst>
              <a:ext uri="{FF2B5EF4-FFF2-40B4-BE49-F238E27FC236}">
                <a16:creationId xmlns:a16="http://schemas.microsoft.com/office/drawing/2014/main" id="{B1F2507A-9F8C-2D4E-B470-A0B058FDAFE2}"/>
              </a:ext>
            </a:extLst>
          </p:cNvPr>
          <p:cNvGrpSpPr/>
          <p:nvPr/>
        </p:nvGrpSpPr>
        <p:grpSpPr>
          <a:xfrm>
            <a:off x="1451929" y="4469835"/>
            <a:ext cx="890380" cy="1291751"/>
            <a:chOff x="1451929" y="4469835"/>
            <a:chExt cx="890380" cy="1291751"/>
          </a:xfrm>
        </p:grpSpPr>
        <p:pic>
          <p:nvPicPr>
            <p:cNvPr id="30" name="図 29" descr="挿絵, 記号 が含まれている画像&#10;&#10;自動的に生成された説明">
              <a:extLst>
                <a:ext uri="{FF2B5EF4-FFF2-40B4-BE49-F238E27FC236}">
                  <a16:creationId xmlns:a16="http://schemas.microsoft.com/office/drawing/2014/main" id="{F5B191C1-E07B-364A-996F-9A54DA92A3F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51930" y="4981884"/>
              <a:ext cx="377354" cy="377354"/>
            </a:xfrm>
            <a:prstGeom prst="rect">
              <a:avLst/>
            </a:prstGeom>
          </p:spPr>
        </p:pic>
        <p:pic>
          <p:nvPicPr>
            <p:cNvPr id="32" name="図 31" descr="挿絵 が含まれている画像&#10;&#10;自動的に生成された説明">
              <a:extLst>
                <a:ext uri="{FF2B5EF4-FFF2-40B4-BE49-F238E27FC236}">
                  <a16:creationId xmlns:a16="http://schemas.microsoft.com/office/drawing/2014/main" id="{7B5A5FE4-F580-9A43-8326-C781BD2C33F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35010" y="4981885"/>
              <a:ext cx="377353" cy="377353"/>
            </a:xfrm>
            <a:prstGeom prst="rect">
              <a:avLst/>
            </a:prstGeom>
          </p:spPr>
        </p:pic>
        <p:pic>
          <p:nvPicPr>
            <p:cNvPr id="33" name="図 32" descr="記号, 挿絵 が含まれている画像&#10;&#10;自動的に生成された説明">
              <a:extLst>
                <a:ext uri="{FF2B5EF4-FFF2-40B4-BE49-F238E27FC236}">
                  <a16:creationId xmlns:a16="http://schemas.microsoft.com/office/drawing/2014/main" id="{E8FF2A74-E0C9-B649-8E1B-9BD6847CFE1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51929" y="4469835"/>
              <a:ext cx="377355" cy="377355"/>
            </a:xfrm>
            <a:prstGeom prst="rect">
              <a:avLst/>
            </a:prstGeom>
          </p:spPr>
        </p:pic>
        <p:pic>
          <p:nvPicPr>
            <p:cNvPr id="34" name="図 33" descr="コンパクトディスク, コンピュータ が含まれている画像&#10;&#10;自動的に生成された説明">
              <a:extLst>
                <a:ext uri="{FF2B5EF4-FFF2-40B4-BE49-F238E27FC236}">
                  <a16:creationId xmlns:a16="http://schemas.microsoft.com/office/drawing/2014/main" id="{C4FE45A5-8E31-5242-8922-AC1DB10D8B4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939613" y="4469835"/>
              <a:ext cx="377355" cy="377355"/>
            </a:xfrm>
            <a:prstGeom prst="rect">
              <a:avLst/>
            </a:prstGeom>
          </p:spPr>
        </p:pic>
        <p:pic>
          <p:nvPicPr>
            <p:cNvPr id="35" name="図 34" descr="テキスト が含まれている画像&#10;&#10;自動的に生成された説明">
              <a:extLst>
                <a:ext uri="{FF2B5EF4-FFF2-40B4-BE49-F238E27FC236}">
                  <a16:creationId xmlns:a16="http://schemas.microsoft.com/office/drawing/2014/main" id="{90A4BEB0-3446-494E-91A9-EF32045DADC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1875" y="5568693"/>
              <a:ext cx="860434" cy="192893"/>
            </a:xfrm>
            <a:prstGeom prst="rect">
              <a:avLst/>
            </a:prstGeom>
          </p:spPr>
        </p:pic>
      </p:grpSp>
    </p:spTree>
    <p:extLst>
      <p:ext uri="{BB962C8B-B14F-4D97-AF65-F5344CB8AC3E}">
        <p14:creationId xmlns:p14="http://schemas.microsoft.com/office/powerpoint/2010/main" val="22370850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 </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30</a:t>
            </a:fld>
            <a:endParaRPr lang="ja-JP" altLang="en-US" dirty="0"/>
          </a:p>
        </p:txBody>
      </p:sp>
      <p:graphicFrame>
        <p:nvGraphicFramePr>
          <p:cNvPr id="10" name="表 4">
            <a:extLst>
              <a:ext uri="{FF2B5EF4-FFF2-40B4-BE49-F238E27FC236}">
                <a16:creationId xmlns:a16="http://schemas.microsoft.com/office/drawing/2014/main" id="{08535CD0-E5CB-F248-B1D8-7C045E2C5CA4}"/>
              </a:ext>
            </a:extLst>
          </p:cNvPr>
          <p:cNvGraphicFramePr>
            <a:graphicFrameLocks noGrp="1"/>
          </p:cNvGraphicFramePr>
          <p:nvPr/>
        </p:nvGraphicFramePr>
        <p:xfrm>
          <a:off x="735410" y="2016374"/>
          <a:ext cx="6047876" cy="3913320"/>
        </p:xfrm>
        <a:graphic>
          <a:graphicData uri="http://schemas.openxmlformats.org/drawingml/2006/table">
            <a:tbl>
              <a:tblPr firstRow="1" bandRow="1">
                <a:tableStyleId>{9D7B26C5-4107-4FEC-AEDC-1716B250A1EF}</a:tableStyleId>
              </a:tblPr>
              <a:tblGrid>
                <a:gridCol w="925686">
                  <a:extLst>
                    <a:ext uri="{9D8B030D-6E8A-4147-A177-3AD203B41FA5}">
                      <a16:colId xmlns:a16="http://schemas.microsoft.com/office/drawing/2014/main" val="3512168390"/>
                    </a:ext>
                  </a:extLst>
                </a:gridCol>
                <a:gridCol w="1046136">
                  <a:extLst>
                    <a:ext uri="{9D8B030D-6E8A-4147-A177-3AD203B41FA5}">
                      <a16:colId xmlns:a16="http://schemas.microsoft.com/office/drawing/2014/main" val="3091240383"/>
                    </a:ext>
                  </a:extLst>
                </a:gridCol>
                <a:gridCol w="4076054">
                  <a:extLst>
                    <a:ext uri="{9D8B030D-6E8A-4147-A177-3AD203B41FA5}">
                      <a16:colId xmlns:a16="http://schemas.microsoft.com/office/drawing/2014/main" val="2139980045"/>
                    </a:ext>
                  </a:extLst>
                </a:gridCol>
              </a:tblGrid>
              <a:tr h="489165">
                <a:tc rowSpan="8">
                  <a:txBody>
                    <a:bodyPr/>
                    <a:lstStyle/>
                    <a:p>
                      <a:pPr lvl="0" algn="ctr">
                        <a:lnSpc>
                          <a:spcPct val="150000"/>
                        </a:lnSpc>
                      </a:pPr>
                      <a:r>
                        <a:rPr kumimoji="1" lang="en-US" altLang="ja-JP" sz="900" b="0" dirty="0">
                          <a:solidFill>
                            <a:schemeClr val="bg1">
                              <a:lumMod val="95000"/>
                            </a:schemeClr>
                          </a:solidFill>
                          <a:latin typeface="Yu Gothic" panose="020B0400000000000000" pitchFamily="34" charset="-128"/>
                          <a:ea typeface="Yu Gothic" panose="020B0400000000000000" pitchFamily="34" charset="-128"/>
                        </a:rPr>
                        <a:t>G</a:t>
                      </a:r>
                      <a:r>
                        <a:rPr kumimoji="1" lang="ja-JP" altLang="en-US" sz="900" b="0">
                          <a:solidFill>
                            <a:schemeClr val="bg1">
                              <a:lumMod val="95000"/>
                            </a:schemeClr>
                          </a:solidFill>
                          <a:latin typeface="Yu Gothic" panose="020B0400000000000000" pitchFamily="34" charset="-128"/>
                          <a:ea typeface="Yu Gothic" panose="020B0400000000000000" pitchFamily="34" charset="-128"/>
                        </a:rPr>
                        <a:t>ガイド</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モバイル</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データ</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オールリーチ</a:t>
                      </a:r>
                      <a:endParaRPr kumimoji="1" lang="en-US" altLang="ja-JP" sz="900" b="0" dirty="0">
                        <a:solidFill>
                          <a:schemeClr val="bg1"/>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D14255"/>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ガイドモバイルを利用する全ユーザーを抽出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視聴習慣</a:t>
                      </a:r>
                      <a:endParaRPr kumimoji="1" lang="en-US" altLang="ja-JP" sz="900" b="0" dirty="0">
                        <a:solidFill>
                          <a:schemeClr val="bg1"/>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F0BA32"/>
                    </a:solidFill>
                  </a:tcPr>
                </a:tc>
                <a:tc>
                  <a:txBody>
                    <a:bodyPr/>
                    <a:lstStyle/>
                    <a:p>
                      <a:pPr algn="l"/>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特定の時間帯の番組詳細を閲覧しているユーザーを抽出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489165">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b="0">
                          <a:solidFill>
                            <a:schemeClr val="bg1"/>
                          </a:solidFill>
                          <a:latin typeface="Yu Gothic" panose="020B0400000000000000" pitchFamily="34" charset="-128"/>
                          <a:ea typeface="Yu Gothic" panose="020B0400000000000000" pitchFamily="34" charset="-128"/>
                        </a:rPr>
                        <a:t>曜日</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B2CF3D"/>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特定の曜日の番組詳細を閲覧しているユーザーを抽出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興味ジャンル</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22A466"/>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バラエティ、国内ドラマなど特定のジャンルに興味を持つユーザーを抽出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出演者名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27AF9E"/>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任意の出演者名</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複数での抽出可能</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に興味があるユーザーを抽出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番組名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2491BF"/>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任意の番組名</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複数での抽出可能</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に興味があるユーザーを抽出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489165">
                <a:tc vMerge="1">
                  <a:txBody>
                    <a:bodyPr/>
                    <a:lstStyle/>
                    <a:p>
                      <a:pPr lvl="0" algn="l"/>
                      <a:endParaRPr kumimoji="1" lang="en-US" altLang="ja-JP" sz="900" b="0" dirty="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放送波</a:t>
                      </a:r>
                      <a:endParaRPr kumimoji="1" lang="en-US" altLang="ja-JP" sz="900" b="0" dirty="0">
                        <a:solidFill>
                          <a:schemeClr val="bg1"/>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238DC3"/>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地上波、</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BS</a:t>
                      </a:r>
                      <a:r>
                        <a:rPr kumimoji="1" lang="ja-JP" altLang="en"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CS</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など特定の放送波の番組表を閲覧しているユーザーを抽出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489165">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lvl="0" algn="ctr">
                        <a:lnSpc>
                          <a:spcPct val="100000"/>
                        </a:lnSpc>
                      </a:pPr>
                      <a:r>
                        <a:rPr kumimoji="1" lang="ja-JP" altLang="en-US" sz="900" b="0">
                          <a:solidFill>
                            <a:schemeClr val="bg1"/>
                          </a:solidFill>
                          <a:latin typeface="Yu Gothic" panose="020B0400000000000000" pitchFamily="34" charset="-128"/>
                          <a:ea typeface="Yu Gothic" panose="020B0400000000000000" pitchFamily="34" charset="-128"/>
                        </a:rPr>
                        <a:t>放送局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rgbClr val="7379AE"/>
                    </a:solid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特定の放送局の番組表を閲覧しているユーザーを抽出</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bl>
          </a:graphicData>
        </a:graphic>
      </p:graphicFrame>
      <p:graphicFrame>
        <p:nvGraphicFramePr>
          <p:cNvPr id="8" name="表 4">
            <a:extLst>
              <a:ext uri="{FF2B5EF4-FFF2-40B4-BE49-F238E27FC236}">
                <a16:creationId xmlns:a16="http://schemas.microsoft.com/office/drawing/2014/main" id="{B56FED0E-C5DC-3140-9EAE-2C2EF40A6AB6}"/>
              </a:ext>
            </a:extLst>
          </p:cNvPr>
          <p:cNvGraphicFramePr>
            <a:graphicFrameLocks noGrp="1"/>
          </p:cNvGraphicFramePr>
          <p:nvPr/>
        </p:nvGraphicFramePr>
        <p:xfrm>
          <a:off x="7365849" y="3295828"/>
          <a:ext cx="1783140" cy="1356204"/>
        </p:xfrm>
        <a:graphic>
          <a:graphicData uri="http://schemas.openxmlformats.org/drawingml/2006/table">
            <a:tbl>
              <a:tblPr firstRow="1" bandRow="1">
                <a:tableStyleId>{9D7B26C5-4107-4FEC-AEDC-1716B250A1EF}</a:tableStyleId>
              </a:tblPr>
              <a:tblGrid>
                <a:gridCol w="693009">
                  <a:extLst>
                    <a:ext uri="{9D8B030D-6E8A-4147-A177-3AD203B41FA5}">
                      <a16:colId xmlns:a16="http://schemas.microsoft.com/office/drawing/2014/main" val="3512168390"/>
                    </a:ext>
                  </a:extLst>
                </a:gridCol>
                <a:gridCol w="1090131">
                  <a:extLst>
                    <a:ext uri="{9D8B030D-6E8A-4147-A177-3AD203B41FA5}">
                      <a16:colId xmlns:a16="http://schemas.microsoft.com/office/drawing/2014/main" val="2139980045"/>
                    </a:ext>
                  </a:extLst>
                </a:gridCol>
              </a:tblGrid>
              <a:tr h="452068">
                <a:tc rowSpan="3">
                  <a:txBody>
                    <a:bodyPr/>
                    <a:lstStyle/>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広告</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配信先</a:t>
                      </a:r>
                      <a:endParaRPr kumimoji="1" lang="en-US" altLang="ja-JP" sz="900" b="0" dirty="0">
                        <a:solidFill>
                          <a:schemeClr val="bg1">
                            <a:lumMod val="95000"/>
                          </a:schemeClr>
                        </a:solidFill>
                        <a:latin typeface="Yu Gothic" panose="020B0400000000000000" pitchFamily="34" charset="-128"/>
                        <a:ea typeface="Yu Gothic" panose="020B0400000000000000" pitchFamily="34" charset="-128"/>
                      </a:endParaRPr>
                    </a:p>
                    <a:p>
                      <a:pPr lvl="0" algn="ctr">
                        <a:lnSpc>
                          <a:spcPct val="150000"/>
                        </a:lnSpc>
                      </a:pPr>
                      <a:r>
                        <a:rPr kumimoji="1" lang="ja-JP" altLang="en-US" sz="900" b="0">
                          <a:solidFill>
                            <a:schemeClr val="bg1">
                              <a:lumMod val="95000"/>
                            </a:schemeClr>
                          </a:solidFill>
                          <a:latin typeface="Yu Gothic" panose="020B0400000000000000" pitchFamily="34" charset="-128"/>
                          <a:ea typeface="Yu Gothic" panose="020B0400000000000000" pitchFamily="34" charset="-128"/>
                        </a:rPr>
                        <a:t>データ</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配信エリア</a:t>
                      </a:r>
                      <a:endPar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7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都道府県単位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452068">
                <a:tc vMerge="1">
                  <a:txBody>
                    <a:bodyPr/>
                    <a:lstStyle/>
                    <a:p>
                      <a:pPr lvl="0" algn="l"/>
                      <a:endParaRPr kumimoji="1" lang="en-US" altLang="ja-JP" sz="900" b="0" dirty="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性別</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452068">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年齢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bl>
          </a:graphicData>
        </a:graphic>
      </p:graphicFrame>
      <p:sp>
        <p:nvSpPr>
          <p:cNvPr id="2" name="テキスト ボックス 1">
            <a:extLst>
              <a:ext uri="{FF2B5EF4-FFF2-40B4-BE49-F238E27FC236}">
                <a16:creationId xmlns:a16="http://schemas.microsoft.com/office/drawing/2014/main" id="{CDA1785D-9204-D74C-8107-E24724D3604C}"/>
              </a:ext>
            </a:extLst>
          </p:cNvPr>
          <p:cNvSpPr txBox="1"/>
          <p:nvPr/>
        </p:nvSpPr>
        <p:spPr>
          <a:xfrm>
            <a:off x="6866818" y="3788368"/>
            <a:ext cx="415498" cy="369332"/>
          </a:xfrm>
          <a:prstGeom prst="rect">
            <a:avLst/>
          </a:prstGeom>
          <a:noFill/>
        </p:spPr>
        <p:txBody>
          <a:bodyPr wrap="none" rtlCol="0">
            <a:spAutoFit/>
          </a:bodyPr>
          <a:lstStyle/>
          <a:p>
            <a:r>
              <a:rPr kumimoji="1" lang="ja-JP" altLang="en-US">
                <a:solidFill>
                  <a:schemeClr val="bg1">
                    <a:lumMod val="65000"/>
                  </a:schemeClr>
                </a:solidFill>
              </a:rPr>
              <a:t>＋</a:t>
            </a:r>
          </a:p>
        </p:txBody>
      </p:sp>
      <p:sp>
        <p:nvSpPr>
          <p:cNvPr id="11" name="正方形/長方形 10">
            <a:extLst>
              <a:ext uri="{FF2B5EF4-FFF2-40B4-BE49-F238E27FC236}">
                <a16:creationId xmlns:a16="http://schemas.microsoft.com/office/drawing/2014/main" id="{64A75B54-6A88-E14E-9C53-14B943C8DAFB}"/>
              </a:ext>
            </a:extLst>
          </p:cNvPr>
          <p:cNvSpPr/>
          <p:nvPr/>
        </p:nvSpPr>
        <p:spPr>
          <a:xfrm>
            <a:off x="1063420" y="1165005"/>
            <a:ext cx="7779159" cy="510845"/>
          </a:xfrm>
          <a:prstGeom prst="rect">
            <a:avLst/>
          </a:prstGeom>
        </p:spPr>
        <p:txBody>
          <a:bodyPr wrap="square">
            <a:spAutoFit/>
          </a:bodyPr>
          <a:lstStyle/>
          <a:p>
            <a:pPr algn="ctr">
              <a:lnSpc>
                <a:spcPct val="150000"/>
              </a:lnSpc>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セグメント軸を基にターゲットを抽出して広告配信が可能</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2" name="角丸四角形 11">
            <a:extLst>
              <a:ext uri="{FF2B5EF4-FFF2-40B4-BE49-F238E27FC236}">
                <a16:creationId xmlns:a16="http://schemas.microsoft.com/office/drawing/2014/main" id="{699239E8-4BD5-554E-B505-A9560AE7098A}"/>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5900323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31</a:t>
            </a:fld>
            <a:endParaRPr lang="ja-JP" altLang="en-US" dirty="0"/>
          </a:p>
        </p:txBody>
      </p:sp>
      <p:pic>
        <p:nvPicPr>
          <p:cNvPr id="9" name="図 8" descr="グラフィカル ユーザー インターフェイス, アプリケーション&#10;&#10;自動的に生成された説明">
            <a:extLst>
              <a:ext uri="{FF2B5EF4-FFF2-40B4-BE49-F238E27FC236}">
                <a16:creationId xmlns:a16="http://schemas.microsoft.com/office/drawing/2014/main" id="{217CFAFE-5238-274B-8F40-C9F2A069CC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335" y="2030277"/>
            <a:ext cx="2214845" cy="3727342"/>
          </a:xfrm>
          <a:prstGeom prst="rect">
            <a:avLst/>
          </a:prstGeom>
        </p:spPr>
      </p:pic>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F823A055-8D33-614A-AD77-F4D8014E41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78565" y="2030277"/>
            <a:ext cx="2214845" cy="3727342"/>
          </a:xfrm>
          <a:prstGeom prst="rect">
            <a:avLst/>
          </a:prstGeom>
        </p:spPr>
      </p:pic>
      <p:pic>
        <p:nvPicPr>
          <p:cNvPr id="13" name="図 12" descr="グラフィカル ユーザー インターフェイス, テキスト, アプリケーション, チャットまたはテキスト メッセージ&#10;&#10;自動的に生成された説明">
            <a:extLst>
              <a:ext uri="{FF2B5EF4-FFF2-40B4-BE49-F238E27FC236}">
                <a16:creationId xmlns:a16="http://schemas.microsoft.com/office/drawing/2014/main" id="{D3D63CB4-7C95-274F-AEAB-AF17945E10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0105" y="2030277"/>
            <a:ext cx="2214845" cy="3727342"/>
          </a:xfrm>
          <a:prstGeom prst="rect">
            <a:avLst/>
          </a:prstGeom>
        </p:spPr>
      </p:pic>
      <p:pic>
        <p:nvPicPr>
          <p:cNvPr id="14" name="図 13">
            <a:extLst>
              <a:ext uri="{FF2B5EF4-FFF2-40B4-BE49-F238E27FC236}">
                <a16:creationId xmlns:a16="http://schemas.microsoft.com/office/drawing/2014/main" id="{6C91AC65-4227-7D45-8232-5914627478DF}"/>
              </a:ext>
            </a:extLst>
          </p:cNvPr>
          <p:cNvPicPr>
            <a:picLocks noChangeAspect="1"/>
          </p:cNvPicPr>
          <p:nvPr/>
        </p:nvPicPr>
        <p:blipFill>
          <a:blip r:embed="rId6"/>
          <a:stretch>
            <a:fillRect/>
          </a:stretch>
        </p:blipFill>
        <p:spPr>
          <a:xfrm>
            <a:off x="2014851" y="437526"/>
            <a:ext cx="419429" cy="146575"/>
          </a:xfrm>
          <a:prstGeom prst="rect">
            <a:avLst/>
          </a:prstGeom>
        </p:spPr>
      </p:pic>
      <p:grpSp>
        <p:nvGrpSpPr>
          <p:cNvPr id="3" name="グループ化 2">
            <a:extLst>
              <a:ext uri="{FF2B5EF4-FFF2-40B4-BE49-F238E27FC236}">
                <a16:creationId xmlns:a16="http://schemas.microsoft.com/office/drawing/2014/main" id="{6D767D69-83D2-BA4D-97BF-ED198FCAF350}"/>
              </a:ext>
            </a:extLst>
          </p:cNvPr>
          <p:cNvGrpSpPr/>
          <p:nvPr/>
        </p:nvGrpSpPr>
        <p:grpSpPr>
          <a:xfrm>
            <a:off x="3445729" y="1340601"/>
            <a:ext cx="2952056" cy="338554"/>
            <a:chOff x="2890434" y="1332852"/>
            <a:chExt cx="2952056" cy="338554"/>
          </a:xfrm>
        </p:grpSpPr>
        <p:sp>
          <p:nvSpPr>
            <p:cNvPr id="12" name="テキスト ボックス 11">
              <a:extLst>
                <a:ext uri="{FF2B5EF4-FFF2-40B4-BE49-F238E27FC236}">
                  <a16:creationId xmlns:a16="http://schemas.microsoft.com/office/drawing/2014/main" id="{611C1797-CFE2-CE49-B766-CFD189D4DCCF}"/>
                </a:ext>
              </a:extLst>
            </p:cNvPr>
            <p:cNvSpPr txBox="1"/>
            <p:nvPr/>
          </p:nvSpPr>
          <p:spPr>
            <a:xfrm>
              <a:off x="2890434" y="1332852"/>
              <a:ext cx="2118812" cy="338554"/>
            </a:xfrm>
            <a:prstGeom prst="rect">
              <a:avLst/>
            </a:prstGeom>
            <a:noFill/>
          </p:spPr>
          <p:txBody>
            <a:bodyPr wrap="square" rtlCol="0">
              <a:spAutoFit/>
            </a:bodyPr>
            <a:lstStyle/>
            <a:p>
              <a:pPr algn="ctr"/>
              <a:r>
                <a:rPr lang="en-US" altLang="ja-JP" sz="1600" dirty="0">
                  <a:solidFill>
                    <a:schemeClr val="tx1">
                      <a:lumMod val="75000"/>
                      <a:lumOff val="25000"/>
                    </a:schemeClr>
                  </a:solidFill>
                  <a:latin typeface="游ゴシック" panose="020B0400000000000000" pitchFamily="50" charset="-128"/>
                  <a:ea typeface="游ゴシック" panose="020B0400000000000000" pitchFamily="50" charset="-128"/>
                </a:rPr>
                <a:t>Digital Contents Ad</a:t>
              </a:r>
              <a:endParaRPr lang="ja-JP" altLang="en-US" sz="1600">
                <a:solidFill>
                  <a:schemeClr val="accent2">
                    <a:lumMod val="75000"/>
                  </a:schemeClr>
                </a:solidFill>
              </a:endParaRPr>
            </a:p>
          </p:txBody>
        </p:sp>
        <p:pic>
          <p:nvPicPr>
            <p:cNvPr id="16" name="図 15">
              <a:extLst>
                <a:ext uri="{FF2B5EF4-FFF2-40B4-BE49-F238E27FC236}">
                  <a16:creationId xmlns:a16="http://schemas.microsoft.com/office/drawing/2014/main" id="{E57C7FB9-3895-114D-9A8F-4B745396463C}"/>
                </a:ext>
              </a:extLst>
            </p:cNvPr>
            <p:cNvPicPr>
              <a:picLocks noChangeAspect="1"/>
            </p:cNvPicPr>
            <p:nvPr/>
          </p:nvPicPr>
          <p:blipFill>
            <a:blip r:embed="rId6"/>
            <a:stretch>
              <a:fillRect/>
            </a:stretch>
          </p:blipFill>
          <p:spPr>
            <a:xfrm>
              <a:off x="5067498" y="1351215"/>
              <a:ext cx="774992" cy="270831"/>
            </a:xfrm>
            <a:prstGeom prst="rect">
              <a:avLst/>
            </a:prstGeom>
          </p:spPr>
        </p:pic>
      </p:grpSp>
      <p:sp>
        <p:nvSpPr>
          <p:cNvPr id="17" name="角丸四角形 16">
            <a:extLst>
              <a:ext uri="{FF2B5EF4-FFF2-40B4-BE49-F238E27FC236}">
                <a16:creationId xmlns:a16="http://schemas.microsoft.com/office/drawing/2014/main" id="{59CEE13D-D8E9-094D-9FC8-B1FFFA84963B}"/>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255909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32</a:t>
            </a:fld>
            <a:endParaRPr lang="ja-JP" altLang="en-US" dirty="0"/>
          </a:p>
        </p:txBody>
      </p:sp>
      <p:sp>
        <p:nvSpPr>
          <p:cNvPr id="10" name="正方形/長方形 9">
            <a:extLst>
              <a:ext uri="{FF2B5EF4-FFF2-40B4-BE49-F238E27FC236}">
                <a16:creationId xmlns:a16="http://schemas.microsoft.com/office/drawing/2014/main" id="{368AFC64-A108-854B-B65E-D159FCE9E87D}"/>
              </a:ext>
            </a:extLst>
          </p:cNvPr>
          <p:cNvSpPr/>
          <p:nvPr/>
        </p:nvSpPr>
        <p:spPr>
          <a:xfrm>
            <a:off x="681037" y="3826035"/>
            <a:ext cx="6228316" cy="1693092"/>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上記は全て税別表記となります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条件によってはオーディエンス拡張配信込みのお見積もりとなります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フリークエンシーの設定はできません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配信面の指定や日毎の配信量は指定できません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広告表現内容によっては掲載をお断りする場合もございます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原稿規定については別紙「入稿規定」をご確認ください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Facebook/Instagram/Twitter</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配信をご希望の場合はご相談ください。別途お見積もりさせて頂きます </a:t>
            </a:r>
          </a:p>
        </p:txBody>
      </p:sp>
      <p:graphicFrame>
        <p:nvGraphicFramePr>
          <p:cNvPr id="12" name="表 4">
            <a:extLst>
              <a:ext uri="{FF2B5EF4-FFF2-40B4-BE49-F238E27FC236}">
                <a16:creationId xmlns:a16="http://schemas.microsoft.com/office/drawing/2014/main" id="{0F116AF4-75D9-4A4C-8A5F-3ABD18B04D21}"/>
              </a:ext>
            </a:extLst>
          </p:cNvPr>
          <p:cNvGraphicFramePr>
            <a:graphicFrameLocks noGrp="1"/>
          </p:cNvGraphicFramePr>
          <p:nvPr/>
        </p:nvGraphicFramePr>
        <p:xfrm>
          <a:off x="681037" y="1578570"/>
          <a:ext cx="8369970" cy="2096436"/>
        </p:xfrm>
        <a:graphic>
          <a:graphicData uri="http://schemas.openxmlformats.org/drawingml/2006/table">
            <a:tbl>
              <a:tblPr firstRow="1" bandRow="1">
                <a:tableStyleId>{9D7B26C5-4107-4FEC-AEDC-1716B250A1EF}</a:tableStyleId>
              </a:tblPr>
              <a:tblGrid>
                <a:gridCol w="1195710">
                  <a:extLst>
                    <a:ext uri="{9D8B030D-6E8A-4147-A177-3AD203B41FA5}">
                      <a16:colId xmlns:a16="http://schemas.microsoft.com/office/drawing/2014/main" val="92587404"/>
                    </a:ext>
                  </a:extLst>
                </a:gridCol>
                <a:gridCol w="1195710">
                  <a:extLst>
                    <a:ext uri="{9D8B030D-6E8A-4147-A177-3AD203B41FA5}">
                      <a16:colId xmlns:a16="http://schemas.microsoft.com/office/drawing/2014/main" val="2514555364"/>
                    </a:ext>
                  </a:extLst>
                </a:gridCol>
                <a:gridCol w="1195710">
                  <a:extLst>
                    <a:ext uri="{9D8B030D-6E8A-4147-A177-3AD203B41FA5}">
                      <a16:colId xmlns:a16="http://schemas.microsoft.com/office/drawing/2014/main" val="2833066907"/>
                    </a:ext>
                  </a:extLst>
                </a:gridCol>
                <a:gridCol w="1195710">
                  <a:extLst>
                    <a:ext uri="{9D8B030D-6E8A-4147-A177-3AD203B41FA5}">
                      <a16:colId xmlns:a16="http://schemas.microsoft.com/office/drawing/2014/main" val="2130270892"/>
                    </a:ext>
                  </a:extLst>
                </a:gridCol>
                <a:gridCol w="1195710">
                  <a:extLst>
                    <a:ext uri="{9D8B030D-6E8A-4147-A177-3AD203B41FA5}">
                      <a16:colId xmlns:a16="http://schemas.microsoft.com/office/drawing/2014/main" val="726594243"/>
                    </a:ext>
                  </a:extLst>
                </a:gridCol>
                <a:gridCol w="1195710">
                  <a:extLst>
                    <a:ext uri="{9D8B030D-6E8A-4147-A177-3AD203B41FA5}">
                      <a16:colId xmlns:a16="http://schemas.microsoft.com/office/drawing/2014/main" val="742034066"/>
                    </a:ext>
                  </a:extLst>
                </a:gridCol>
                <a:gridCol w="1195710">
                  <a:extLst>
                    <a:ext uri="{9D8B030D-6E8A-4147-A177-3AD203B41FA5}">
                      <a16:colId xmlns:a16="http://schemas.microsoft.com/office/drawing/2014/main" val="1383337999"/>
                    </a:ext>
                  </a:extLst>
                </a:gridCol>
              </a:tblGrid>
              <a:tr h="338385">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プラン名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掲載媒体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セグメント</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配信期間</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配信価格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a:t>
                      </a: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imp</a:t>
                      </a:r>
                      <a:endParaRPr kumimoji="1" lang="ja-JP" altLang="en-US" sz="800" b="0" kern="120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586017">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通常プラン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LINE</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ALL REACH</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7</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300,000imp</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47699885"/>
                  </a:ext>
                </a:extLst>
              </a:tr>
              <a:tr h="586017">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配信拡大プラン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ALL REACH)</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LINE</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ALL REACH</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750,000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1,500,000imp</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586017">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配信拡大プラン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セグメント可</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LINE</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セグメント有り</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750,000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1,000,000imp</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304665974"/>
                  </a:ext>
                </a:extLst>
              </a:tr>
            </a:tbl>
          </a:graphicData>
        </a:graphic>
      </p:graphicFrame>
      <p:sp>
        <p:nvSpPr>
          <p:cNvPr id="14" name="テキスト ボックス 13">
            <a:extLst>
              <a:ext uri="{FF2B5EF4-FFF2-40B4-BE49-F238E27FC236}">
                <a16:creationId xmlns:a16="http://schemas.microsoft.com/office/drawing/2014/main" id="{8C2AFF78-D521-BC4A-B777-7E1081255A0A}"/>
              </a:ext>
            </a:extLst>
          </p:cNvPr>
          <p:cNvSpPr txBox="1"/>
          <p:nvPr/>
        </p:nvSpPr>
        <p:spPr>
          <a:xfrm>
            <a:off x="681037" y="1212646"/>
            <a:ext cx="1641796" cy="307777"/>
          </a:xfrm>
          <a:prstGeom prst="rect">
            <a:avLst/>
          </a:prstGeom>
          <a:noFill/>
        </p:spPr>
        <p:txBody>
          <a:bodyPr wrap="none" rtlCol="0">
            <a:spAutoFit/>
          </a:bodyPr>
          <a:lstStyle/>
          <a:p>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LINE DCA </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価格表</a:t>
            </a:r>
            <a:endParaRPr lang="ja-JP" altLang="en-US" sz="900">
              <a:solidFill>
                <a:schemeClr val="accent2">
                  <a:lumMod val="75000"/>
                </a:schemeClr>
              </a:solidFill>
            </a:endParaRPr>
          </a:p>
        </p:txBody>
      </p:sp>
      <p:pic>
        <p:nvPicPr>
          <p:cNvPr id="16" name="図 15">
            <a:extLst>
              <a:ext uri="{FF2B5EF4-FFF2-40B4-BE49-F238E27FC236}">
                <a16:creationId xmlns:a16="http://schemas.microsoft.com/office/drawing/2014/main" id="{769FFECE-740C-F240-8680-1215EFE4B7FF}"/>
              </a:ext>
            </a:extLst>
          </p:cNvPr>
          <p:cNvPicPr>
            <a:picLocks noChangeAspect="1"/>
          </p:cNvPicPr>
          <p:nvPr/>
        </p:nvPicPr>
        <p:blipFill>
          <a:blip r:embed="rId3"/>
          <a:stretch>
            <a:fillRect/>
          </a:stretch>
        </p:blipFill>
        <p:spPr>
          <a:xfrm>
            <a:off x="2014851" y="437526"/>
            <a:ext cx="419429" cy="146575"/>
          </a:xfrm>
          <a:prstGeom prst="rect">
            <a:avLst/>
          </a:prstGeom>
        </p:spPr>
      </p:pic>
      <p:sp>
        <p:nvSpPr>
          <p:cNvPr id="11" name="角丸四角形 10">
            <a:extLst>
              <a:ext uri="{FF2B5EF4-FFF2-40B4-BE49-F238E27FC236}">
                <a16:creationId xmlns:a16="http://schemas.microsoft.com/office/drawing/2014/main" id="{8D7D42B5-DEF7-0848-9E37-838E9839A191}"/>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40246420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33</a:t>
            </a:fld>
            <a:endParaRPr lang="ja-JP" altLang="en-US" dirty="0"/>
          </a:p>
        </p:txBody>
      </p:sp>
      <p:pic>
        <p:nvPicPr>
          <p:cNvPr id="17" name="図 16">
            <a:extLst>
              <a:ext uri="{FF2B5EF4-FFF2-40B4-BE49-F238E27FC236}">
                <a16:creationId xmlns:a16="http://schemas.microsoft.com/office/drawing/2014/main" id="{CC116C68-2F89-1342-8F41-17AA3939EDFE}"/>
              </a:ext>
            </a:extLst>
          </p:cNvPr>
          <p:cNvPicPr>
            <a:picLocks noChangeAspect="1"/>
          </p:cNvPicPr>
          <p:nvPr/>
        </p:nvPicPr>
        <p:blipFill>
          <a:blip r:embed="rId3"/>
          <a:stretch>
            <a:fillRect/>
          </a:stretch>
        </p:blipFill>
        <p:spPr>
          <a:xfrm>
            <a:off x="2014851" y="429777"/>
            <a:ext cx="719571" cy="160779"/>
          </a:xfrm>
          <a:prstGeom prst="rect">
            <a:avLst/>
          </a:prstGeom>
        </p:spPr>
      </p:pic>
      <p:grpSp>
        <p:nvGrpSpPr>
          <p:cNvPr id="2" name="グループ化 1">
            <a:extLst>
              <a:ext uri="{FF2B5EF4-FFF2-40B4-BE49-F238E27FC236}">
                <a16:creationId xmlns:a16="http://schemas.microsoft.com/office/drawing/2014/main" id="{97B3E932-82CD-9042-BB4B-3B8AFC40C778}"/>
              </a:ext>
            </a:extLst>
          </p:cNvPr>
          <p:cNvGrpSpPr/>
          <p:nvPr/>
        </p:nvGrpSpPr>
        <p:grpSpPr>
          <a:xfrm>
            <a:off x="3258412" y="1737499"/>
            <a:ext cx="3389176" cy="338554"/>
            <a:chOff x="3445729" y="1340601"/>
            <a:chExt cx="3389176" cy="338554"/>
          </a:xfrm>
        </p:grpSpPr>
        <p:sp>
          <p:nvSpPr>
            <p:cNvPr id="12" name="テキスト ボックス 11">
              <a:extLst>
                <a:ext uri="{FF2B5EF4-FFF2-40B4-BE49-F238E27FC236}">
                  <a16:creationId xmlns:a16="http://schemas.microsoft.com/office/drawing/2014/main" id="{611C1797-CFE2-CE49-B766-CFD189D4DCCF}"/>
                </a:ext>
              </a:extLst>
            </p:cNvPr>
            <p:cNvSpPr txBox="1"/>
            <p:nvPr/>
          </p:nvSpPr>
          <p:spPr>
            <a:xfrm>
              <a:off x="3445729" y="1340601"/>
              <a:ext cx="2118812" cy="338554"/>
            </a:xfrm>
            <a:prstGeom prst="rect">
              <a:avLst/>
            </a:prstGeom>
            <a:noFill/>
          </p:spPr>
          <p:txBody>
            <a:bodyPr wrap="square" rtlCol="0">
              <a:spAutoFit/>
            </a:bodyPr>
            <a:lstStyle/>
            <a:p>
              <a:pPr algn="ctr"/>
              <a:r>
                <a:rPr lang="en-US" altLang="ja-JP" sz="1600" dirty="0">
                  <a:solidFill>
                    <a:schemeClr val="tx1">
                      <a:lumMod val="75000"/>
                      <a:lumOff val="25000"/>
                    </a:schemeClr>
                  </a:solidFill>
                  <a:latin typeface="游ゴシック" panose="020B0400000000000000" pitchFamily="50" charset="-128"/>
                  <a:ea typeface="游ゴシック" panose="020B0400000000000000" pitchFamily="50" charset="-128"/>
                </a:rPr>
                <a:t>Digital Contents Ad</a:t>
              </a:r>
              <a:endParaRPr lang="ja-JP" altLang="en-US" sz="1600">
                <a:solidFill>
                  <a:schemeClr val="accent2">
                    <a:lumMod val="75000"/>
                  </a:schemeClr>
                </a:solidFill>
              </a:endParaRPr>
            </a:p>
          </p:txBody>
        </p:sp>
        <p:pic>
          <p:nvPicPr>
            <p:cNvPr id="18" name="図 17">
              <a:extLst>
                <a:ext uri="{FF2B5EF4-FFF2-40B4-BE49-F238E27FC236}">
                  <a16:creationId xmlns:a16="http://schemas.microsoft.com/office/drawing/2014/main" id="{ADF366D6-1102-2042-9170-A17CCD84D9D7}"/>
                </a:ext>
              </a:extLst>
            </p:cNvPr>
            <p:cNvPicPr>
              <a:picLocks noChangeAspect="1"/>
            </p:cNvPicPr>
            <p:nvPr/>
          </p:nvPicPr>
          <p:blipFill>
            <a:blip r:embed="rId3"/>
            <a:stretch>
              <a:fillRect/>
            </a:stretch>
          </p:blipFill>
          <p:spPr>
            <a:xfrm>
              <a:off x="5622793" y="1351215"/>
              <a:ext cx="1212112" cy="270831"/>
            </a:xfrm>
            <a:prstGeom prst="rect">
              <a:avLst/>
            </a:prstGeom>
          </p:spPr>
        </p:pic>
      </p:grpSp>
      <p:grpSp>
        <p:nvGrpSpPr>
          <p:cNvPr id="3" name="グループ化 2">
            <a:extLst>
              <a:ext uri="{FF2B5EF4-FFF2-40B4-BE49-F238E27FC236}">
                <a16:creationId xmlns:a16="http://schemas.microsoft.com/office/drawing/2014/main" id="{7CB51C17-89BC-274D-AA7A-7B6330A69ECD}"/>
              </a:ext>
            </a:extLst>
          </p:cNvPr>
          <p:cNvGrpSpPr/>
          <p:nvPr/>
        </p:nvGrpSpPr>
        <p:grpSpPr>
          <a:xfrm>
            <a:off x="1189500" y="2615770"/>
            <a:ext cx="7527000" cy="2844521"/>
            <a:chOff x="664225" y="2615770"/>
            <a:chExt cx="7527000" cy="2844521"/>
          </a:xfrm>
        </p:grpSpPr>
        <p:pic>
          <p:nvPicPr>
            <p:cNvPr id="19" name="図 18">
              <a:extLst>
                <a:ext uri="{FF2B5EF4-FFF2-40B4-BE49-F238E27FC236}">
                  <a16:creationId xmlns:a16="http://schemas.microsoft.com/office/drawing/2014/main" id="{5E741417-2F17-4A42-BCB4-7257AA66322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64225" y="2615770"/>
              <a:ext cx="4712999" cy="2782207"/>
            </a:xfrm>
            <a:prstGeom prst="rect">
              <a:avLst/>
            </a:prstGeom>
          </p:spPr>
        </p:pic>
        <p:pic>
          <p:nvPicPr>
            <p:cNvPr id="21" name="図 20">
              <a:extLst>
                <a:ext uri="{FF2B5EF4-FFF2-40B4-BE49-F238E27FC236}">
                  <a16:creationId xmlns:a16="http://schemas.microsoft.com/office/drawing/2014/main" id="{1D9F6147-4D30-E848-970F-2F303A969B9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834079" y="3203627"/>
              <a:ext cx="3745234" cy="2256664"/>
            </a:xfrm>
            <a:prstGeom prst="rect">
              <a:avLst/>
            </a:prstGeom>
          </p:spPr>
        </p:pic>
        <p:pic>
          <p:nvPicPr>
            <p:cNvPr id="22" name="図 21">
              <a:extLst>
                <a:ext uri="{FF2B5EF4-FFF2-40B4-BE49-F238E27FC236}">
                  <a16:creationId xmlns:a16="http://schemas.microsoft.com/office/drawing/2014/main" id="{3507C196-5E89-2E4D-A4B9-25989EF666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7363923" y="3744630"/>
              <a:ext cx="827302" cy="1675548"/>
            </a:xfrm>
            <a:prstGeom prst="rect">
              <a:avLst/>
            </a:prstGeom>
          </p:spPr>
        </p:pic>
      </p:grpSp>
      <p:sp>
        <p:nvSpPr>
          <p:cNvPr id="16" name="角丸四角形 15">
            <a:extLst>
              <a:ext uri="{FF2B5EF4-FFF2-40B4-BE49-F238E27FC236}">
                <a16:creationId xmlns:a16="http://schemas.microsoft.com/office/drawing/2014/main" id="{CD20C00E-5229-3A45-A261-3D69F7745D89}"/>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8431367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en" altLang="ja-JP" sz="1400" dirty="0">
                <a:solidFill>
                  <a:schemeClr val="tx1">
                    <a:lumMod val="75000"/>
                    <a:lumOff val="25000"/>
                  </a:schemeClr>
                </a:solidFill>
              </a:rPr>
              <a:t>Digital Contents Ad</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34</a:t>
            </a:fld>
            <a:endParaRPr lang="ja-JP" altLang="en-US" dirty="0"/>
          </a:p>
        </p:txBody>
      </p:sp>
      <p:sp>
        <p:nvSpPr>
          <p:cNvPr id="38" name="角丸四角形 37">
            <a:extLst>
              <a:ext uri="{FF2B5EF4-FFF2-40B4-BE49-F238E27FC236}">
                <a16:creationId xmlns:a16="http://schemas.microsoft.com/office/drawing/2014/main" id="{59B7D771-915D-3845-962E-6D50AD12D268}"/>
              </a:ext>
            </a:extLst>
          </p:cNvPr>
          <p:cNvSpPr/>
          <p:nvPr/>
        </p:nvSpPr>
        <p:spPr>
          <a:xfrm>
            <a:off x="8125110" y="6340827"/>
            <a:ext cx="1616079" cy="191782"/>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10" name="正方形/長方形 9">
            <a:extLst>
              <a:ext uri="{FF2B5EF4-FFF2-40B4-BE49-F238E27FC236}">
                <a16:creationId xmlns:a16="http://schemas.microsoft.com/office/drawing/2014/main" id="{368AFC64-A108-854B-B65E-D159FCE9E87D}"/>
              </a:ext>
            </a:extLst>
          </p:cNvPr>
          <p:cNvSpPr/>
          <p:nvPr/>
        </p:nvSpPr>
        <p:spPr>
          <a:xfrm>
            <a:off x="681037" y="4396467"/>
            <a:ext cx="6228316" cy="1531510"/>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上記は全て税別表記となります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条件によってはオーディエンス拡張配信込みのお見積もりとなります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フリークエンシーの設定はできません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配信面の指定や日毎の配信量は指定できません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広告表現内容によっては掲載をお断りする場合もございます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原稿規定については別紙「入稿規定」をご確認ください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p:txBody>
      </p:sp>
      <p:graphicFrame>
        <p:nvGraphicFramePr>
          <p:cNvPr id="12" name="表 4">
            <a:extLst>
              <a:ext uri="{FF2B5EF4-FFF2-40B4-BE49-F238E27FC236}">
                <a16:creationId xmlns:a16="http://schemas.microsoft.com/office/drawing/2014/main" id="{0F116AF4-75D9-4A4C-8A5F-3ABD18B04D21}"/>
              </a:ext>
            </a:extLst>
          </p:cNvPr>
          <p:cNvGraphicFramePr>
            <a:graphicFrameLocks noGrp="1"/>
          </p:cNvGraphicFramePr>
          <p:nvPr/>
        </p:nvGraphicFramePr>
        <p:xfrm>
          <a:off x="681037" y="1403955"/>
          <a:ext cx="8369970" cy="1367999"/>
        </p:xfrm>
        <a:graphic>
          <a:graphicData uri="http://schemas.openxmlformats.org/drawingml/2006/table">
            <a:tbl>
              <a:tblPr firstRow="1" bandRow="1">
                <a:tableStyleId>{9D7B26C5-4107-4FEC-AEDC-1716B250A1EF}</a:tableStyleId>
              </a:tblPr>
              <a:tblGrid>
                <a:gridCol w="1195710">
                  <a:extLst>
                    <a:ext uri="{9D8B030D-6E8A-4147-A177-3AD203B41FA5}">
                      <a16:colId xmlns:a16="http://schemas.microsoft.com/office/drawing/2014/main" val="92587404"/>
                    </a:ext>
                  </a:extLst>
                </a:gridCol>
                <a:gridCol w="1195710">
                  <a:extLst>
                    <a:ext uri="{9D8B030D-6E8A-4147-A177-3AD203B41FA5}">
                      <a16:colId xmlns:a16="http://schemas.microsoft.com/office/drawing/2014/main" val="2514555364"/>
                    </a:ext>
                  </a:extLst>
                </a:gridCol>
                <a:gridCol w="1195710">
                  <a:extLst>
                    <a:ext uri="{9D8B030D-6E8A-4147-A177-3AD203B41FA5}">
                      <a16:colId xmlns:a16="http://schemas.microsoft.com/office/drawing/2014/main" val="2833066907"/>
                    </a:ext>
                  </a:extLst>
                </a:gridCol>
                <a:gridCol w="1195710">
                  <a:extLst>
                    <a:ext uri="{9D8B030D-6E8A-4147-A177-3AD203B41FA5}">
                      <a16:colId xmlns:a16="http://schemas.microsoft.com/office/drawing/2014/main" val="2130270892"/>
                    </a:ext>
                  </a:extLst>
                </a:gridCol>
                <a:gridCol w="1195710">
                  <a:extLst>
                    <a:ext uri="{9D8B030D-6E8A-4147-A177-3AD203B41FA5}">
                      <a16:colId xmlns:a16="http://schemas.microsoft.com/office/drawing/2014/main" val="726594243"/>
                    </a:ext>
                  </a:extLst>
                </a:gridCol>
                <a:gridCol w="1195710">
                  <a:extLst>
                    <a:ext uri="{9D8B030D-6E8A-4147-A177-3AD203B41FA5}">
                      <a16:colId xmlns:a16="http://schemas.microsoft.com/office/drawing/2014/main" val="742034066"/>
                    </a:ext>
                  </a:extLst>
                </a:gridCol>
                <a:gridCol w="1195710">
                  <a:extLst>
                    <a:ext uri="{9D8B030D-6E8A-4147-A177-3AD203B41FA5}">
                      <a16:colId xmlns:a16="http://schemas.microsoft.com/office/drawing/2014/main" val="1383337999"/>
                    </a:ext>
                  </a:extLst>
                </a:gridCol>
              </a:tblGrid>
              <a:tr h="30647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プラン名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掲載媒体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セグメント</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配信期間</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配信価格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a:t>
                      </a: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imp</a:t>
                      </a:r>
                      <a:endParaRPr kumimoji="1" lang="ja-JP" altLang="en-US" sz="800" b="0" kern="120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530760">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通常プラン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YouTube </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動画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男女全て</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ALL REACH</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450,000imp</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47699885"/>
                  </a:ext>
                </a:extLst>
              </a:tr>
              <a:tr h="530760">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年齢</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セグメントプラン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YouTube </a:t>
                      </a: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動画</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関東以上</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男女</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〜54</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歳以下</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300,000imp</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bl>
          </a:graphicData>
        </a:graphic>
      </p:graphicFrame>
      <p:sp>
        <p:nvSpPr>
          <p:cNvPr id="14" name="テキスト ボックス 13">
            <a:extLst>
              <a:ext uri="{FF2B5EF4-FFF2-40B4-BE49-F238E27FC236}">
                <a16:creationId xmlns:a16="http://schemas.microsoft.com/office/drawing/2014/main" id="{8C2AFF78-D521-BC4A-B777-7E1081255A0A}"/>
              </a:ext>
            </a:extLst>
          </p:cNvPr>
          <p:cNvSpPr txBox="1"/>
          <p:nvPr/>
        </p:nvSpPr>
        <p:spPr>
          <a:xfrm>
            <a:off x="681037" y="1038031"/>
            <a:ext cx="1951175" cy="307777"/>
          </a:xfrm>
          <a:prstGeom prst="rect">
            <a:avLst/>
          </a:prstGeom>
          <a:noFill/>
        </p:spPr>
        <p:txBody>
          <a:bodyPr wrap="none" rtlCol="0">
            <a:spAutoFit/>
          </a:bodyPr>
          <a:lstStyle/>
          <a:p>
            <a:r>
              <a:rPr lang="en-US" altLang="ja-JP" sz="1400" b="1" dirty="0" err="1">
                <a:solidFill>
                  <a:schemeClr val="tx1">
                    <a:lumMod val="75000"/>
                    <a:lumOff val="25000"/>
                  </a:schemeClr>
                </a:solidFill>
                <a:latin typeface="游ゴシック" panose="020B0400000000000000" pitchFamily="50" charset="-128"/>
                <a:ea typeface="游ゴシック" panose="020B0400000000000000" pitchFamily="50" charset="-128"/>
              </a:rPr>
              <a:t>Youtube</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DCA </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価格表</a:t>
            </a:r>
            <a:endParaRPr lang="ja-JP" altLang="en-US" sz="900">
              <a:solidFill>
                <a:schemeClr val="accent2">
                  <a:lumMod val="75000"/>
                </a:schemeClr>
              </a:solidFill>
            </a:endParaRPr>
          </a:p>
        </p:txBody>
      </p:sp>
      <p:pic>
        <p:nvPicPr>
          <p:cNvPr id="11" name="図 10">
            <a:extLst>
              <a:ext uri="{FF2B5EF4-FFF2-40B4-BE49-F238E27FC236}">
                <a16:creationId xmlns:a16="http://schemas.microsoft.com/office/drawing/2014/main" id="{1CE70C09-3BF2-DC4E-8949-09F36FB124EB}"/>
              </a:ext>
            </a:extLst>
          </p:cNvPr>
          <p:cNvPicPr>
            <a:picLocks noChangeAspect="1"/>
          </p:cNvPicPr>
          <p:nvPr/>
        </p:nvPicPr>
        <p:blipFill>
          <a:blip r:embed="rId3"/>
          <a:stretch>
            <a:fillRect/>
          </a:stretch>
        </p:blipFill>
        <p:spPr>
          <a:xfrm>
            <a:off x="2014851" y="429777"/>
            <a:ext cx="719571" cy="160779"/>
          </a:xfrm>
          <a:prstGeom prst="rect">
            <a:avLst/>
          </a:prstGeom>
        </p:spPr>
      </p:pic>
      <p:graphicFrame>
        <p:nvGraphicFramePr>
          <p:cNvPr id="13" name="表 4">
            <a:extLst>
              <a:ext uri="{FF2B5EF4-FFF2-40B4-BE49-F238E27FC236}">
                <a16:creationId xmlns:a16="http://schemas.microsoft.com/office/drawing/2014/main" id="{89D8014C-7B55-D340-AD04-135E1C25F6F1}"/>
              </a:ext>
            </a:extLst>
          </p:cNvPr>
          <p:cNvGraphicFramePr>
            <a:graphicFrameLocks noGrp="1"/>
          </p:cNvGraphicFramePr>
          <p:nvPr/>
        </p:nvGraphicFramePr>
        <p:xfrm>
          <a:off x="681037" y="2900210"/>
          <a:ext cx="8369972" cy="1368001"/>
        </p:xfrm>
        <a:graphic>
          <a:graphicData uri="http://schemas.openxmlformats.org/drawingml/2006/table">
            <a:tbl>
              <a:tblPr firstRow="1" bandRow="1">
                <a:tableStyleId>{9D7B26C5-4107-4FEC-AEDC-1716B250A1EF}</a:tableStyleId>
              </a:tblPr>
              <a:tblGrid>
                <a:gridCol w="1194258">
                  <a:extLst>
                    <a:ext uri="{9D8B030D-6E8A-4147-A177-3AD203B41FA5}">
                      <a16:colId xmlns:a16="http://schemas.microsoft.com/office/drawing/2014/main" val="92587404"/>
                    </a:ext>
                  </a:extLst>
                </a:gridCol>
                <a:gridCol w="2394488">
                  <a:extLst>
                    <a:ext uri="{9D8B030D-6E8A-4147-A177-3AD203B41FA5}">
                      <a16:colId xmlns:a16="http://schemas.microsoft.com/office/drawing/2014/main" val="2514555364"/>
                    </a:ext>
                  </a:extLst>
                </a:gridCol>
                <a:gridCol w="2378990">
                  <a:extLst>
                    <a:ext uri="{9D8B030D-6E8A-4147-A177-3AD203B41FA5}">
                      <a16:colId xmlns:a16="http://schemas.microsoft.com/office/drawing/2014/main" val="2833066907"/>
                    </a:ext>
                  </a:extLst>
                </a:gridCol>
                <a:gridCol w="2402236">
                  <a:extLst>
                    <a:ext uri="{9D8B030D-6E8A-4147-A177-3AD203B41FA5}">
                      <a16:colId xmlns:a16="http://schemas.microsoft.com/office/drawing/2014/main" val="2130270892"/>
                    </a:ext>
                  </a:extLst>
                </a:gridCol>
              </a:tblGrid>
              <a:tr h="306479">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プラン名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想定視聴完了率  </a:t>
                      </a: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(※15</a:t>
                      </a: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秒素材の場合</a:t>
                      </a:r>
                      <a:r>
                        <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rPr>
                        <a:t>) </a:t>
                      </a:r>
                      <a:endParaRPr kumimoji="1" lang="ja-JP" altLang="en-US" sz="800" b="0" kern="120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想定視聴数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想定</a:t>
                      </a:r>
                      <a:r>
                        <a:rPr kumimoji="1" lang="en" altLang="ja-JP" sz="800" b="0" kern="1200" dirty="0">
                          <a:solidFill>
                            <a:schemeClr val="bg1"/>
                          </a:solidFill>
                          <a:effectLst/>
                          <a:latin typeface="Yu Gothic" panose="020B0400000000000000" pitchFamily="34" charset="-128"/>
                          <a:ea typeface="Yu Gothic" panose="020B0400000000000000" pitchFamily="34" charset="-128"/>
                          <a:cs typeface="+mn-cs"/>
                        </a:rPr>
                        <a:t>CPV</a:t>
                      </a:r>
                      <a:endParaRPr kumimoji="1" lang="en-US" altLang="ja-JP" sz="800" b="0" kern="1200" dirty="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530761">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通常プラン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7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45,000</a:t>
                      </a: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¥6.6</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47699885"/>
                  </a:ext>
                </a:extLst>
              </a:tr>
              <a:tr h="530761">
                <a:tc>
                  <a:txBody>
                    <a:bodyPr/>
                    <a:lstStyle/>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年齢</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lnSpc>
                          <a:spcPct val="150000"/>
                        </a:lnSpc>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セグメントプラン</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lnSpc>
                          <a:spcPct val="150000"/>
                        </a:lnSpc>
                      </a:pP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30,000</a:t>
                      </a:r>
                      <a:endParaRPr kumimoji="1" lang="ja-JP" altLang="en-US" sz="7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bl>
          </a:graphicData>
        </a:graphic>
      </p:graphicFrame>
    </p:spTree>
    <p:extLst>
      <p:ext uri="{BB962C8B-B14F-4D97-AF65-F5344CB8AC3E}">
        <p14:creationId xmlns:p14="http://schemas.microsoft.com/office/powerpoint/2010/main" val="5661871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G</a:t>
            </a:r>
            <a:r>
              <a:rPr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ガイド特別プラン</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9933525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Google Shape;35;p1">
            <a:extLst>
              <a:ext uri="{FF2B5EF4-FFF2-40B4-BE49-F238E27FC236}">
                <a16:creationId xmlns:a16="http://schemas.microsoft.com/office/drawing/2014/main" id="{091507C1-9CAA-334B-90D5-49C1FFECAA5B}"/>
              </a:ext>
            </a:extLst>
          </p:cNvPr>
          <p:cNvSpPr/>
          <p:nvPr/>
        </p:nvSpPr>
        <p:spPr>
          <a:xfrm>
            <a:off x="496527" y="5769432"/>
            <a:ext cx="9319698" cy="764271"/>
          </a:xfrm>
          <a:prstGeom prst="rect">
            <a:avLst/>
          </a:prstGeom>
          <a:noFill/>
          <a:ln>
            <a:noFill/>
          </a:ln>
        </p:spPr>
        <p:txBody>
          <a:bodyPr spcFirstLastPara="1" wrap="square" lIns="91425" tIns="45700" rIns="91425" bIns="45700" numCol="2" anchor="t" anchorCtr="0">
            <a:spAutoFit/>
          </a:bodyPr>
          <a:lstStyle/>
          <a:p>
            <a:pPr marL="0" marR="0" lvl="0" indent="0" algn="l" rtl="0">
              <a:spcBef>
                <a:spcPts val="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a:t>
            </a:r>
            <a:r>
              <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5</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メニューとも同日掲載に限ります。</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r>
              <a:rPr lang="ja-JP" altLang="ja-JP" sz="600" dirty="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※競合排除はしておりません。放送型Gガイド</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a:t>
            </a:r>
            <a:r>
              <a:rPr lang="ja-JP" altLang="ja-JP" sz="600" dirty="0">
                <a:solidFill>
                  <a:schemeClr val="tx1">
                    <a:lumMod val="50000"/>
                    <a:lumOff val="50000"/>
                  </a:schemeClr>
                </a:solidFill>
                <a:latin typeface="Yu Gothic" panose="020B0400000000000000" pitchFamily="34" charset="-128"/>
                <a:ea typeface="Yu Gothic" panose="020B0400000000000000" pitchFamily="34" charset="-128"/>
              </a:rPr>
              <a:t>は10秒後に競合社の広告が掲載される場合がございます。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放送型</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 HTMLG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ガイドはメーカー・モデル・視聴環境（インターネット結線の有無）によって表示が異なります。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  </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一部、インターネット結線をしても”放送型</a:t>
            </a:r>
            <a:r>
              <a:rPr lang="en"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ガイド広告”が表示され、”</a:t>
            </a:r>
            <a:r>
              <a:rPr lang="en"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HTMLG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ガイド広告”は表示されない機種もございます。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※Digital Contents Ad</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はフリークエンシー設定</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 /LINE</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内の掲載面ごとのレポートは出来ません。</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※Gガイドモバイルのプレミアムジャックは、アプリバージョン6.8.3以上(Android版)、2.2.0以上(iOS版)が対象になります。</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※Gガイドモバイルの網掛けは、アプリバージョン5.5.4または6.8.3以上(Android版)、2.2.0以上(iOS版)が対象になります。</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※広告掲載日より中7営業日前での素材納品が原則となります。　</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※素材制作をIPG社にて請負う場合、別途費用がかかります。</a:t>
            </a:r>
            <a:endParaRPr dirty="0">
              <a:solidFill>
                <a:schemeClr val="tx1">
                  <a:lumMod val="50000"/>
                  <a:lumOff val="50000"/>
                </a:schemeClr>
              </a:solidFill>
              <a:latin typeface="Yu Gothic" panose="020B0400000000000000" pitchFamily="34" charset="-128"/>
              <a:ea typeface="Yu Gothic" panose="020B0400000000000000" pitchFamily="34" charset="-128"/>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※IPG社にて表現考査がございます。広告表現内容によっては、掲載をお断りする場合もございます。</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※別紙記載の</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注意</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事項</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・入稿規定</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を必ずご確認下さい。</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p:txBody>
      </p:sp>
      <p:sp>
        <p:nvSpPr>
          <p:cNvPr id="20" name="タイトル 2"/>
          <p:cNvSpPr>
            <a:spLocks noGrp="1"/>
          </p:cNvSpPr>
          <p:nvPr>
            <p:ph type="title"/>
          </p:nvPr>
        </p:nvSpPr>
        <p:spPr>
          <a:xfrm>
            <a:off x="282692" y="429777"/>
            <a:ext cx="8432482" cy="210960"/>
          </a:xfrm>
        </p:spPr>
        <p:txBody>
          <a:bodyPr/>
          <a:lstStyle/>
          <a:p>
            <a:r>
              <a:rPr lang="en-US" altLang="ja-JP" sz="1400" dirty="0">
                <a:solidFill>
                  <a:schemeClr val="tx1">
                    <a:lumMod val="75000"/>
                    <a:lumOff val="25000"/>
                  </a:schemeClr>
                </a:solidFill>
              </a:rPr>
              <a:t>G</a:t>
            </a:r>
            <a:r>
              <a:rPr lang="ja-JP" altLang="en-US" sz="1400">
                <a:solidFill>
                  <a:schemeClr val="tx1">
                    <a:lumMod val="75000"/>
                    <a:lumOff val="25000"/>
                  </a:schemeClr>
                </a:solidFill>
              </a:rPr>
              <a:t>ガイド</a:t>
            </a:r>
            <a:r>
              <a:rPr lang="en-US" altLang="ja-JP" sz="1400" dirty="0">
                <a:solidFill>
                  <a:schemeClr val="tx1">
                    <a:lumMod val="75000"/>
                    <a:lumOff val="25000"/>
                  </a:schemeClr>
                </a:solidFill>
              </a:rPr>
              <a:t>5</a:t>
            </a:r>
            <a:r>
              <a:rPr lang="ja-JP" altLang="en-US" sz="1400">
                <a:solidFill>
                  <a:schemeClr val="tx1">
                    <a:lumMod val="75000"/>
                    <a:lumOff val="25000"/>
                  </a:schemeClr>
                </a:solidFill>
              </a:rPr>
              <a:t>点パック</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36</a:t>
            </a:fld>
            <a:endParaRPr lang="ja-JP" altLang="en-US" dirty="0"/>
          </a:p>
        </p:txBody>
      </p:sp>
      <p:graphicFrame>
        <p:nvGraphicFramePr>
          <p:cNvPr id="41" name="Google Shape;30;p1">
            <a:extLst>
              <a:ext uri="{FF2B5EF4-FFF2-40B4-BE49-F238E27FC236}">
                <a16:creationId xmlns:a16="http://schemas.microsoft.com/office/drawing/2014/main" id="{A8207388-3844-7147-82D9-841E7241EEFB}"/>
              </a:ext>
            </a:extLst>
          </p:cNvPr>
          <p:cNvGraphicFramePr/>
          <p:nvPr>
            <p:extLst>
              <p:ext uri="{D42A27DB-BD31-4B8C-83A1-F6EECF244321}">
                <p14:modId xmlns:p14="http://schemas.microsoft.com/office/powerpoint/2010/main" val="2009739140"/>
              </p:ext>
            </p:extLst>
          </p:nvPr>
        </p:nvGraphicFramePr>
        <p:xfrm>
          <a:off x="611477" y="3195439"/>
          <a:ext cx="8844433" cy="2559145"/>
        </p:xfrm>
        <a:graphic>
          <a:graphicData uri="http://schemas.openxmlformats.org/drawingml/2006/table">
            <a:tbl>
              <a:tblPr>
                <a:noFill/>
              </a:tblPr>
              <a:tblGrid>
                <a:gridCol w="2151619">
                  <a:extLst>
                    <a:ext uri="{9D8B030D-6E8A-4147-A177-3AD203B41FA5}">
                      <a16:colId xmlns:a16="http://schemas.microsoft.com/office/drawing/2014/main" val="20000"/>
                    </a:ext>
                  </a:extLst>
                </a:gridCol>
                <a:gridCol w="1613258">
                  <a:extLst>
                    <a:ext uri="{9D8B030D-6E8A-4147-A177-3AD203B41FA5}">
                      <a16:colId xmlns:a16="http://schemas.microsoft.com/office/drawing/2014/main" val="20001"/>
                    </a:ext>
                  </a:extLst>
                </a:gridCol>
                <a:gridCol w="1034048">
                  <a:extLst>
                    <a:ext uri="{9D8B030D-6E8A-4147-A177-3AD203B41FA5}">
                      <a16:colId xmlns:a16="http://schemas.microsoft.com/office/drawing/2014/main" val="20002"/>
                    </a:ext>
                  </a:extLst>
                </a:gridCol>
                <a:gridCol w="1333581">
                  <a:extLst>
                    <a:ext uri="{9D8B030D-6E8A-4147-A177-3AD203B41FA5}">
                      <a16:colId xmlns:a16="http://schemas.microsoft.com/office/drawing/2014/main" val="20003"/>
                    </a:ext>
                  </a:extLst>
                </a:gridCol>
                <a:gridCol w="1333581">
                  <a:extLst>
                    <a:ext uri="{9D8B030D-6E8A-4147-A177-3AD203B41FA5}">
                      <a16:colId xmlns:a16="http://schemas.microsoft.com/office/drawing/2014/main" val="677768024"/>
                    </a:ext>
                  </a:extLst>
                </a:gridCol>
                <a:gridCol w="1378346">
                  <a:extLst>
                    <a:ext uri="{9D8B030D-6E8A-4147-A177-3AD203B41FA5}">
                      <a16:colId xmlns:a16="http://schemas.microsoft.com/office/drawing/2014/main" val="188398047"/>
                    </a:ext>
                  </a:extLst>
                </a:gridCol>
              </a:tblGrid>
              <a:tr h="313262">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メニュー名</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掲載日</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掲載エリア</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想定露出量</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altLang="en-US" sz="1200" b="0" i="0" u="none" strike="noStrike" cap="none">
                          <a:solidFill>
                            <a:schemeClr val="lt1"/>
                          </a:solidFill>
                          <a:latin typeface="Yu Gothic" panose="020B0400000000000000" pitchFamily="34" charset="-128"/>
                          <a:ea typeface="Yu Gothic" panose="020B0400000000000000" pitchFamily="34" charset="-128"/>
                          <a:cs typeface="Arial"/>
                          <a:sym typeface="Arial"/>
                        </a:rPr>
                        <a:t>通常料金</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altLang="en-US" sz="1200" b="0" i="0" u="none" strike="noStrike" cap="none">
                          <a:solidFill>
                            <a:schemeClr val="lt1"/>
                          </a:solidFill>
                          <a:latin typeface="Yu Gothic" panose="020B0400000000000000" pitchFamily="34" charset="-128"/>
                          <a:ea typeface="Yu Gothic" panose="020B0400000000000000" pitchFamily="34" charset="-128"/>
                          <a:cs typeface="Arial"/>
                          <a:sym typeface="Arial"/>
                        </a:rPr>
                        <a:t>特別</a:t>
                      </a: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価格</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36023">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Digital Contents Ad</a:t>
                      </a:r>
                      <a:endParaRPr sz="1200" b="1" dirty="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LINE</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（静止画）</a:t>
                      </a:r>
                      <a:endParaRPr sz="1200" b="1"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a:t>
                      </a:r>
                      <a:r>
                        <a:rPr lang="en-US" altLang="ja-JP"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24</a:t>
                      </a:r>
                      <a:r>
                        <a:rPr lang="ja-JP" altLang="en-US"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時間</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ctr" rtl="0">
                        <a:lnSpc>
                          <a:spcPct val="100000"/>
                        </a:lnSpc>
                        <a:spcBef>
                          <a:spcPts val="0"/>
                        </a:spcBef>
                        <a:spcAft>
                          <a:spcPts val="0"/>
                        </a:spcAft>
                        <a:buClr>
                          <a:srgbClr val="000000"/>
                        </a:buClr>
                        <a:buSzPts val="700"/>
                        <a:buFont typeface="Arial"/>
                        <a:buNone/>
                      </a:pPr>
                      <a:r>
                        <a:rPr lang="en-US" altLang="ja-JP" sz="7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a:t>
                      </a:r>
                      <a:r>
                        <a:rPr lang="ja-JP" altLang="en-US" sz="7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分単位で開始・終了時刻の指定可</a:t>
                      </a:r>
                      <a:endParaRPr sz="7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全国</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¥300,000~</a:t>
                      </a:r>
                      <a:endParaRPr sz="1200" b="0"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rowSpan="5">
                  <a:txBody>
                    <a:bodyPr/>
                    <a:lstStyle/>
                    <a:p>
                      <a:pPr marL="0" marR="0" lvl="0" indent="0" algn="ctr" rtl="0">
                        <a:lnSpc>
                          <a:spcPct val="100000"/>
                        </a:lnSpc>
                        <a:spcBef>
                          <a:spcPts val="0"/>
                        </a:spcBef>
                        <a:spcAft>
                          <a:spcPts val="0"/>
                        </a:spcAft>
                        <a:buClr>
                          <a:schemeClr val="dk1"/>
                        </a:buClr>
                        <a:buSzPts val="1800"/>
                        <a:buFont typeface="Arial"/>
                        <a:buNone/>
                      </a:pPr>
                      <a:r>
                        <a:rPr lang="en-US" sz="16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¥1,400,000</a:t>
                      </a:r>
                      <a:endParaRPr sz="16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6023">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Gガイドモバイル</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プレミアムジャック</a:t>
                      </a:r>
                      <a:endParaRPr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(0:00~24:00)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全国</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300,000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¥400,000</a:t>
                      </a:r>
                      <a:endParaRPr lang="ja-JP" altLang="en-US" sz="1200" b="1" u="none" strike="noStrike" dirty="0">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36023">
                <a:tc>
                  <a:txBody>
                    <a:bodyPr/>
                    <a:lstStyle/>
                    <a:p>
                      <a:pPr marL="0" marR="0" lvl="0" indent="0" algn="ctr" rtl="0">
                        <a:spcBef>
                          <a:spcPts val="0"/>
                        </a:spcBef>
                        <a:spcAft>
                          <a:spcPts val="0"/>
                        </a:spcAft>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Gガイドモバイル</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spcBef>
                          <a:spcPts val="0"/>
                        </a:spcBef>
                        <a:spcAft>
                          <a:spcPts val="0"/>
                        </a:spcAft>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網掛け</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(0:00~OA終了時刻)</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200" b="0" i="0" u="none" strike="noStrike" cap="none" dirty="0" err="1">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全国</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sz="14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¥200,000</a:t>
                      </a:r>
                      <a:endParaRPr sz="1200" b="1" u="none" strike="noStrike" dirty="0">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468907">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放送型Gガイド 終日枠</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(5:00~29:00)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全国</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13,000,000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defTabSz="742950" rtl="0" eaLnBrk="1" fontAlgn="auto" latinLnBrk="0" hangingPunct="1">
                        <a:lnSpc>
                          <a:spcPct val="100000"/>
                        </a:lnSpc>
                        <a:spcBef>
                          <a:spcPts val="0"/>
                        </a:spcBef>
                        <a:spcAft>
                          <a:spcPts val="0"/>
                        </a:spcAft>
                        <a:buClr>
                          <a:srgbClr val="000000"/>
                        </a:buClr>
                        <a:buSzPts val="1600"/>
                        <a:buFont typeface="Arial"/>
                        <a:buNone/>
                        <a:tabLst/>
                        <a:defRPr/>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\600,000</a:t>
                      </a:r>
                      <a:endParaRPr lang="ja-JP" altLang="en-US" sz="1200" b="1">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68907">
                <a:tc>
                  <a:txBody>
                    <a:bodyPr/>
                    <a:lstStyle/>
                    <a:p>
                      <a:pPr marL="0" marR="0" lvl="0" indent="0" algn="ctr" rtl="0">
                        <a:lnSpc>
                          <a:spcPct val="100000"/>
                        </a:lnSpc>
                        <a:spcBef>
                          <a:spcPts val="0"/>
                        </a:spcBef>
                        <a:spcAft>
                          <a:spcPts val="0"/>
                        </a:spcAft>
                        <a:buClr>
                          <a:srgbClr val="000000"/>
                        </a:buClr>
                        <a:buSzPts val="1400"/>
                        <a:buFont typeface="Arial"/>
                        <a:buNone/>
                      </a:pPr>
                      <a:r>
                        <a:rPr lang="en-US" altLang="ja-JP"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HTML G</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ガイド</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(5:00~29:00)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全国</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7,800,000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742950" rtl="0" eaLnBrk="1" fontAlgn="auto" latinLnBrk="0" hangingPunct="1">
                        <a:lnSpc>
                          <a:spcPct val="100000"/>
                        </a:lnSpc>
                        <a:spcBef>
                          <a:spcPts val="0"/>
                        </a:spcBef>
                        <a:spcAft>
                          <a:spcPts val="0"/>
                        </a:spcAft>
                        <a:buClr>
                          <a:srgbClr val="000000"/>
                        </a:buClr>
                        <a:buSzPts val="1600"/>
                        <a:buFont typeface="Arial"/>
                        <a:buNone/>
                        <a:tabLst/>
                        <a:defRPr/>
                      </a:pPr>
                      <a:r>
                        <a:rPr kumimoji="1" lang="en-US" altLang="ja-JP" sz="1200" b="1" i="0" u="none" strike="noStrike" kern="1200" cap="none" spc="0" normalizeH="0" baseline="0" noProof="0" dirty="0">
                          <a:ln>
                            <a:noFill/>
                          </a:ln>
                          <a:solidFill>
                            <a:schemeClr val="tx1">
                              <a:lumMod val="50000"/>
                              <a:lumOff val="50000"/>
                            </a:schemeClr>
                          </a:solidFill>
                          <a:effectLst/>
                          <a:uLnTx/>
                          <a:uFillTx/>
                          <a:latin typeface="Yu Gothic" panose="020B0400000000000000" pitchFamily="34" charset="-128"/>
                          <a:ea typeface="Yu Gothic" panose="020B0400000000000000" pitchFamily="34" charset="-128"/>
                          <a:cs typeface="Arial"/>
                          <a:sym typeface="Arial"/>
                        </a:rPr>
                        <a:t>¥250,000</a:t>
                      </a:r>
                      <a:endParaRPr kumimoji="1" lang="ja-JP" altLang="en-US" sz="1200" b="1" i="0" u="none" strike="noStrike" kern="1200" cap="none" spc="0" normalizeH="0" baseline="0" noProof="0">
                        <a:ln>
                          <a:noFill/>
                        </a:ln>
                        <a:solidFill>
                          <a:schemeClr val="tx1">
                            <a:lumMod val="50000"/>
                            <a:lumOff val="50000"/>
                          </a:schemeClr>
                        </a:solidFill>
                        <a:effectLst/>
                        <a:uLnTx/>
                        <a:uFillTx/>
                        <a:latin typeface="Yu Gothic" panose="020B0400000000000000" pitchFamily="34" charset="-128"/>
                        <a:ea typeface="Yu Gothic" panose="020B0400000000000000" pitchFamily="34" charset="-128"/>
                        <a:cs typeface="+mn-cs"/>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dirty="0">
                        <a:solidFill>
                          <a:schemeClr val="accent6">
                            <a:lumMod val="7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3643939301"/>
                  </a:ext>
                </a:extLst>
              </a:tr>
            </a:tbl>
          </a:graphicData>
        </a:graphic>
      </p:graphicFrame>
      <p:sp>
        <p:nvSpPr>
          <p:cNvPr id="42" name="Google Shape;31;p1">
            <a:extLst>
              <a:ext uri="{FF2B5EF4-FFF2-40B4-BE49-F238E27FC236}">
                <a16:creationId xmlns:a16="http://schemas.microsoft.com/office/drawing/2014/main" id="{D4F1BD3A-4463-DC47-92E6-B073E41AAE33}"/>
              </a:ext>
            </a:extLst>
          </p:cNvPr>
          <p:cNvSpPr/>
          <p:nvPr/>
        </p:nvSpPr>
        <p:spPr>
          <a:xfrm>
            <a:off x="587875" y="2941354"/>
            <a:ext cx="3247833"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a:t>
            </a:r>
            <a:r>
              <a:rPr lang="en-US" altLang="ja-JP"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sym typeface="Arial"/>
              </a:rPr>
              <a:t>G</a:t>
            </a:r>
            <a:r>
              <a:rPr lang="ja-JP" altLang="en-US"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ガイド</a:t>
            </a:r>
            <a:r>
              <a:rPr lang="en-US" altLang="ja-JP"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sym typeface="Arial"/>
              </a:rPr>
              <a:t> 5</a:t>
            </a:r>
            <a:r>
              <a:rPr lang="ja-JP" altLang="en-US"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点パック（例：全国）</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8" name="Google Shape;33;p1">
            <a:extLst>
              <a:ext uri="{FF2B5EF4-FFF2-40B4-BE49-F238E27FC236}">
                <a16:creationId xmlns:a16="http://schemas.microsoft.com/office/drawing/2014/main" id="{32D50793-01A2-B247-813E-9F58E7901FC0}"/>
              </a:ext>
            </a:extLst>
          </p:cNvPr>
          <p:cNvSpPr txBox="1"/>
          <p:nvPr/>
        </p:nvSpPr>
        <p:spPr>
          <a:xfrm>
            <a:off x="6005592" y="2910876"/>
            <a:ext cx="3472489"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600">
                <a:solidFill>
                  <a:schemeClr val="tx1">
                    <a:lumMod val="50000"/>
                    <a:lumOff val="50000"/>
                  </a:schemeClr>
                </a:solidFill>
                <a:latin typeface="Yu Gothic" panose="020B0400000000000000" pitchFamily="34" charset="-128"/>
                <a:ea typeface="Yu Gothic" panose="020B0400000000000000" pitchFamily="34" charset="-128"/>
                <a:sym typeface="Arial"/>
              </a:rPr>
              <a:t>※下記はすべて税別価格となります。</a:t>
            </a:r>
            <a:endParaRPr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r" rtl="0">
              <a:spcBef>
                <a:spcPts val="0"/>
              </a:spcBef>
              <a:spcAft>
                <a:spcPts val="0"/>
              </a:spcAft>
              <a:buNone/>
            </a:pPr>
            <a:r>
              <a:rPr lang="ja-JP" sz="600">
                <a:solidFill>
                  <a:schemeClr val="tx1">
                    <a:lumMod val="50000"/>
                    <a:lumOff val="50000"/>
                  </a:schemeClr>
                </a:solidFill>
                <a:latin typeface="Yu Gothic" panose="020B0400000000000000" pitchFamily="34" charset="-128"/>
                <a:ea typeface="Yu Gothic" panose="020B0400000000000000" pitchFamily="34" charset="-128"/>
                <a:sym typeface="Arial"/>
              </a:rPr>
              <a:t>※放送型Gガイドの想定露出量は、結線受信機ログ数値を全受信機に拡張した推計になります。</a:t>
            </a:r>
            <a:endParaRPr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p:txBody>
      </p:sp>
      <p:sp>
        <p:nvSpPr>
          <p:cNvPr id="49" name="Google Shape;37;p1">
            <a:extLst>
              <a:ext uri="{FF2B5EF4-FFF2-40B4-BE49-F238E27FC236}">
                <a16:creationId xmlns:a16="http://schemas.microsoft.com/office/drawing/2014/main" id="{45A35A49-DE3D-944F-91BE-432EBFC9CD5A}"/>
              </a:ext>
            </a:extLst>
          </p:cNvPr>
          <p:cNvSpPr txBox="1"/>
          <p:nvPr/>
        </p:nvSpPr>
        <p:spPr>
          <a:xfrm>
            <a:off x="4536503" y="1854401"/>
            <a:ext cx="671716"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sp>
        <p:nvSpPr>
          <p:cNvPr id="51" name="Google Shape;39;p1">
            <a:extLst>
              <a:ext uri="{FF2B5EF4-FFF2-40B4-BE49-F238E27FC236}">
                <a16:creationId xmlns:a16="http://schemas.microsoft.com/office/drawing/2014/main" id="{E271623B-8474-5F4E-932F-1A931DE67C8B}"/>
              </a:ext>
            </a:extLst>
          </p:cNvPr>
          <p:cNvSpPr txBox="1"/>
          <p:nvPr/>
        </p:nvSpPr>
        <p:spPr>
          <a:xfrm>
            <a:off x="5268512" y="973770"/>
            <a:ext cx="1583874"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放送型Gガイド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r>
              <a:rPr lang="en-US" sz="1050" dirty="0" err="1">
                <a:solidFill>
                  <a:schemeClr val="tx1">
                    <a:lumMod val="75000"/>
                    <a:lumOff val="25000"/>
                  </a:schemeClr>
                </a:solidFill>
                <a:latin typeface="Yu Gothic" panose="020B0400000000000000" pitchFamily="34" charset="-128"/>
                <a:ea typeface="Yu Gothic" panose="020B0400000000000000" pitchFamily="34" charset="-128"/>
              </a:rPr>
              <a:t>終日枠</a:t>
            </a: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52" name="Google Shape;40;p1">
            <a:extLst>
              <a:ext uri="{FF2B5EF4-FFF2-40B4-BE49-F238E27FC236}">
                <a16:creationId xmlns:a16="http://schemas.microsoft.com/office/drawing/2014/main" id="{D29C6FCB-4E84-D441-A1D9-7D2CFE3E1870}"/>
              </a:ext>
            </a:extLst>
          </p:cNvPr>
          <p:cNvGrpSpPr/>
          <p:nvPr/>
        </p:nvGrpSpPr>
        <p:grpSpPr>
          <a:xfrm>
            <a:off x="5156376" y="1549109"/>
            <a:ext cx="1782956" cy="1204475"/>
            <a:chOff x="2402976" y="1858321"/>
            <a:chExt cx="2876234" cy="1943039"/>
          </a:xfrm>
        </p:grpSpPr>
        <p:pic>
          <p:nvPicPr>
            <p:cNvPr id="53" name="Google Shape;41;p1">
              <a:extLst>
                <a:ext uri="{FF2B5EF4-FFF2-40B4-BE49-F238E27FC236}">
                  <a16:creationId xmlns:a16="http://schemas.microsoft.com/office/drawing/2014/main" id="{D111BC95-C30C-534E-86FC-F41BC565B54A}"/>
                </a:ext>
              </a:extLst>
            </p:cNvPr>
            <p:cNvPicPr preferRelativeResize="0"/>
            <p:nvPr/>
          </p:nvPicPr>
          <p:blipFill rotWithShape="1">
            <a:blip r:embed="rId3">
              <a:alphaModFix/>
            </a:blip>
            <a:srcRect/>
            <a:stretch/>
          </p:blipFill>
          <p:spPr>
            <a:xfrm>
              <a:off x="2402976" y="1858321"/>
              <a:ext cx="2876234" cy="1943039"/>
            </a:xfrm>
            <a:prstGeom prst="rect">
              <a:avLst/>
            </a:prstGeom>
            <a:noFill/>
            <a:ln>
              <a:noFill/>
            </a:ln>
          </p:spPr>
        </p:pic>
        <p:pic>
          <p:nvPicPr>
            <p:cNvPr id="54" name="Google Shape;42;p1" descr="C:\Users\ipg_CR03\Desktop\newce_sales\newce_demo.jpg">
              <a:extLst>
                <a:ext uri="{FF2B5EF4-FFF2-40B4-BE49-F238E27FC236}">
                  <a16:creationId xmlns:a16="http://schemas.microsoft.com/office/drawing/2014/main" id="{6602D119-D57E-054D-887E-99EB1844E64C}"/>
                </a:ext>
              </a:extLst>
            </p:cNvPr>
            <p:cNvPicPr preferRelativeResize="0"/>
            <p:nvPr/>
          </p:nvPicPr>
          <p:blipFill rotWithShape="1">
            <a:blip r:embed="rId4">
              <a:alphaModFix/>
            </a:blip>
            <a:srcRect/>
            <a:stretch/>
          </p:blipFill>
          <p:spPr>
            <a:xfrm>
              <a:off x="2487002" y="1944830"/>
              <a:ext cx="2664027" cy="1493776"/>
            </a:xfrm>
            <a:prstGeom prst="rect">
              <a:avLst/>
            </a:prstGeom>
            <a:solidFill>
              <a:srgbClr val="3F3F3F"/>
            </a:solidFill>
            <a:ln w="9525" cap="flat" cmpd="sng">
              <a:solidFill>
                <a:srgbClr val="3F3F3F"/>
              </a:solidFill>
              <a:prstDash val="solid"/>
              <a:round/>
              <a:headEnd type="none" w="sm" len="sm"/>
              <a:tailEnd type="none" w="sm" len="sm"/>
            </a:ln>
          </p:spPr>
        </p:pic>
        <p:sp>
          <p:nvSpPr>
            <p:cNvPr id="55" name="Google Shape;43;p1">
              <a:extLst>
                <a:ext uri="{FF2B5EF4-FFF2-40B4-BE49-F238E27FC236}">
                  <a16:creationId xmlns:a16="http://schemas.microsoft.com/office/drawing/2014/main" id="{A51F0365-6CE6-2B4B-9945-E40586EAD164}"/>
                </a:ext>
              </a:extLst>
            </p:cNvPr>
            <p:cNvSpPr/>
            <p:nvPr/>
          </p:nvSpPr>
          <p:spPr>
            <a:xfrm>
              <a:off x="3244522" y="2041690"/>
              <a:ext cx="1449575" cy="262401"/>
            </a:xfrm>
            <a:prstGeom prst="rect">
              <a:avLst/>
            </a:prstGeom>
            <a:solidFill>
              <a:srgbClr val="FFD81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Arial"/>
                <a:buNone/>
              </a:pPr>
              <a:r>
                <a:rPr lang="ja-JP" sz="1050" b="1" i="0" u="none" strike="noStrike" cap="none">
                  <a:solidFill>
                    <a:srgbClr val="FFFFFF"/>
                  </a:solidFill>
                  <a:latin typeface="Yu Gothic" panose="020B0400000000000000" pitchFamily="34" charset="-128"/>
                  <a:ea typeface="Yu Gothic" panose="020B0400000000000000" pitchFamily="34" charset="-128"/>
                  <a:sym typeface="Arial"/>
                </a:rPr>
                <a:t>AD</a:t>
              </a:r>
              <a:endParaRPr sz="1050" b="1" i="0" u="none" strike="noStrike" cap="none">
                <a:solidFill>
                  <a:srgbClr val="FFFFFF"/>
                </a:solidFill>
                <a:latin typeface="Yu Gothic" panose="020B0400000000000000" pitchFamily="34" charset="-128"/>
                <a:ea typeface="Yu Gothic" panose="020B0400000000000000" pitchFamily="34" charset="-128"/>
                <a:sym typeface="Arial"/>
              </a:endParaRPr>
            </a:p>
          </p:txBody>
        </p:sp>
      </p:grpSp>
      <p:sp>
        <p:nvSpPr>
          <p:cNvPr id="56" name="Google Shape;56;p1">
            <a:extLst>
              <a:ext uri="{FF2B5EF4-FFF2-40B4-BE49-F238E27FC236}">
                <a16:creationId xmlns:a16="http://schemas.microsoft.com/office/drawing/2014/main" id="{75E34CC2-288D-4945-BD7F-F17B48B98972}"/>
              </a:ext>
            </a:extLst>
          </p:cNvPr>
          <p:cNvSpPr txBox="1"/>
          <p:nvPr/>
        </p:nvSpPr>
        <p:spPr>
          <a:xfrm>
            <a:off x="2403798" y="1854401"/>
            <a:ext cx="555137"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grpSp>
        <p:nvGrpSpPr>
          <p:cNvPr id="58" name="グループ化 57">
            <a:extLst>
              <a:ext uri="{FF2B5EF4-FFF2-40B4-BE49-F238E27FC236}">
                <a16:creationId xmlns:a16="http://schemas.microsoft.com/office/drawing/2014/main" id="{2E836F8F-C9C5-3E40-94C8-8D97C260F233}"/>
              </a:ext>
            </a:extLst>
          </p:cNvPr>
          <p:cNvGrpSpPr/>
          <p:nvPr/>
        </p:nvGrpSpPr>
        <p:grpSpPr>
          <a:xfrm>
            <a:off x="587875" y="1270435"/>
            <a:ext cx="1862192" cy="1549043"/>
            <a:chOff x="5213224" y="1593839"/>
            <a:chExt cx="3991773" cy="3320511"/>
          </a:xfrm>
        </p:grpSpPr>
        <p:pic>
          <p:nvPicPr>
            <p:cNvPr id="61" name="図 60" descr="スクリーンショットの画面&#10;&#10;自動的に生成された説明">
              <a:extLst>
                <a:ext uri="{FF2B5EF4-FFF2-40B4-BE49-F238E27FC236}">
                  <a16:creationId xmlns:a16="http://schemas.microsoft.com/office/drawing/2014/main" id="{63A715EC-28CF-3D42-B93A-B651EAA0B31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2615" y="1593839"/>
              <a:ext cx="2032382" cy="3320511"/>
            </a:xfrm>
            <a:prstGeom prst="rect">
              <a:avLst/>
            </a:prstGeom>
          </p:spPr>
        </p:pic>
        <p:pic>
          <p:nvPicPr>
            <p:cNvPr id="62" name="図 61" descr="スクリーンショットの画面&#10;&#10;自動的に生成された説明">
              <a:extLst>
                <a:ext uri="{FF2B5EF4-FFF2-40B4-BE49-F238E27FC236}">
                  <a16:creationId xmlns:a16="http://schemas.microsoft.com/office/drawing/2014/main" id="{33A55B15-7016-954B-922D-DB02AEB533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3224" y="1632007"/>
              <a:ext cx="2051465" cy="3244177"/>
            </a:xfrm>
            <a:prstGeom prst="rect">
              <a:avLst/>
            </a:prstGeom>
          </p:spPr>
        </p:pic>
        <p:sp>
          <p:nvSpPr>
            <p:cNvPr id="63" name="正方形/長方形 62">
              <a:extLst>
                <a:ext uri="{FF2B5EF4-FFF2-40B4-BE49-F238E27FC236}">
                  <a16:creationId xmlns:a16="http://schemas.microsoft.com/office/drawing/2014/main" id="{7E0DA4BC-7D53-B044-B498-DF4F6F337217}"/>
                </a:ext>
              </a:extLst>
            </p:cNvPr>
            <p:cNvSpPr/>
            <p:nvPr/>
          </p:nvSpPr>
          <p:spPr>
            <a:xfrm>
              <a:off x="5385417" y="2418876"/>
              <a:ext cx="1781265" cy="44082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正方形/長方形 63">
              <a:extLst>
                <a:ext uri="{FF2B5EF4-FFF2-40B4-BE49-F238E27FC236}">
                  <a16:creationId xmlns:a16="http://schemas.microsoft.com/office/drawing/2014/main" id="{5C08D686-4C88-2E42-8F90-C9BB2C212A09}"/>
                </a:ext>
              </a:extLst>
            </p:cNvPr>
            <p:cNvSpPr/>
            <p:nvPr/>
          </p:nvSpPr>
          <p:spPr>
            <a:xfrm>
              <a:off x="7338875" y="2500937"/>
              <a:ext cx="1781265" cy="19602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9" name="Google Shape;59;p1">
            <a:extLst>
              <a:ext uri="{FF2B5EF4-FFF2-40B4-BE49-F238E27FC236}">
                <a16:creationId xmlns:a16="http://schemas.microsoft.com/office/drawing/2014/main" id="{912431A9-5F55-E04F-AF92-54FDB18BC2DF}"/>
              </a:ext>
            </a:extLst>
          </p:cNvPr>
          <p:cNvSpPr txBox="1"/>
          <p:nvPr/>
        </p:nvSpPr>
        <p:spPr>
          <a:xfrm>
            <a:off x="155172" y="902330"/>
            <a:ext cx="2688009" cy="49598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Digital Contents Ad</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(LINE / ALL REACH)</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pic>
        <p:nvPicPr>
          <p:cNvPr id="60" name="Google Shape;60;p1" descr="記号, 挿絵 が含まれている画像&#10;&#10;自動的に生成された説明">
            <a:extLst>
              <a:ext uri="{FF2B5EF4-FFF2-40B4-BE49-F238E27FC236}">
                <a16:creationId xmlns:a16="http://schemas.microsoft.com/office/drawing/2014/main" id="{741B9C1C-78F3-5B40-8709-15FE358A6662}"/>
              </a:ext>
            </a:extLst>
          </p:cNvPr>
          <p:cNvPicPr preferRelativeResize="0"/>
          <p:nvPr/>
        </p:nvPicPr>
        <p:blipFill rotWithShape="1">
          <a:blip r:embed="rId7">
            <a:alphaModFix/>
          </a:blip>
          <a:srcRect/>
          <a:stretch/>
        </p:blipFill>
        <p:spPr>
          <a:xfrm>
            <a:off x="2112170" y="2346619"/>
            <a:ext cx="498593" cy="498593"/>
          </a:xfrm>
          <a:prstGeom prst="rect">
            <a:avLst/>
          </a:prstGeom>
          <a:noFill/>
          <a:ln>
            <a:noFill/>
          </a:ln>
        </p:spPr>
      </p:pic>
      <p:sp>
        <p:nvSpPr>
          <p:cNvPr id="66" name="Google Shape;45;p1">
            <a:extLst>
              <a:ext uri="{FF2B5EF4-FFF2-40B4-BE49-F238E27FC236}">
                <a16:creationId xmlns:a16="http://schemas.microsoft.com/office/drawing/2014/main" id="{1A5AF679-E001-824D-B615-BB61CDD630F0}"/>
              </a:ext>
            </a:extLst>
          </p:cNvPr>
          <p:cNvSpPr txBox="1"/>
          <p:nvPr/>
        </p:nvSpPr>
        <p:spPr>
          <a:xfrm>
            <a:off x="2641347" y="902330"/>
            <a:ext cx="2318950"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Gガイドモバイル</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r>
              <a:rPr lang="en-US" sz="900" dirty="0" err="1">
                <a:solidFill>
                  <a:schemeClr val="tx1">
                    <a:lumMod val="75000"/>
                    <a:lumOff val="25000"/>
                  </a:schemeClr>
                </a:solidFill>
                <a:latin typeface="Yu Gothic" panose="020B0400000000000000" pitchFamily="34" charset="-128"/>
                <a:ea typeface="Yu Gothic" panose="020B0400000000000000" pitchFamily="34" charset="-128"/>
              </a:rPr>
              <a:t>プレミアムジャック</a:t>
            </a: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r>
              <a:rPr lang="en-US" sz="900" dirty="0" err="1">
                <a:solidFill>
                  <a:schemeClr val="tx1">
                    <a:lumMod val="75000"/>
                    <a:lumOff val="25000"/>
                  </a:schemeClr>
                </a:solidFill>
                <a:latin typeface="Yu Gothic" panose="020B0400000000000000" pitchFamily="34" charset="-128"/>
                <a:ea typeface="Yu Gothic" panose="020B0400000000000000" pitchFamily="34" charset="-128"/>
              </a:rPr>
              <a:t>網掛け</a:t>
            </a: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endParaRPr sz="90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67" name="グループ化 66">
            <a:extLst>
              <a:ext uri="{FF2B5EF4-FFF2-40B4-BE49-F238E27FC236}">
                <a16:creationId xmlns:a16="http://schemas.microsoft.com/office/drawing/2014/main" id="{4D9A633F-5DCD-8745-B463-09A89394A277}"/>
              </a:ext>
            </a:extLst>
          </p:cNvPr>
          <p:cNvGrpSpPr/>
          <p:nvPr/>
        </p:nvGrpSpPr>
        <p:grpSpPr>
          <a:xfrm>
            <a:off x="2923084" y="1331721"/>
            <a:ext cx="785886" cy="1641750"/>
            <a:chOff x="7407981" y="1654394"/>
            <a:chExt cx="950922" cy="1986517"/>
          </a:xfrm>
        </p:grpSpPr>
        <p:pic>
          <p:nvPicPr>
            <p:cNvPr id="73" name="図 72">
              <a:extLst>
                <a:ext uri="{FF2B5EF4-FFF2-40B4-BE49-F238E27FC236}">
                  <a16:creationId xmlns:a16="http://schemas.microsoft.com/office/drawing/2014/main" id="{900BD939-44DF-7146-9499-F3B491D526B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407981" y="1654394"/>
              <a:ext cx="950922" cy="1986517"/>
            </a:xfrm>
            <a:prstGeom prst="rect">
              <a:avLst/>
            </a:prstGeom>
          </p:spPr>
        </p:pic>
        <p:pic>
          <p:nvPicPr>
            <p:cNvPr id="74" name="図 73" descr="スクリーンショットの画面&#10;&#10;自動的に生成された説明">
              <a:extLst>
                <a:ext uri="{FF2B5EF4-FFF2-40B4-BE49-F238E27FC236}">
                  <a16:creationId xmlns:a16="http://schemas.microsoft.com/office/drawing/2014/main" id="{AC77080C-ECCC-DF47-B865-E4724AB9809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110"/>
            <a:stretch/>
          </p:blipFill>
          <p:spPr>
            <a:xfrm>
              <a:off x="7455783" y="1866792"/>
              <a:ext cx="856527" cy="1549108"/>
            </a:xfrm>
            <a:prstGeom prst="rect">
              <a:avLst/>
            </a:prstGeom>
          </p:spPr>
        </p:pic>
        <p:sp>
          <p:nvSpPr>
            <p:cNvPr id="75" name="正方形/長方形 74">
              <a:extLst>
                <a:ext uri="{FF2B5EF4-FFF2-40B4-BE49-F238E27FC236}">
                  <a16:creationId xmlns:a16="http://schemas.microsoft.com/office/drawing/2014/main" id="{25244F22-D803-2440-9569-F0BB7C2C5EF0}"/>
                </a:ext>
              </a:extLst>
            </p:cNvPr>
            <p:cNvSpPr/>
            <p:nvPr/>
          </p:nvSpPr>
          <p:spPr bwMode="auto">
            <a:xfrm>
              <a:off x="7570638" y="2183834"/>
              <a:ext cx="639620" cy="750572"/>
            </a:xfrm>
            <a:prstGeom prst="rect">
              <a:avLst/>
            </a:prstGeom>
            <a:solidFill>
              <a:srgbClr val="FFD8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nchorCtr="1"/>
            <a:lstStyle/>
            <a:p>
              <a:pPr algn="ctr" eaLnBrk="1" hangingPunct="1">
                <a:defRPr/>
              </a:pPr>
              <a:r>
                <a:rPr lang="en-US" altLang="ja-JP" sz="1600" b="1" dirty="0">
                  <a:solidFill>
                    <a:schemeClr val="bg1"/>
                  </a:solidFill>
                  <a:latin typeface="游ゴシック" panose="020B0400000000000000" pitchFamily="50" charset="-128"/>
                  <a:ea typeface="游ゴシック" panose="020B0400000000000000" pitchFamily="50" charset="-128"/>
                  <a:cs typeface="Verdana" panose="020B0604030504040204" pitchFamily="34" charset="0"/>
                </a:rPr>
                <a:t>AD</a:t>
              </a:r>
            </a:p>
          </p:txBody>
        </p:sp>
      </p:grpSp>
      <p:grpSp>
        <p:nvGrpSpPr>
          <p:cNvPr id="68" name="グループ化 67">
            <a:extLst>
              <a:ext uri="{FF2B5EF4-FFF2-40B4-BE49-F238E27FC236}">
                <a16:creationId xmlns:a16="http://schemas.microsoft.com/office/drawing/2014/main" id="{70F01805-748C-D345-93A0-12329C08D186}"/>
              </a:ext>
            </a:extLst>
          </p:cNvPr>
          <p:cNvGrpSpPr/>
          <p:nvPr/>
        </p:nvGrpSpPr>
        <p:grpSpPr>
          <a:xfrm>
            <a:off x="3765378" y="1328996"/>
            <a:ext cx="785604" cy="1641750"/>
            <a:chOff x="6445919" y="1637048"/>
            <a:chExt cx="950580" cy="1986518"/>
          </a:xfrm>
        </p:grpSpPr>
        <p:pic>
          <p:nvPicPr>
            <p:cNvPr id="69" name="図 68">
              <a:extLst>
                <a:ext uri="{FF2B5EF4-FFF2-40B4-BE49-F238E27FC236}">
                  <a16:creationId xmlns:a16="http://schemas.microsoft.com/office/drawing/2014/main" id="{EAA5DA23-157C-D948-B44A-0EA8A0C990B5}"/>
                </a:ext>
              </a:extLst>
            </p:cNvPr>
            <p:cNvPicPr>
              <a:picLocks noChangeAspect="1"/>
            </p:cNvPicPr>
            <p:nvPr/>
          </p:nvPicPr>
          <p:blipFill>
            <a:blip r:embed="rId10"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6445919" y="1637048"/>
              <a:ext cx="950580" cy="1986518"/>
            </a:xfrm>
            <a:prstGeom prst="rect">
              <a:avLst/>
            </a:prstGeom>
          </p:spPr>
        </p:pic>
        <p:pic>
          <p:nvPicPr>
            <p:cNvPr id="70" name="図 69">
              <a:extLst>
                <a:ext uri="{FF2B5EF4-FFF2-40B4-BE49-F238E27FC236}">
                  <a16:creationId xmlns:a16="http://schemas.microsoft.com/office/drawing/2014/main" id="{7833A74A-EF4F-6A45-99BF-C2564444FAC3}"/>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6478504" y="1850508"/>
              <a:ext cx="870777" cy="1548047"/>
            </a:xfrm>
            <a:prstGeom prst="rect">
              <a:avLst/>
            </a:prstGeom>
          </p:spPr>
        </p:pic>
        <p:sp>
          <p:nvSpPr>
            <p:cNvPr id="71" name="正方形/長方形 70">
              <a:extLst>
                <a:ext uri="{FF2B5EF4-FFF2-40B4-BE49-F238E27FC236}">
                  <a16:creationId xmlns:a16="http://schemas.microsoft.com/office/drawing/2014/main" id="{B9963779-AB20-C54B-B615-CA1859D482F0}"/>
                </a:ext>
              </a:extLst>
            </p:cNvPr>
            <p:cNvSpPr/>
            <p:nvPr/>
          </p:nvSpPr>
          <p:spPr>
            <a:xfrm>
              <a:off x="6726629" y="2323885"/>
              <a:ext cx="340640" cy="593175"/>
            </a:xfrm>
            <a:prstGeom prst="rect">
              <a:avLst/>
            </a:prstGeom>
            <a:noFill/>
            <a:ln w="38100">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endParaRPr lang="ja-JP" altLang="en-US">
                <a:solidFill>
                  <a:srgbClr val="FFFFFF"/>
                </a:solidFill>
                <a:latin typeface="游ゴシック" panose="020B0400000000000000" pitchFamily="50" charset="-128"/>
                <a:ea typeface="游ゴシック" panose="020B0400000000000000" pitchFamily="50" charset="-128"/>
              </a:endParaRPr>
            </a:p>
          </p:txBody>
        </p:sp>
        <p:sp>
          <p:nvSpPr>
            <p:cNvPr id="72" name="正方形/長方形 71">
              <a:extLst>
                <a:ext uri="{FF2B5EF4-FFF2-40B4-BE49-F238E27FC236}">
                  <a16:creationId xmlns:a16="http://schemas.microsoft.com/office/drawing/2014/main" id="{53857123-D1E7-2D48-ACA8-27616C07984C}"/>
                </a:ext>
              </a:extLst>
            </p:cNvPr>
            <p:cNvSpPr/>
            <p:nvPr/>
          </p:nvSpPr>
          <p:spPr>
            <a:xfrm>
              <a:off x="6478504" y="3155119"/>
              <a:ext cx="870777" cy="13656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100" dirty="0">
                  <a:latin typeface="游ゴシック" panose="020B0400000000000000" pitchFamily="50" charset="-128"/>
                  <a:ea typeface="游ゴシック" panose="020B0400000000000000" pitchFamily="50" charset="-128"/>
                </a:rPr>
                <a:t>AD</a:t>
              </a:r>
              <a:endParaRPr kumimoji="1" lang="ja-JP" altLang="en-US" sz="1100" dirty="0">
                <a:latin typeface="游ゴシック" panose="020B0400000000000000" pitchFamily="50" charset="-128"/>
                <a:ea typeface="游ゴシック" panose="020B0400000000000000" pitchFamily="50" charset="-128"/>
              </a:endParaRPr>
            </a:p>
          </p:txBody>
        </p:sp>
      </p:grpSp>
      <p:sp>
        <p:nvSpPr>
          <p:cNvPr id="76" name="Google Shape;37;p1">
            <a:extLst>
              <a:ext uri="{FF2B5EF4-FFF2-40B4-BE49-F238E27FC236}">
                <a16:creationId xmlns:a16="http://schemas.microsoft.com/office/drawing/2014/main" id="{FCE734CE-00AC-FB42-9CC1-C10086901478}"/>
              </a:ext>
            </a:extLst>
          </p:cNvPr>
          <p:cNvSpPr txBox="1"/>
          <p:nvPr/>
        </p:nvSpPr>
        <p:spPr>
          <a:xfrm>
            <a:off x="6904497" y="1834171"/>
            <a:ext cx="610651"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sp>
        <p:nvSpPr>
          <p:cNvPr id="79" name="Google Shape;39;p1">
            <a:extLst>
              <a:ext uri="{FF2B5EF4-FFF2-40B4-BE49-F238E27FC236}">
                <a16:creationId xmlns:a16="http://schemas.microsoft.com/office/drawing/2014/main" id="{A6BF2963-AC73-0043-8094-E1E7D3D14F55}"/>
              </a:ext>
            </a:extLst>
          </p:cNvPr>
          <p:cNvSpPr txBox="1"/>
          <p:nvPr/>
        </p:nvSpPr>
        <p:spPr>
          <a:xfrm>
            <a:off x="7559262" y="973770"/>
            <a:ext cx="1742261"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rPr>
              <a:t>HTML </a:t>
            </a: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Gガイド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r>
              <a:rPr lang="en-US" sz="1050" dirty="0" err="1">
                <a:solidFill>
                  <a:schemeClr val="tx1">
                    <a:lumMod val="75000"/>
                    <a:lumOff val="25000"/>
                  </a:schemeClr>
                </a:solidFill>
                <a:latin typeface="Yu Gothic" panose="020B0400000000000000" pitchFamily="34" charset="-128"/>
                <a:ea typeface="Yu Gothic" panose="020B0400000000000000" pitchFamily="34" charset="-128"/>
              </a:rPr>
              <a:t>差替あり</a:t>
            </a: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80" name="グループ化 79">
            <a:extLst>
              <a:ext uri="{FF2B5EF4-FFF2-40B4-BE49-F238E27FC236}">
                <a16:creationId xmlns:a16="http://schemas.microsoft.com/office/drawing/2014/main" id="{5ACE7C81-6D31-3F44-8F45-6268D70AEC5E}"/>
              </a:ext>
            </a:extLst>
          </p:cNvPr>
          <p:cNvGrpSpPr/>
          <p:nvPr/>
        </p:nvGrpSpPr>
        <p:grpSpPr>
          <a:xfrm>
            <a:off x="7500658" y="1465662"/>
            <a:ext cx="1861200" cy="1248217"/>
            <a:chOff x="562114" y="1346340"/>
            <a:chExt cx="5841242" cy="3917442"/>
          </a:xfrm>
        </p:grpSpPr>
        <p:pic>
          <p:nvPicPr>
            <p:cNvPr id="81" name="Picture 27" descr="Gガイド実機画面_番組表画面">
              <a:extLst>
                <a:ext uri="{FF2B5EF4-FFF2-40B4-BE49-F238E27FC236}">
                  <a16:creationId xmlns:a16="http://schemas.microsoft.com/office/drawing/2014/main" id="{1135DA3A-5141-2C49-8001-9DD3BA6D9C47}"/>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b="10255"/>
            <a:stretch>
              <a:fillRect/>
            </a:stretch>
          </p:blipFill>
          <p:spPr bwMode="auto">
            <a:xfrm>
              <a:off x="562114" y="1346340"/>
              <a:ext cx="5841242" cy="391744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nvGrpSpPr>
            <p:cNvPr id="82" name="グループ化 81">
              <a:extLst>
                <a:ext uri="{FF2B5EF4-FFF2-40B4-BE49-F238E27FC236}">
                  <a16:creationId xmlns:a16="http://schemas.microsoft.com/office/drawing/2014/main" id="{666F895A-0252-A346-8BB1-3E7991703F2B}"/>
                </a:ext>
              </a:extLst>
            </p:cNvPr>
            <p:cNvGrpSpPr>
              <a:grpSpLocks noChangeAspect="1"/>
            </p:cNvGrpSpPr>
            <p:nvPr/>
          </p:nvGrpSpPr>
          <p:grpSpPr>
            <a:xfrm>
              <a:off x="761669" y="1517088"/>
              <a:ext cx="5447255" cy="3092309"/>
              <a:chOff x="769437" y="2521472"/>
              <a:chExt cx="4501864" cy="2555626"/>
            </a:xfrm>
          </p:grpSpPr>
          <p:grpSp>
            <p:nvGrpSpPr>
              <p:cNvPr id="83" name="グループ化 82">
                <a:extLst>
                  <a:ext uri="{FF2B5EF4-FFF2-40B4-BE49-F238E27FC236}">
                    <a16:creationId xmlns:a16="http://schemas.microsoft.com/office/drawing/2014/main" id="{05BD10DC-D2EF-084B-B3DB-A84C19EEC3A9}"/>
                  </a:ext>
                </a:extLst>
              </p:cNvPr>
              <p:cNvGrpSpPr/>
              <p:nvPr/>
            </p:nvGrpSpPr>
            <p:grpSpPr>
              <a:xfrm>
                <a:off x="769437" y="2521472"/>
                <a:ext cx="4501864" cy="2555626"/>
                <a:chOff x="557285" y="2125499"/>
                <a:chExt cx="4151264" cy="2323384"/>
              </a:xfrm>
            </p:grpSpPr>
            <p:sp>
              <p:nvSpPr>
                <p:cNvPr id="85" name="正方形/長方形 84">
                  <a:extLst>
                    <a:ext uri="{FF2B5EF4-FFF2-40B4-BE49-F238E27FC236}">
                      <a16:creationId xmlns:a16="http://schemas.microsoft.com/office/drawing/2014/main" id="{E276FC8C-0B21-FE4C-9BF6-E12A1CF42CD5}"/>
                    </a:ext>
                  </a:extLst>
                </p:cNvPr>
                <p:cNvSpPr/>
                <p:nvPr/>
              </p:nvSpPr>
              <p:spPr bwMode="auto">
                <a:xfrm>
                  <a:off x="557285" y="2139872"/>
                  <a:ext cx="4151264" cy="2269844"/>
                </a:xfrm>
                <a:prstGeom prst="rect">
                  <a:avLst/>
                </a:prstGeom>
                <a:solidFill>
                  <a:schemeClr val="tx1">
                    <a:lumMod val="75000"/>
                    <a:lumOff val="25000"/>
                  </a:schemeClr>
                </a:solidFill>
                <a:ln w="25400" cap="flat" cmpd="sng" algn="ctr">
                  <a:solidFill>
                    <a:schemeClr val="tx1">
                      <a:lumMod val="75000"/>
                      <a:lumOff val="25000"/>
                    </a:schemeClr>
                  </a:solidFill>
                  <a:prstDash val="solid"/>
                </a:ln>
                <a:effectLst/>
              </p:spPr>
              <p:txBody>
                <a:bodyPr anchor="ctr"/>
                <a:lstStyle/>
                <a:p>
                  <a:pPr algn="ctr" eaLnBrk="1" fontAlgn="auto" hangingPunct="1">
                    <a:spcBef>
                      <a:spcPts val="0"/>
                    </a:spcBef>
                    <a:spcAft>
                      <a:spcPts val="0"/>
                    </a:spcAft>
                    <a:defRPr/>
                  </a:pPr>
                  <a:endParaRPr kumimoji="0" lang="ja-JP" altLang="en-US" kern="0" dirty="0">
                    <a:solidFill>
                      <a:schemeClr val="bg1"/>
                    </a:solidFill>
                    <a:latin typeface="游ゴシック" panose="020B0400000000000000" pitchFamily="50" charset="-128"/>
                    <a:ea typeface="游ゴシック" panose="020B0400000000000000" pitchFamily="50" charset="-128"/>
                  </a:endParaRPr>
                </a:p>
              </p:txBody>
            </p:sp>
            <p:pic>
              <p:nvPicPr>
                <p:cNvPr id="86" name="Picture 2">
                  <a:extLst>
                    <a:ext uri="{FF2B5EF4-FFF2-40B4-BE49-F238E27FC236}">
                      <a16:creationId xmlns:a16="http://schemas.microsoft.com/office/drawing/2014/main" id="{B4B39139-D683-A048-BB96-0D2524382CE5}"/>
                    </a:ext>
                  </a:extLst>
                </p:cNvPr>
                <p:cNvPicPr>
                  <a:picLocks noChangeAspect="1" noChangeArrowheads="1"/>
                </p:cNvPicPr>
                <p:nvPr/>
              </p:nvPicPr>
              <p:blipFill>
                <a:blip r:embed="rId13" cstate="print"/>
                <a:srcRect/>
                <a:stretch>
                  <a:fillRect/>
                </a:stretch>
              </p:blipFill>
              <p:spPr bwMode="auto">
                <a:xfrm>
                  <a:off x="594386" y="2125499"/>
                  <a:ext cx="4095602" cy="2323384"/>
                </a:xfrm>
                <a:prstGeom prst="rect">
                  <a:avLst/>
                </a:prstGeom>
                <a:noFill/>
                <a:ln w="9525">
                  <a:noFill/>
                  <a:miter lim="800000"/>
                  <a:headEnd/>
                  <a:tailEnd/>
                </a:ln>
              </p:spPr>
            </p:pic>
          </p:grpSp>
          <p:sp>
            <p:nvSpPr>
              <p:cNvPr id="84" name="正方形/長方形 83">
                <a:extLst>
                  <a:ext uri="{FF2B5EF4-FFF2-40B4-BE49-F238E27FC236}">
                    <a16:creationId xmlns:a16="http://schemas.microsoft.com/office/drawing/2014/main" id="{E93F7F8C-A597-924A-B8BC-8FC7D95ABFD0}"/>
                  </a:ext>
                </a:extLst>
              </p:cNvPr>
              <p:cNvSpPr/>
              <p:nvPr/>
            </p:nvSpPr>
            <p:spPr>
              <a:xfrm>
                <a:off x="3499340" y="4721915"/>
                <a:ext cx="1719130" cy="341137"/>
              </a:xfrm>
              <a:prstGeom prst="rect">
                <a:avLst/>
              </a:prstGeom>
              <a:solidFill>
                <a:srgbClr val="FFD8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游ゴシック" panose="020B0400000000000000" pitchFamily="50" charset="-128"/>
                    <a:ea typeface="游ゴシック" panose="020B0400000000000000" pitchFamily="50" charset="-128"/>
                  </a:rPr>
                  <a:t>AD</a:t>
                </a:r>
                <a:endParaRPr kumimoji="1" lang="ja-JP" altLang="en-US" sz="1050" b="1" dirty="0">
                  <a:latin typeface="游ゴシック" panose="020B0400000000000000" pitchFamily="50" charset="-128"/>
                  <a:ea typeface="游ゴシック" panose="020B0400000000000000" pitchFamily="50" charset="-128"/>
                </a:endParaRPr>
              </a:p>
            </p:txBody>
          </p:sp>
        </p:grpSp>
      </p:grpSp>
      <p:sp>
        <p:nvSpPr>
          <p:cNvPr id="45" name="角丸四角形 44">
            <a:extLst>
              <a:ext uri="{FF2B5EF4-FFF2-40B4-BE49-F238E27FC236}">
                <a16:creationId xmlns:a16="http://schemas.microsoft.com/office/drawing/2014/main" id="{5661D0AD-258C-8E4F-9FA1-3CBEE7393483}"/>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放送局様</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限定価格</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46" name="角丸四角形 37">
            <a:extLst>
              <a:ext uri="{FF2B5EF4-FFF2-40B4-BE49-F238E27FC236}">
                <a16:creationId xmlns:a16="http://schemas.microsoft.com/office/drawing/2014/main" id="{DADC9335-FAD1-314E-B982-5421D14FDA62}"/>
              </a:ext>
            </a:extLst>
          </p:cNvPr>
          <p:cNvSpPr/>
          <p:nvPr/>
        </p:nvSpPr>
        <p:spPr>
          <a:xfrm>
            <a:off x="8068574" y="6322743"/>
            <a:ext cx="1715429" cy="210960"/>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13915430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Google Shape;35;p1">
            <a:extLst>
              <a:ext uri="{FF2B5EF4-FFF2-40B4-BE49-F238E27FC236}">
                <a16:creationId xmlns:a16="http://schemas.microsoft.com/office/drawing/2014/main" id="{B9F2B84A-8E62-2842-AF6F-FBD7B8468BFF}"/>
              </a:ext>
            </a:extLst>
          </p:cNvPr>
          <p:cNvSpPr/>
          <p:nvPr/>
        </p:nvSpPr>
        <p:spPr>
          <a:xfrm>
            <a:off x="496527" y="5696889"/>
            <a:ext cx="9319698" cy="974585"/>
          </a:xfrm>
          <a:prstGeom prst="rect">
            <a:avLst/>
          </a:prstGeom>
          <a:noFill/>
          <a:ln>
            <a:noFill/>
          </a:ln>
        </p:spPr>
        <p:txBody>
          <a:bodyPr spcFirstLastPara="1" wrap="square" lIns="91425" tIns="45700" rIns="91425" bIns="45700" numCol="2" anchor="t" anchorCtr="0">
            <a:spAutoFit/>
          </a:bodyPr>
          <a:lstStyle/>
          <a:p>
            <a:pPr marL="0" marR="0" lvl="0" indent="0" algn="l" rtl="0">
              <a:spcBef>
                <a:spcPts val="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4</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メニューとも同日掲載に限ります。</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r>
              <a:rPr lang="ja-JP" altLang="ja-JP" sz="600" dirty="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※競合排除はしておりません。放送型Gガイド</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a:t>
            </a:r>
            <a:r>
              <a:rPr lang="ja-JP" altLang="ja-JP" sz="600" dirty="0">
                <a:solidFill>
                  <a:schemeClr val="tx1">
                    <a:lumMod val="50000"/>
                    <a:lumOff val="50000"/>
                  </a:schemeClr>
                </a:solidFill>
                <a:latin typeface="Yu Gothic" panose="020B0400000000000000" pitchFamily="34" charset="-128"/>
                <a:ea typeface="Yu Gothic" panose="020B0400000000000000" pitchFamily="34" charset="-128"/>
              </a:rPr>
              <a:t>は10秒後に競合社の広告が掲載される場合がございます。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放送型</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 HTMLG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ガイドはメーカー・モデル・視聴環境（インターネット結線の有無）によって表示が異なります。</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  </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一部、インターネット結線をしても”放送型</a:t>
            </a:r>
            <a:r>
              <a:rPr lang="en"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ガイド広告”が表示され、”</a:t>
            </a:r>
            <a:r>
              <a:rPr lang="en"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HTMLG</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ガイド広告”は表示されない機種もございます</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※Digital Contents Ad</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はフリークエンシー設定</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rPr>
              <a:t> /LINE</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rPr>
              <a:t>内の掲載面ごとのレポートは出来ません。</a:t>
            </a: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endParaRPr>
          </a:p>
          <a:p>
            <a:r>
              <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※Yahoo!</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テレビ</a:t>
            </a:r>
            <a:r>
              <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.G</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ガイドはサービスリニューアルのため、お受けできない期間がございます。</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　</a:t>
            </a:r>
            <a:r>
              <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rPr>
              <a:t>9</a:t>
            </a:r>
            <a:r>
              <a:rPr lang="ja-JP" altLang="en-US" sz="600" dirty="0">
                <a:solidFill>
                  <a:schemeClr val="tx1">
                    <a:lumMod val="50000"/>
                    <a:lumOff val="50000"/>
                  </a:schemeClr>
                </a:solidFill>
                <a:latin typeface="Yu Gothic" panose="020B0400000000000000" pitchFamily="34" charset="-128"/>
                <a:ea typeface="Yu Gothic" panose="020B0400000000000000" pitchFamily="34" charset="-128"/>
                <a:sym typeface="Arial"/>
              </a:rPr>
              <a:t>月以降のご掲載につきましては事前にご相談ください。</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endParaRPr lang="en-US" altLang="ja-JP"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※広告掲載日より中7営業日前での素材納品が原則となります。</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※素材制作をIPG社にて請負う場合、別途費用がかかります。</a:t>
            </a:r>
            <a:endParaRPr sz="1800" dirty="0">
              <a:solidFill>
                <a:schemeClr val="tx1">
                  <a:lumMod val="50000"/>
                  <a:lumOff val="50000"/>
                </a:schemeClr>
              </a:solidFill>
              <a:latin typeface="Yu Gothic" panose="020B0400000000000000" pitchFamily="34" charset="-128"/>
              <a:ea typeface="Yu Gothic" panose="020B0400000000000000" pitchFamily="34" charset="-128"/>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※IPG社にて表現考査がございます。広告表現内容によっては、掲載をお断りする場合もございます。</a:t>
            </a:r>
            <a:endParaRPr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l" rtl="0">
              <a:spcBef>
                <a:spcPts val="120"/>
              </a:spcBef>
              <a:spcAft>
                <a:spcPts val="0"/>
              </a:spcAft>
              <a:buNone/>
            </a:pP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※別紙記載の</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注意</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事項</a:t>
            </a:r>
            <a:r>
              <a:rPr lang="ja-JP" altLang="en-US"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・入稿規定</a:t>
            </a:r>
            <a:r>
              <a:rPr 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rPr>
              <a:t>を必ずご確認下さい。</a:t>
            </a:r>
            <a:endParaRPr lang="en-US" altLang="ja-JP" sz="600" b="0" u="none" dirty="0">
              <a:solidFill>
                <a:schemeClr val="tx1">
                  <a:lumMod val="50000"/>
                  <a:lumOff val="50000"/>
                </a:schemeClr>
              </a:solidFill>
              <a:latin typeface="Yu Gothic" panose="020B0400000000000000" pitchFamily="34" charset="-128"/>
              <a:ea typeface="Yu Gothic" panose="020B0400000000000000" pitchFamily="34" charset="-128"/>
              <a:sym typeface="Arial"/>
            </a:endParaRPr>
          </a:p>
        </p:txBody>
      </p:sp>
      <p:sp>
        <p:nvSpPr>
          <p:cNvPr id="20" name="タイトル 2"/>
          <p:cNvSpPr>
            <a:spLocks noGrp="1"/>
          </p:cNvSpPr>
          <p:nvPr>
            <p:ph type="title"/>
          </p:nvPr>
        </p:nvSpPr>
        <p:spPr>
          <a:xfrm>
            <a:off x="282692" y="429777"/>
            <a:ext cx="8432482" cy="210960"/>
          </a:xfrm>
        </p:spPr>
        <p:txBody>
          <a:bodyPr/>
          <a:lstStyle/>
          <a:p>
            <a:r>
              <a:rPr kumimoji="1" lang="en-US" altLang="ja-JP" sz="1400" dirty="0">
                <a:solidFill>
                  <a:schemeClr val="tx1">
                    <a:lumMod val="75000"/>
                    <a:lumOff val="25000"/>
                  </a:schemeClr>
                </a:solidFill>
              </a:rPr>
              <a:t>G</a:t>
            </a:r>
            <a:r>
              <a:rPr lang="ja-JP" altLang="en-US" sz="1400">
                <a:solidFill>
                  <a:schemeClr val="tx1">
                    <a:lumMod val="75000"/>
                    <a:lumOff val="25000"/>
                  </a:schemeClr>
                </a:solidFill>
              </a:rPr>
              <a:t>ガイド</a:t>
            </a:r>
            <a:r>
              <a:rPr lang="en-US" altLang="ja-JP" sz="1400" dirty="0">
                <a:solidFill>
                  <a:schemeClr val="tx1">
                    <a:lumMod val="75000"/>
                    <a:lumOff val="25000"/>
                  </a:schemeClr>
                </a:solidFill>
              </a:rPr>
              <a:t> 4</a:t>
            </a:r>
            <a:r>
              <a:rPr lang="ja-JP" altLang="en-US" sz="1400">
                <a:solidFill>
                  <a:schemeClr val="tx1">
                    <a:lumMod val="75000"/>
                    <a:lumOff val="25000"/>
                  </a:schemeClr>
                </a:solidFill>
              </a:rPr>
              <a:t>点パック</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dirty="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37</a:t>
            </a:fld>
            <a:endParaRPr lang="ja-JP" altLang="en-US" dirty="0"/>
          </a:p>
        </p:txBody>
      </p:sp>
      <p:sp>
        <p:nvSpPr>
          <p:cNvPr id="41" name="Google Shape;31;p1">
            <a:extLst>
              <a:ext uri="{FF2B5EF4-FFF2-40B4-BE49-F238E27FC236}">
                <a16:creationId xmlns:a16="http://schemas.microsoft.com/office/drawing/2014/main" id="{2FA7406E-4866-6447-97D6-FEFD72DCAFE2}"/>
              </a:ext>
            </a:extLst>
          </p:cNvPr>
          <p:cNvSpPr/>
          <p:nvPr/>
        </p:nvSpPr>
        <p:spPr>
          <a:xfrm>
            <a:off x="587875" y="3215786"/>
            <a:ext cx="3247833" cy="26157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a:t>
            </a:r>
            <a:r>
              <a:rPr lang="en-US" altLang="ja-JP"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sym typeface="Arial"/>
              </a:rPr>
              <a:t>G</a:t>
            </a:r>
            <a:r>
              <a:rPr lang="ja-JP" altLang="en-US"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ガイド</a:t>
            </a:r>
            <a:r>
              <a:rPr lang="en-US" altLang="ja-JP"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sym typeface="Arial"/>
              </a:rPr>
              <a:t> 4</a:t>
            </a:r>
            <a:r>
              <a:rPr lang="ja-JP" altLang="en-US"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点パック（例：</a:t>
            </a:r>
            <a:r>
              <a:rPr lang="ja-JP" altLang="en-US" sz="1050" b="1">
                <a:solidFill>
                  <a:schemeClr val="tx1">
                    <a:lumMod val="75000"/>
                    <a:lumOff val="25000"/>
                  </a:schemeClr>
                </a:solidFill>
                <a:latin typeface="Yu Gothic" panose="020B0400000000000000" pitchFamily="34" charset="-128"/>
                <a:ea typeface="Yu Gothic" panose="020B0400000000000000" pitchFamily="34" charset="-128"/>
                <a:sym typeface="Arial"/>
              </a:rPr>
              <a:t>全国</a:t>
            </a:r>
            <a:r>
              <a:rPr lang="ja-JP" altLang="en-US"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sym typeface="Arial"/>
              </a:rPr>
              <a:t>）</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p:txBody>
      </p:sp>
      <p:sp>
        <p:nvSpPr>
          <p:cNvPr id="42" name="Google Shape;33;p1">
            <a:extLst>
              <a:ext uri="{FF2B5EF4-FFF2-40B4-BE49-F238E27FC236}">
                <a16:creationId xmlns:a16="http://schemas.microsoft.com/office/drawing/2014/main" id="{9202F69C-C937-754D-8609-16C80D7C7DEE}"/>
              </a:ext>
            </a:extLst>
          </p:cNvPr>
          <p:cNvSpPr txBox="1"/>
          <p:nvPr/>
        </p:nvSpPr>
        <p:spPr>
          <a:xfrm>
            <a:off x="6005592" y="3200806"/>
            <a:ext cx="3472489" cy="276999"/>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ja-JP" sz="600">
                <a:solidFill>
                  <a:schemeClr val="tx1">
                    <a:lumMod val="50000"/>
                    <a:lumOff val="50000"/>
                  </a:schemeClr>
                </a:solidFill>
                <a:latin typeface="Yu Gothic" panose="020B0400000000000000" pitchFamily="34" charset="-128"/>
                <a:ea typeface="Yu Gothic" panose="020B0400000000000000" pitchFamily="34" charset="-128"/>
                <a:sym typeface="Arial"/>
              </a:rPr>
              <a:t>※下記はすべて税別価格となります。</a:t>
            </a:r>
            <a:endParaRPr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a:p>
            <a:pPr marL="0" marR="0" lvl="0" indent="0" algn="r" rtl="0">
              <a:spcBef>
                <a:spcPts val="0"/>
              </a:spcBef>
              <a:spcAft>
                <a:spcPts val="0"/>
              </a:spcAft>
              <a:buNone/>
            </a:pPr>
            <a:r>
              <a:rPr lang="ja-JP" sz="600">
                <a:solidFill>
                  <a:schemeClr val="tx1">
                    <a:lumMod val="50000"/>
                    <a:lumOff val="50000"/>
                  </a:schemeClr>
                </a:solidFill>
                <a:latin typeface="Yu Gothic" panose="020B0400000000000000" pitchFamily="34" charset="-128"/>
                <a:ea typeface="Yu Gothic" panose="020B0400000000000000" pitchFamily="34" charset="-128"/>
                <a:sym typeface="Arial"/>
              </a:rPr>
              <a:t>※放送型Gガイドの想定露出量は、結線受信機ログ数値を全受信機に拡張した推計になります。</a:t>
            </a:r>
            <a:endParaRPr sz="600" dirty="0">
              <a:solidFill>
                <a:schemeClr val="tx1">
                  <a:lumMod val="50000"/>
                  <a:lumOff val="50000"/>
                </a:schemeClr>
              </a:solidFill>
              <a:latin typeface="Yu Gothic" panose="020B0400000000000000" pitchFamily="34" charset="-128"/>
              <a:ea typeface="Yu Gothic" panose="020B0400000000000000" pitchFamily="34" charset="-128"/>
              <a:sym typeface="Arial"/>
            </a:endParaRPr>
          </a:p>
        </p:txBody>
      </p:sp>
      <p:sp>
        <p:nvSpPr>
          <p:cNvPr id="48" name="Google Shape;37;p1">
            <a:extLst>
              <a:ext uri="{FF2B5EF4-FFF2-40B4-BE49-F238E27FC236}">
                <a16:creationId xmlns:a16="http://schemas.microsoft.com/office/drawing/2014/main" id="{8D3A8852-922A-B049-9550-159647FF94AE}"/>
              </a:ext>
            </a:extLst>
          </p:cNvPr>
          <p:cNvSpPr txBox="1"/>
          <p:nvPr/>
        </p:nvSpPr>
        <p:spPr>
          <a:xfrm>
            <a:off x="4536503" y="1988213"/>
            <a:ext cx="671716"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sp>
        <p:nvSpPr>
          <p:cNvPr id="49" name="Google Shape;39;p1">
            <a:extLst>
              <a:ext uri="{FF2B5EF4-FFF2-40B4-BE49-F238E27FC236}">
                <a16:creationId xmlns:a16="http://schemas.microsoft.com/office/drawing/2014/main" id="{0D75E9B6-BF7A-B146-A4C4-F221AD950091}"/>
              </a:ext>
            </a:extLst>
          </p:cNvPr>
          <p:cNvSpPr txBox="1"/>
          <p:nvPr/>
        </p:nvSpPr>
        <p:spPr>
          <a:xfrm>
            <a:off x="5268512" y="1107582"/>
            <a:ext cx="1583874"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放送型Gガイド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r>
              <a:rPr lang="en-US" sz="1050" dirty="0" err="1">
                <a:solidFill>
                  <a:schemeClr val="tx1">
                    <a:lumMod val="75000"/>
                    <a:lumOff val="25000"/>
                  </a:schemeClr>
                </a:solidFill>
                <a:latin typeface="Yu Gothic" panose="020B0400000000000000" pitchFamily="34" charset="-128"/>
                <a:ea typeface="Yu Gothic" panose="020B0400000000000000" pitchFamily="34" charset="-128"/>
              </a:rPr>
              <a:t>終日枠</a:t>
            </a: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50" name="Google Shape;40;p1">
            <a:extLst>
              <a:ext uri="{FF2B5EF4-FFF2-40B4-BE49-F238E27FC236}">
                <a16:creationId xmlns:a16="http://schemas.microsoft.com/office/drawing/2014/main" id="{F1A3E564-6ACE-3D4C-BB2E-3BBE43159DD6}"/>
              </a:ext>
            </a:extLst>
          </p:cNvPr>
          <p:cNvGrpSpPr/>
          <p:nvPr/>
        </p:nvGrpSpPr>
        <p:grpSpPr>
          <a:xfrm>
            <a:off x="5156376" y="1682921"/>
            <a:ext cx="1782956" cy="1204475"/>
            <a:chOff x="2402976" y="1858321"/>
            <a:chExt cx="2876234" cy="1943039"/>
          </a:xfrm>
        </p:grpSpPr>
        <p:pic>
          <p:nvPicPr>
            <p:cNvPr id="51" name="Google Shape;41;p1">
              <a:extLst>
                <a:ext uri="{FF2B5EF4-FFF2-40B4-BE49-F238E27FC236}">
                  <a16:creationId xmlns:a16="http://schemas.microsoft.com/office/drawing/2014/main" id="{7F20A6D4-97AC-9C49-A9BD-3218E662EF75}"/>
                </a:ext>
              </a:extLst>
            </p:cNvPr>
            <p:cNvPicPr preferRelativeResize="0"/>
            <p:nvPr/>
          </p:nvPicPr>
          <p:blipFill rotWithShape="1">
            <a:blip r:embed="rId3">
              <a:alphaModFix/>
            </a:blip>
            <a:srcRect/>
            <a:stretch/>
          </p:blipFill>
          <p:spPr>
            <a:xfrm>
              <a:off x="2402976" y="1858321"/>
              <a:ext cx="2876234" cy="1943039"/>
            </a:xfrm>
            <a:prstGeom prst="rect">
              <a:avLst/>
            </a:prstGeom>
            <a:noFill/>
            <a:ln>
              <a:noFill/>
            </a:ln>
          </p:spPr>
        </p:pic>
        <p:pic>
          <p:nvPicPr>
            <p:cNvPr id="52" name="Google Shape;42;p1" descr="C:\Users\ipg_CR03\Desktop\newce_sales\newce_demo.jpg">
              <a:extLst>
                <a:ext uri="{FF2B5EF4-FFF2-40B4-BE49-F238E27FC236}">
                  <a16:creationId xmlns:a16="http://schemas.microsoft.com/office/drawing/2014/main" id="{90D65CE4-0837-CA48-B16E-6DAF332A5548}"/>
                </a:ext>
              </a:extLst>
            </p:cNvPr>
            <p:cNvPicPr preferRelativeResize="0"/>
            <p:nvPr/>
          </p:nvPicPr>
          <p:blipFill rotWithShape="1">
            <a:blip r:embed="rId4">
              <a:alphaModFix/>
            </a:blip>
            <a:srcRect/>
            <a:stretch/>
          </p:blipFill>
          <p:spPr>
            <a:xfrm>
              <a:off x="2487002" y="1944830"/>
              <a:ext cx="2664027" cy="1493776"/>
            </a:xfrm>
            <a:prstGeom prst="rect">
              <a:avLst/>
            </a:prstGeom>
            <a:solidFill>
              <a:srgbClr val="3F3F3F"/>
            </a:solidFill>
            <a:ln w="9525" cap="flat" cmpd="sng">
              <a:solidFill>
                <a:srgbClr val="3F3F3F"/>
              </a:solidFill>
              <a:prstDash val="solid"/>
              <a:round/>
              <a:headEnd type="none" w="sm" len="sm"/>
              <a:tailEnd type="none" w="sm" len="sm"/>
            </a:ln>
          </p:spPr>
        </p:pic>
        <p:sp>
          <p:nvSpPr>
            <p:cNvPr id="53" name="Google Shape;43;p1">
              <a:extLst>
                <a:ext uri="{FF2B5EF4-FFF2-40B4-BE49-F238E27FC236}">
                  <a16:creationId xmlns:a16="http://schemas.microsoft.com/office/drawing/2014/main" id="{5EBEDB00-0154-C04E-9A58-71118BAA58AB}"/>
                </a:ext>
              </a:extLst>
            </p:cNvPr>
            <p:cNvSpPr/>
            <p:nvPr/>
          </p:nvSpPr>
          <p:spPr>
            <a:xfrm>
              <a:off x="3244522" y="2041690"/>
              <a:ext cx="1449575" cy="262401"/>
            </a:xfrm>
            <a:prstGeom prst="rect">
              <a:avLst/>
            </a:prstGeom>
            <a:solidFill>
              <a:srgbClr val="FFD815"/>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050"/>
                <a:buFont typeface="Arial"/>
                <a:buNone/>
              </a:pPr>
              <a:r>
                <a:rPr lang="ja-JP" sz="1050" b="1" i="0" u="none" strike="noStrike" cap="none">
                  <a:solidFill>
                    <a:srgbClr val="FFFFFF"/>
                  </a:solidFill>
                  <a:latin typeface="Yu Gothic" panose="020B0400000000000000" pitchFamily="34" charset="-128"/>
                  <a:ea typeface="Yu Gothic" panose="020B0400000000000000" pitchFamily="34" charset="-128"/>
                  <a:sym typeface="Arial"/>
                </a:rPr>
                <a:t>AD</a:t>
              </a:r>
              <a:endParaRPr sz="1050" b="1" i="0" u="none" strike="noStrike" cap="none">
                <a:solidFill>
                  <a:srgbClr val="FFFFFF"/>
                </a:solidFill>
                <a:latin typeface="Yu Gothic" panose="020B0400000000000000" pitchFamily="34" charset="-128"/>
                <a:ea typeface="Yu Gothic" panose="020B0400000000000000" pitchFamily="34" charset="-128"/>
                <a:sym typeface="Arial"/>
              </a:endParaRPr>
            </a:p>
          </p:txBody>
        </p:sp>
      </p:grpSp>
      <p:sp>
        <p:nvSpPr>
          <p:cNvPr id="54" name="Google Shape;56;p1">
            <a:extLst>
              <a:ext uri="{FF2B5EF4-FFF2-40B4-BE49-F238E27FC236}">
                <a16:creationId xmlns:a16="http://schemas.microsoft.com/office/drawing/2014/main" id="{59539E5F-9D11-6040-A7BD-7AB367C6F5E7}"/>
              </a:ext>
            </a:extLst>
          </p:cNvPr>
          <p:cNvSpPr txBox="1"/>
          <p:nvPr/>
        </p:nvSpPr>
        <p:spPr>
          <a:xfrm>
            <a:off x="2403798" y="1988213"/>
            <a:ext cx="555137"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grpSp>
        <p:nvGrpSpPr>
          <p:cNvPr id="55" name="グループ化 54">
            <a:extLst>
              <a:ext uri="{FF2B5EF4-FFF2-40B4-BE49-F238E27FC236}">
                <a16:creationId xmlns:a16="http://schemas.microsoft.com/office/drawing/2014/main" id="{3EBDEDF0-0975-D642-8FB3-F2C1A755AB0C}"/>
              </a:ext>
            </a:extLst>
          </p:cNvPr>
          <p:cNvGrpSpPr/>
          <p:nvPr/>
        </p:nvGrpSpPr>
        <p:grpSpPr>
          <a:xfrm>
            <a:off x="587875" y="1404247"/>
            <a:ext cx="1862192" cy="1549043"/>
            <a:chOff x="5213224" y="1593839"/>
            <a:chExt cx="3991773" cy="3320511"/>
          </a:xfrm>
        </p:grpSpPr>
        <p:pic>
          <p:nvPicPr>
            <p:cNvPr id="56" name="図 55" descr="スクリーンショットの画面&#10;&#10;自動的に生成された説明">
              <a:extLst>
                <a:ext uri="{FF2B5EF4-FFF2-40B4-BE49-F238E27FC236}">
                  <a16:creationId xmlns:a16="http://schemas.microsoft.com/office/drawing/2014/main" id="{ADD2142D-D5CF-D446-B7BD-31D8358665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72615" y="1593839"/>
              <a:ext cx="2032382" cy="3320511"/>
            </a:xfrm>
            <a:prstGeom prst="rect">
              <a:avLst/>
            </a:prstGeom>
          </p:spPr>
        </p:pic>
        <p:pic>
          <p:nvPicPr>
            <p:cNvPr id="57" name="図 56" descr="スクリーンショットの画面&#10;&#10;自動的に生成された説明">
              <a:extLst>
                <a:ext uri="{FF2B5EF4-FFF2-40B4-BE49-F238E27FC236}">
                  <a16:creationId xmlns:a16="http://schemas.microsoft.com/office/drawing/2014/main" id="{37E58C91-DCC6-6841-88C1-3C3651EC1D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13224" y="1632007"/>
              <a:ext cx="2051465" cy="3244177"/>
            </a:xfrm>
            <a:prstGeom prst="rect">
              <a:avLst/>
            </a:prstGeom>
          </p:spPr>
        </p:pic>
        <p:sp>
          <p:nvSpPr>
            <p:cNvPr id="58" name="正方形/長方形 57">
              <a:extLst>
                <a:ext uri="{FF2B5EF4-FFF2-40B4-BE49-F238E27FC236}">
                  <a16:creationId xmlns:a16="http://schemas.microsoft.com/office/drawing/2014/main" id="{02F8E6FF-0FCF-DF45-AB95-833A1074FDE8}"/>
                </a:ext>
              </a:extLst>
            </p:cNvPr>
            <p:cNvSpPr/>
            <p:nvPr/>
          </p:nvSpPr>
          <p:spPr>
            <a:xfrm>
              <a:off x="5385417" y="2418876"/>
              <a:ext cx="1781265" cy="44082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正方形/長方形 58">
              <a:extLst>
                <a:ext uri="{FF2B5EF4-FFF2-40B4-BE49-F238E27FC236}">
                  <a16:creationId xmlns:a16="http://schemas.microsoft.com/office/drawing/2014/main" id="{57E35DA1-318F-734B-A79F-A85DDD7F9E83}"/>
                </a:ext>
              </a:extLst>
            </p:cNvPr>
            <p:cNvSpPr/>
            <p:nvPr/>
          </p:nvSpPr>
          <p:spPr>
            <a:xfrm>
              <a:off x="7338875" y="2500937"/>
              <a:ext cx="1781265" cy="196022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0" name="Google Shape;59;p1">
            <a:extLst>
              <a:ext uri="{FF2B5EF4-FFF2-40B4-BE49-F238E27FC236}">
                <a16:creationId xmlns:a16="http://schemas.microsoft.com/office/drawing/2014/main" id="{DD313BE1-E1AA-F244-9A10-0E5EA3CB13EA}"/>
              </a:ext>
            </a:extLst>
          </p:cNvPr>
          <p:cNvSpPr txBox="1"/>
          <p:nvPr/>
        </p:nvSpPr>
        <p:spPr>
          <a:xfrm>
            <a:off x="155172" y="1036142"/>
            <a:ext cx="2688009" cy="495988"/>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Digital Contents Ad</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(LINE / ALL REACH)</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pic>
        <p:nvPicPr>
          <p:cNvPr id="61" name="Google Shape;60;p1" descr="記号, 挿絵 が含まれている画像&#10;&#10;自動的に生成された説明">
            <a:extLst>
              <a:ext uri="{FF2B5EF4-FFF2-40B4-BE49-F238E27FC236}">
                <a16:creationId xmlns:a16="http://schemas.microsoft.com/office/drawing/2014/main" id="{05EA11D8-CBE2-2A4E-A88C-CD951CE1180B}"/>
              </a:ext>
            </a:extLst>
          </p:cNvPr>
          <p:cNvPicPr preferRelativeResize="0"/>
          <p:nvPr/>
        </p:nvPicPr>
        <p:blipFill rotWithShape="1">
          <a:blip r:embed="rId7">
            <a:alphaModFix/>
          </a:blip>
          <a:srcRect/>
          <a:stretch/>
        </p:blipFill>
        <p:spPr>
          <a:xfrm>
            <a:off x="2112170" y="2480431"/>
            <a:ext cx="498593" cy="498593"/>
          </a:xfrm>
          <a:prstGeom prst="rect">
            <a:avLst/>
          </a:prstGeom>
          <a:noFill/>
          <a:ln>
            <a:noFill/>
          </a:ln>
        </p:spPr>
      </p:pic>
      <p:sp>
        <p:nvSpPr>
          <p:cNvPr id="72" name="Google Shape;37;p1">
            <a:extLst>
              <a:ext uri="{FF2B5EF4-FFF2-40B4-BE49-F238E27FC236}">
                <a16:creationId xmlns:a16="http://schemas.microsoft.com/office/drawing/2014/main" id="{8D4F5659-F627-DA47-B8C1-ED732FBA245A}"/>
              </a:ext>
            </a:extLst>
          </p:cNvPr>
          <p:cNvSpPr txBox="1"/>
          <p:nvPr/>
        </p:nvSpPr>
        <p:spPr>
          <a:xfrm>
            <a:off x="6904497" y="1967983"/>
            <a:ext cx="610651" cy="255600"/>
          </a:xfrm>
          <a:prstGeom prst="rect">
            <a:avLst/>
          </a:prstGeom>
          <a:no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5400"/>
              <a:buFont typeface="Arial"/>
              <a:buNone/>
            </a:pPr>
            <a:r>
              <a:rPr lang="ja-JP" sz="5400" b="0" u="none">
                <a:solidFill>
                  <a:schemeClr val="dk1"/>
                </a:solidFill>
                <a:latin typeface="Yu Gothic" panose="020B0400000000000000" pitchFamily="34" charset="-128"/>
                <a:ea typeface="Yu Gothic" panose="020B0400000000000000" pitchFamily="34" charset="-128"/>
                <a:sym typeface="Arial"/>
              </a:rPr>
              <a:t>×</a:t>
            </a:r>
            <a:endParaRPr sz="5400" b="0" u="none" dirty="0">
              <a:solidFill>
                <a:schemeClr val="dk1"/>
              </a:solidFill>
              <a:latin typeface="Yu Gothic" panose="020B0400000000000000" pitchFamily="34" charset="-128"/>
              <a:ea typeface="Yu Gothic" panose="020B0400000000000000" pitchFamily="34" charset="-128"/>
              <a:sym typeface="Arial"/>
            </a:endParaRPr>
          </a:p>
        </p:txBody>
      </p:sp>
      <p:sp>
        <p:nvSpPr>
          <p:cNvPr id="73" name="Google Shape;39;p1">
            <a:extLst>
              <a:ext uri="{FF2B5EF4-FFF2-40B4-BE49-F238E27FC236}">
                <a16:creationId xmlns:a16="http://schemas.microsoft.com/office/drawing/2014/main" id="{719400BF-AA16-0448-A703-E4E6480EA4B2}"/>
              </a:ext>
            </a:extLst>
          </p:cNvPr>
          <p:cNvSpPr txBox="1"/>
          <p:nvPr/>
        </p:nvSpPr>
        <p:spPr>
          <a:xfrm>
            <a:off x="7559262" y="1107582"/>
            <a:ext cx="1742261"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rPr>
              <a:t>HTML </a:t>
            </a:r>
            <a:r>
              <a:rPr lang="ja-JP" sz="1400" b="1" u="sng">
                <a:solidFill>
                  <a:schemeClr val="tx1">
                    <a:lumMod val="75000"/>
                    <a:lumOff val="25000"/>
                  </a:schemeClr>
                </a:solidFill>
                <a:latin typeface="Yu Gothic" panose="020B0400000000000000" pitchFamily="34" charset="-128"/>
                <a:ea typeface="Yu Gothic" panose="020B0400000000000000" pitchFamily="34" charset="-128"/>
                <a:sym typeface="Arial"/>
              </a:rPr>
              <a:t>Gガイド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r>
              <a:rPr lang="en-US" sz="1050" dirty="0" err="1">
                <a:solidFill>
                  <a:schemeClr val="tx1">
                    <a:lumMod val="75000"/>
                    <a:lumOff val="25000"/>
                  </a:schemeClr>
                </a:solidFill>
                <a:latin typeface="Yu Gothic" panose="020B0400000000000000" pitchFamily="34" charset="-128"/>
                <a:ea typeface="Yu Gothic" panose="020B0400000000000000" pitchFamily="34" charset="-128"/>
              </a:rPr>
              <a:t>差替あり</a:t>
            </a:r>
            <a:r>
              <a:rPr lang="en-US" sz="1050" dirty="0">
                <a:solidFill>
                  <a:schemeClr val="tx1">
                    <a:lumMod val="75000"/>
                    <a:lumOff val="25000"/>
                  </a:schemeClr>
                </a:solidFill>
                <a:latin typeface="Yu Gothic" panose="020B0400000000000000" pitchFamily="34" charset="-128"/>
                <a:ea typeface="Yu Gothic" panose="020B0400000000000000" pitchFamily="34" charset="-128"/>
              </a:rPr>
              <a:t>)</a:t>
            </a:r>
            <a:endParaRPr sz="105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pSp>
        <p:nvGrpSpPr>
          <p:cNvPr id="74" name="グループ化 73">
            <a:extLst>
              <a:ext uri="{FF2B5EF4-FFF2-40B4-BE49-F238E27FC236}">
                <a16:creationId xmlns:a16="http://schemas.microsoft.com/office/drawing/2014/main" id="{A81E1571-7098-BB49-B500-A7C7A6225FCD}"/>
              </a:ext>
            </a:extLst>
          </p:cNvPr>
          <p:cNvGrpSpPr/>
          <p:nvPr/>
        </p:nvGrpSpPr>
        <p:grpSpPr>
          <a:xfrm>
            <a:off x="7500658" y="1599474"/>
            <a:ext cx="1861200" cy="1248217"/>
            <a:chOff x="562114" y="1346340"/>
            <a:chExt cx="5841242" cy="3917442"/>
          </a:xfrm>
        </p:grpSpPr>
        <p:pic>
          <p:nvPicPr>
            <p:cNvPr id="75" name="Picture 27" descr="Gガイド実機画面_番組表画面">
              <a:extLst>
                <a:ext uri="{FF2B5EF4-FFF2-40B4-BE49-F238E27FC236}">
                  <a16:creationId xmlns:a16="http://schemas.microsoft.com/office/drawing/2014/main" id="{5387DB0E-CC09-B04E-8496-C62A17D24637}"/>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b="10255"/>
            <a:stretch>
              <a:fillRect/>
            </a:stretch>
          </p:blipFill>
          <p:spPr bwMode="auto">
            <a:xfrm>
              <a:off x="562114" y="1346340"/>
              <a:ext cx="5841242" cy="391744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grpSp>
          <p:nvGrpSpPr>
            <p:cNvPr id="76" name="グループ化 75">
              <a:extLst>
                <a:ext uri="{FF2B5EF4-FFF2-40B4-BE49-F238E27FC236}">
                  <a16:creationId xmlns:a16="http://schemas.microsoft.com/office/drawing/2014/main" id="{A22B030B-8B3F-0743-AC84-B8E3DC0CC42A}"/>
                </a:ext>
              </a:extLst>
            </p:cNvPr>
            <p:cNvGrpSpPr>
              <a:grpSpLocks noChangeAspect="1"/>
            </p:cNvGrpSpPr>
            <p:nvPr/>
          </p:nvGrpSpPr>
          <p:grpSpPr>
            <a:xfrm>
              <a:off x="761669" y="1517088"/>
              <a:ext cx="5447255" cy="3092309"/>
              <a:chOff x="769437" y="2521472"/>
              <a:chExt cx="4501864" cy="2555626"/>
            </a:xfrm>
          </p:grpSpPr>
          <p:grpSp>
            <p:nvGrpSpPr>
              <p:cNvPr id="77" name="グループ化 76">
                <a:extLst>
                  <a:ext uri="{FF2B5EF4-FFF2-40B4-BE49-F238E27FC236}">
                    <a16:creationId xmlns:a16="http://schemas.microsoft.com/office/drawing/2014/main" id="{AAD4B0F0-EEC2-D54A-B5A7-F80368A38C64}"/>
                  </a:ext>
                </a:extLst>
              </p:cNvPr>
              <p:cNvGrpSpPr/>
              <p:nvPr/>
            </p:nvGrpSpPr>
            <p:grpSpPr>
              <a:xfrm>
                <a:off x="769437" y="2521472"/>
                <a:ext cx="4501864" cy="2555626"/>
                <a:chOff x="557285" y="2125499"/>
                <a:chExt cx="4151264" cy="2323384"/>
              </a:xfrm>
            </p:grpSpPr>
            <p:sp>
              <p:nvSpPr>
                <p:cNvPr id="79" name="正方形/長方形 78">
                  <a:extLst>
                    <a:ext uri="{FF2B5EF4-FFF2-40B4-BE49-F238E27FC236}">
                      <a16:creationId xmlns:a16="http://schemas.microsoft.com/office/drawing/2014/main" id="{52D7E0E7-7865-EA4F-9838-30365EBFC564}"/>
                    </a:ext>
                  </a:extLst>
                </p:cNvPr>
                <p:cNvSpPr/>
                <p:nvPr/>
              </p:nvSpPr>
              <p:spPr bwMode="auto">
                <a:xfrm>
                  <a:off x="557285" y="2139872"/>
                  <a:ext cx="4151264" cy="2269844"/>
                </a:xfrm>
                <a:prstGeom prst="rect">
                  <a:avLst/>
                </a:prstGeom>
                <a:solidFill>
                  <a:schemeClr val="tx1">
                    <a:lumMod val="75000"/>
                    <a:lumOff val="25000"/>
                  </a:schemeClr>
                </a:solidFill>
                <a:ln w="25400" cap="flat" cmpd="sng" algn="ctr">
                  <a:solidFill>
                    <a:schemeClr val="tx1">
                      <a:lumMod val="75000"/>
                      <a:lumOff val="25000"/>
                    </a:schemeClr>
                  </a:solidFill>
                  <a:prstDash val="solid"/>
                </a:ln>
                <a:effectLst/>
              </p:spPr>
              <p:txBody>
                <a:bodyPr anchor="ctr"/>
                <a:lstStyle/>
                <a:p>
                  <a:pPr algn="ctr" eaLnBrk="1" fontAlgn="auto" hangingPunct="1">
                    <a:spcBef>
                      <a:spcPts val="0"/>
                    </a:spcBef>
                    <a:spcAft>
                      <a:spcPts val="0"/>
                    </a:spcAft>
                    <a:defRPr/>
                  </a:pPr>
                  <a:endParaRPr kumimoji="0" lang="ja-JP" altLang="en-US" kern="0" dirty="0">
                    <a:solidFill>
                      <a:schemeClr val="bg1"/>
                    </a:solidFill>
                    <a:latin typeface="游ゴシック" panose="020B0400000000000000" pitchFamily="50" charset="-128"/>
                    <a:ea typeface="游ゴシック" panose="020B0400000000000000" pitchFamily="50" charset="-128"/>
                  </a:endParaRPr>
                </a:p>
              </p:txBody>
            </p:sp>
            <p:pic>
              <p:nvPicPr>
                <p:cNvPr id="80" name="Picture 2">
                  <a:extLst>
                    <a:ext uri="{FF2B5EF4-FFF2-40B4-BE49-F238E27FC236}">
                      <a16:creationId xmlns:a16="http://schemas.microsoft.com/office/drawing/2014/main" id="{D031D052-3381-0E48-A9DB-2FC6081913AD}"/>
                    </a:ext>
                  </a:extLst>
                </p:cNvPr>
                <p:cNvPicPr>
                  <a:picLocks noChangeAspect="1" noChangeArrowheads="1"/>
                </p:cNvPicPr>
                <p:nvPr/>
              </p:nvPicPr>
              <p:blipFill>
                <a:blip r:embed="rId9" cstate="print"/>
                <a:srcRect/>
                <a:stretch>
                  <a:fillRect/>
                </a:stretch>
              </p:blipFill>
              <p:spPr bwMode="auto">
                <a:xfrm>
                  <a:off x="594386" y="2125499"/>
                  <a:ext cx="4095602" cy="2323384"/>
                </a:xfrm>
                <a:prstGeom prst="rect">
                  <a:avLst/>
                </a:prstGeom>
                <a:noFill/>
                <a:ln w="9525">
                  <a:noFill/>
                  <a:miter lim="800000"/>
                  <a:headEnd/>
                  <a:tailEnd/>
                </a:ln>
              </p:spPr>
            </p:pic>
          </p:grpSp>
          <p:sp>
            <p:nvSpPr>
              <p:cNvPr id="78" name="正方形/長方形 77">
                <a:extLst>
                  <a:ext uri="{FF2B5EF4-FFF2-40B4-BE49-F238E27FC236}">
                    <a16:creationId xmlns:a16="http://schemas.microsoft.com/office/drawing/2014/main" id="{38EA1752-23B7-6F4B-8D17-BC873748CF03}"/>
                  </a:ext>
                </a:extLst>
              </p:cNvPr>
              <p:cNvSpPr/>
              <p:nvPr/>
            </p:nvSpPr>
            <p:spPr>
              <a:xfrm>
                <a:off x="3499340" y="4721915"/>
                <a:ext cx="1719130" cy="341137"/>
              </a:xfrm>
              <a:prstGeom prst="rect">
                <a:avLst/>
              </a:prstGeom>
              <a:solidFill>
                <a:srgbClr val="FFD8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50" b="1" dirty="0">
                    <a:latin typeface="游ゴシック" panose="020B0400000000000000" pitchFamily="50" charset="-128"/>
                    <a:ea typeface="游ゴシック" panose="020B0400000000000000" pitchFamily="50" charset="-128"/>
                  </a:rPr>
                  <a:t>AD</a:t>
                </a:r>
                <a:endParaRPr kumimoji="1" lang="ja-JP" altLang="en-US" sz="1050" b="1" dirty="0">
                  <a:latin typeface="游ゴシック" panose="020B0400000000000000" pitchFamily="50" charset="-128"/>
                  <a:ea typeface="游ゴシック" panose="020B0400000000000000" pitchFamily="50" charset="-128"/>
                </a:endParaRPr>
              </a:p>
            </p:txBody>
          </p:sp>
        </p:grpSp>
      </p:grpSp>
      <p:pic>
        <p:nvPicPr>
          <p:cNvPr id="83" name="図 82">
            <a:extLst>
              <a:ext uri="{FF2B5EF4-FFF2-40B4-BE49-F238E27FC236}">
                <a16:creationId xmlns:a16="http://schemas.microsoft.com/office/drawing/2014/main" id="{A570CEC1-05DD-F94E-87C4-D6C060FDA375}"/>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974920" y="2487958"/>
            <a:ext cx="843298" cy="562197"/>
          </a:xfrm>
          <a:prstGeom prst="rect">
            <a:avLst/>
          </a:prstGeom>
        </p:spPr>
      </p:pic>
      <p:grpSp>
        <p:nvGrpSpPr>
          <p:cNvPr id="2" name="グループ化 1">
            <a:extLst>
              <a:ext uri="{FF2B5EF4-FFF2-40B4-BE49-F238E27FC236}">
                <a16:creationId xmlns:a16="http://schemas.microsoft.com/office/drawing/2014/main" id="{C8CC398F-007C-2240-8BDD-8C71824F6E98}"/>
              </a:ext>
            </a:extLst>
          </p:cNvPr>
          <p:cNvGrpSpPr/>
          <p:nvPr/>
        </p:nvGrpSpPr>
        <p:grpSpPr>
          <a:xfrm>
            <a:off x="3416266" y="1447979"/>
            <a:ext cx="741654" cy="1551205"/>
            <a:chOff x="3333232" y="1348016"/>
            <a:chExt cx="863439" cy="1805924"/>
          </a:xfrm>
        </p:grpSpPr>
        <p:pic>
          <p:nvPicPr>
            <p:cNvPr id="82" name="図 81">
              <a:extLst>
                <a:ext uri="{FF2B5EF4-FFF2-40B4-BE49-F238E27FC236}">
                  <a16:creationId xmlns:a16="http://schemas.microsoft.com/office/drawing/2014/main" id="{9BAEEE80-3B4B-234C-85AF-BC45DA59827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33232" y="1348016"/>
              <a:ext cx="863439" cy="1805924"/>
            </a:xfrm>
            <a:prstGeom prst="rect">
              <a:avLst/>
            </a:prstGeom>
          </p:spPr>
        </p:pic>
        <p:pic>
          <p:nvPicPr>
            <p:cNvPr id="84" name="図 83" descr="スクリーンショットの画面&#10;&#10;自動的に生成された説明">
              <a:extLst>
                <a:ext uri="{FF2B5EF4-FFF2-40B4-BE49-F238E27FC236}">
                  <a16:creationId xmlns:a16="http://schemas.microsoft.com/office/drawing/2014/main" id="{8AD4503D-C6B3-D44A-9380-A6AD807147E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65510" y="1533571"/>
              <a:ext cx="798883" cy="1420235"/>
            </a:xfrm>
            <a:prstGeom prst="rect">
              <a:avLst/>
            </a:prstGeom>
            <a:ln w="3175">
              <a:solidFill>
                <a:schemeClr val="bg1">
                  <a:lumMod val="75000"/>
                </a:schemeClr>
              </a:solidFill>
            </a:ln>
          </p:spPr>
        </p:pic>
        <p:sp>
          <p:nvSpPr>
            <p:cNvPr id="85" name="正方形/長方形 84">
              <a:extLst>
                <a:ext uri="{FF2B5EF4-FFF2-40B4-BE49-F238E27FC236}">
                  <a16:creationId xmlns:a16="http://schemas.microsoft.com/office/drawing/2014/main" id="{575D25BB-CDE6-314A-B68F-653FA1B5A3B3}"/>
                </a:ext>
              </a:extLst>
            </p:cNvPr>
            <p:cNvSpPr/>
            <p:nvPr/>
          </p:nvSpPr>
          <p:spPr>
            <a:xfrm>
              <a:off x="3500340" y="1802742"/>
              <a:ext cx="525408" cy="656089"/>
            </a:xfrm>
            <a:prstGeom prst="rect">
              <a:avLst/>
            </a:prstGeom>
            <a:solidFill>
              <a:srgbClr val="FFD81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100" b="1" dirty="0">
                  <a:solidFill>
                    <a:schemeClr val="bg1"/>
                  </a:solidFill>
                  <a:latin typeface="游ゴシック" panose="020B0400000000000000" pitchFamily="50" charset="-128"/>
                  <a:ea typeface="游ゴシック" panose="020B0400000000000000" pitchFamily="50" charset="-128"/>
                </a:rPr>
                <a:t>AD</a:t>
              </a:r>
              <a:endParaRPr kumimoji="1" lang="ja-JP" altLang="en-US" sz="1100" b="1" dirty="0">
                <a:solidFill>
                  <a:schemeClr val="bg1"/>
                </a:solidFill>
                <a:latin typeface="游ゴシック" panose="020B0400000000000000" pitchFamily="50" charset="-128"/>
                <a:ea typeface="游ゴシック" panose="020B0400000000000000" pitchFamily="50" charset="-128"/>
              </a:endParaRPr>
            </a:p>
          </p:txBody>
        </p:sp>
      </p:grpSp>
      <p:sp>
        <p:nvSpPr>
          <p:cNvPr id="86" name="Google Shape;45;p1">
            <a:extLst>
              <a:ext uri="{FF2B5EF4-FFF2-40B4-BE49-F238E27FC236}">
                <a16:creationId xmlns:a16="http://schemas.microsoft.com/office/drawing/2014/main" id="{2921E584-CF76-BB4C-A3F6-CDB4C251F4D7}"/>
              </a:ext>
            </a:extLst>
          </p:cNvPr>
          <p:cNvSpPr txBox="1"/>
          <p:nvPr/>
        </p:nvSpPr>
        <p:spPr>
          <a:xfrm>
            <a:off x="2487621" y="1031417"/>
            <a:ext cx="2550845" cy="254521"/>
          </a:xfrm>
          <a:prstGeom prst="rect">
            <a:avLst/>
          </a:prstGeom>
          <a:noFill/>
          <a:ln>
            <a:noFill/>
          </a:ln>
        </p:spPr>
        <p:txBody>
          <a:bodyPr spcFirstLastPara="1" wrap="square" lIns="0" tIns="0" rIns="0" bIns="0" anchor="t" anchorCtr="0">
            <a:noAutofit/>
          </a:bodyPr>
          <a:lstStyle/>
          <a:p>
            <a:pPr marL="0" marR="0" lvl="0" indent="0" algn="ctr" rtl="0">
              <a:lnSpc>
                <a:spcPct val="90000"/>
              </a:lnSpc>
              <a:spcBef>
                <a:spcPts val="0"/>
              </a:spcBef>
              <a:spcAft>
                <a:spcPts val="0"/>
              </a:spcAft>
              <a:buClr>
                <a:schemeClr val="dk1"/>
              </a:buClr>
              <a:buSzPts val="1200"/>
              <a:buFont typeface="Arial"/>
              <a:buNone/>
            </a:pPr>
            <a:r>
              <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rPr>
              <a:t>Yahoo!</a:t>
            </a:r>
            <a:r>
              <a:rPr lang="ja-JP" altLang="en-US" sz="1400" b="1" u="sng">
                <a:solidFill>
                  <a:schemeClr val="tx1">
                    <a:lumMod val="75000"/>
                    <a:lumOff val="25000"/>
                  </a:schemeClr>
                </a:solidFill>
                <a:latin typeface="Yu Gothic" panose="020B0400000000000000" pitchFamily="34" charset="-128"/>
                <a:ea typeface="Yu Gothic" panose="020B0400000000000000" pitchFamily="34" charset="-128"/>
                <a:sym typeface="Arial"/>
              </a:rPr>
              <a:t>テレビ</a:t>
            </a:r>
            <a:r>
              <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rPr>
              <a:t>.G</a:t>
            </a:r>
            <a:r>
              <a:rPr lang="ja-JP" altLang="en-US" sz="1400" b="1" u="sng">
                <a:solidFill>
                  <a:schemeClr val="tx1">
                    <a:lumMod val="75000"/>
                    <a:lumOff val="25000"/>
                  </a:schemeClr>
                </a:solidFill>
                <a:latin typeface="Yu Gothic" panose="020B0400000000000000" pitchFamily="34" charset="-128"/>
                <a:ea typeface="Yu Gothic" panose="020B0400000000000000" pitchFamily="34" charset="-128"/>
                <a:sym typeface="Arial"/>
              </a:rPr>
              <a:t>ガイド</a:t>
            </a:r>
            <a:endParaRPr lang="en-US" altLang="ja-JP" sz="1400" b="1" u="sng" dirty="0">
              <a:solidFill>
                <a:schemeClr val="tx1">
                  <a:lumMod val="75000"/>
                  <a:lumOff val="25000"/>
                </a:schemeClr>
              </a:solidFill>
              <a:latin typeface="Yu Gothic" panose="020B0400000000000000" pitchFamily="34" charset="-128"/>
              <a:ea typeface="Yu Gothic" panose="020B0400000000000000" pitchFamily="34" charset="-128"/>
              <a:sym typeface="Arial"/>
            </a:endParaRPr>
          </a:p>
          <a:p>
            <a:pPr marL="0" marR="0" lvl="0" indent="0" algn="ctr" rtl="0">
              <a:lnSpc>
                <a:spcPct val="90000"/>
              </a:lnSpc>
              <a:spcBef>
                <a:spcPts val="0"/>
              </a:spcBef>
              <a:spcAft>
                <a:spcPts val="0"/>
              </a:spcAft>
              <a:buClr>
                <a:schemeClr val="dk1"/>
              </a:buClr>
              <a:buSzPts val="1200"/>
              <a:buFont typeface="Arial"/>
              <a:buNone/>
            </a:pP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r>
              <a:rPr lang="en-US" sz="900" dirty="0" err="1">
                <a:solidFill>
                  <a:schemeClr val="tx1">
                    <a:lumMod val="75000"/>
                    <a:lumOff val="25000"/>
                  </a:schemeClr>
                </a:solidFill>
                <a:latin typeface="Yu Gothic" panose="020B0400000000000000" pitchFamily="34" charset="-128"/>
                <a:ea typeface="Yu Gothic" panose="020B0400000000000000" pitchFamily="34" charset="-128"/>
              </a:rPr>
              <a:t>プレミアムジャック</a:t>
            </a:r>
            <a:r>
              <a:rPr lang="en-US" sz="900" dirty="0">
                <a:solidFill>
                  <a:schemeClr val="tx1">
                    <a:lumMod val="75000"/>
                    <a:lumOff val="25000"/>
                  </a:schemeClr>
                </a:solidFill>
                <a:latin typeface="Yu Gothic" panose="020B0400000000000000" pitchFamily="34" charset="-128"/>
                <a:ea typeface="Yu Gothic" panose="020B0400000000000000" pitchFamily="34" charset="-128"/>
              </a:rPr>
              <a:t>)</a:t>
            </a:r>
            <a:endParaRPr sz="900" b="0" dirty="0">
              <a:solidFill>
                <a:schemeClr val="tx1">
                  <a:lumMod val="75000"/>
                  <a:lumOff val="25000"/>
                </a:schemeClr>
              </a:solidFill>
              <a:latin typeface="Yu Gothic" panose="020B0400000000000000" pitchFamily="34" charset="-128"/>
              <a:ea typeface="Yu Gothic" panose="020B0400000000000000" pitchFamily="34" charset="-128"/>
              <a:sym typeface="Arial"/>
            </a:endParaRPr>
          </a:p>
        </p:txBody>
      </p:sp>
      <p:graphicFrame>
        <p:nvGraphicFramePr>
          <p:cNvPr id="87" name="Google Shape;30;p1">
            <a:extLst>
              <a:ext uri="{FF2B5EF4-FFF2-40B4-BE49-F238E27FC236}">
                <a16:creationId xmlns:a16="http://schemas.microsoft.com/office/drawing/2014/main" id="{CF41291B-9C9C-DE4E-9B9A-4D62EE90B406}"/>
              </a:ext>
            </a:extLst>
          </p:cNvPr>
          <p:cNvGraphicFramePr/>
          <p:nvPr>
            <p:extLst>
              <p:ext uri="{D42A27DB-BD31-4B8C-83A1-F6EECF244321}">
                <p14:modId xmlns:p14="http://schemas.microsoft.com/office/powerpoint/2010/main" val="1770054388"/>
              </p:ext>
            </p:extLst>
          </p:nvPr>
        </p:nvGraphicFramePr>
        <p:xfrm>
          <a:off x="611477" y="3485369"/>
          <a:ext cx="8844433" cy="2123122"/>
        </p:xfrm>
        <a:graphic>
          <a:graphicData uri="http://schemas.openxmlformats.org/drawingml/2006/table">
            <a:tbl>
              <a:tblPr>
                <a:noFill/>
              </a:tblPr>
              <a:tblGrid>
                <a:gridCol w="2151619">
                  <a:extLst>
                    <a:ext uri="{9D8B030D-6E8A-4147-A177-3AD203B41FA5}">
                      <a16:colId xmlns:a16="http://schemas.microsoft.com/office/drawing/2014/main" val="20000"/>
                    </a:ext>
                  </a:extLst>
                </a:gridCol>
                <a:gridCol w="1613258">
                  <a:extLst>
                    <a:ext uri="{9D8B030D-6E8A-4147-A177-3AD203B41FA5}">
                      <a16:colId xmlns:a16="http://schemas.microsoft.com/office/drawing/2014/main" val="20001"/>
                    </a:ext>
                  </a:extLst>
                </a:gridCol>
                <a:gridCol w="1034048">
                  <a:extLst>
                    <a:ext uri="{9D8B030D-6E8A-4147-A177-3AD203B41FA5}">
                      <a16:colId xmlns:a16="http://schemas.microsoft.com/office/drawing/2014/main" val="20002"/>
                    </a:ext>
                  </a:extLst>
                </a:gridCol>
                <a:gridCol w="1333581">
                  <a:extLst>
                    <a:ext uri="{9D8B030D-6E8A-4147-A177-3AD203B41FA5}">
                      <a16:colId xmlns:a16="http://schemas.microsoft.com/office/drawing/2014/main" val="20003"/>
                    </a:ext>
                  </a:extLst>
                </a:gridCol>
                <a:gridCol w="1333581">
                  <a:extLst>
                    <a:ext uri="{9D8B030D-6E8A-4147-A177-3AD203B41FA5}">
                      <a16:colId xmlns:a16="http://schemas.microsoft.com/office/drawing/2014/main" val="677768024"/>
                    </a:ext>
                  </a:extLst>
                </a:gridCol>
                <a:gridCol w="1378346">
                  <a:extLst>
                    <a:ext uri="{9D8B030D-6E8A-4147-A177-3AD203B41FA5}">
                      <a16:colId xmlns:a16="http://schemas.microsoft.com/office/drawing/2014/main" val="188398047"/>
                    </a:ext>
                  </a:extLst>
                </a:gridCol>
              </a:tblGrid>
              <a:tr h="313262">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メニュー名</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掲載日</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掲載エリア</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想定露出量</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altLang="en-US" sz="1200" b="0" i="0" u="none" strike="noStrike" cap="none">
                          <a:solidFill>
                            <a:schemeClr val="lt1"/>
                          </a:solidFill>
                          <a:latin typeface="Yu Gothic" panose="020B0400000000000000" pitchFamily="34" charset="-128"/>
                          <a:ea typeface="Yu Gothic" panose="020B0400000000000000" pitchFamily="34" charset="-128"/>
                          <a:cs typeface="Arial"/>
                          <a:sym typeface="Arial"/>
                        </a:rPr>
                        <a:t>通常料金</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tc>
                  <a:txBody>
                    <a:bodyPr/>
                    <a:lstStyle/>
                    <a:p>
                      <a:pPr marL="0" marR="0" lvl="0" indent="0" algn="ctr" rtl="0">
                        <a:spcBef>
                          <a:spcPts val="0"/>
                        </a:spcBef>
                        <a:spcAft>
                          <a:spcPts val="0"/>
                        </a:spcAft>
                        <a:buNone/>
                      </a:pPr>
                      <a:r>
                        <a:rPr lang="ja-JP" altLang="en-US" sz="1200" b="0" i="0" u="none" strike="noStrike" cap="none">
                          <a:solidFill>
                            <a:schemeClr val="lt1"/>
                          </a:solidFill>
                          <a:latin typeface="Yu Gothic" panose="020B0400000000000000" pitchFamily="34" charset="-128"/>
                          <a:ea typeface="Yu Gothic" panose="020B0400000000000000" pitchFamily="34" charset="-128"/>
                          <a:cs typeface="Arial"/>
                          <a:sym typeface="Arial"/>
                        </a:rPr>
                        <a:t>特別</a:t>
                      </a:r>
                      <a:r>
                        <a:rPr lang="ja-JP" sz="1200" b="0" i="0" u="none" strike="noStrike" cap="none">
                          <a:solidFill>
                            <a:schemeClr val="lt1"/>
                          </a:solidFill>
                          <a:latin typeface="Yu Gothic" panose="020B0400000000000000" pitchFamily="34" charset="-128"/>
                          <a:ea typeface="Yu Gothic" panose="020B0400000000000000" pitchFamily="34" charset="-128"/>
                          <a:cs typeface="Arial"/>
                          <a:sym typeface="Arial"/>
                        </a:rPr>
                        <a:t>価格</a:t>
                      </a:r>
                      <a:endParaRPr sz="1200" b="0" i="0" u="none" strike="noStrike" cap="none" dirty="0">
                        <a:solidFill>
                          <a:schemeClr val="lt1"/>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solidFill>
                      <a:schemeClr val="accent2"/>
                    </a:solidFill>
                  </a:tcPr>
                </a:tc>
                <a:extLst>
                  <a:ext uri="{0D108BD9-81ED-4DB2-BD59-A6C34878D82A}">
                    <a16:rowId xmlns:a16="http://schemas.microsoft.com/office/drawing/2014/main" val="10000"/>
                  </a:ext>
                </a:extLst>
              </a:tr>
              <a:tr h="436023">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Digital Contents Ad</a:t>
                      </a:r>
                      <a:endParaRPr sz="1200" b="1" dirty="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LINE</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（静止画）</a:t>
                      </a:r>
                      <a:endParaRPr sz="1200" b="1"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a:t>
                      </a:r>
                      <a:r>
                        <a:rPr lang="en-US" altLang="ja-JP"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24</a:t>
                      </a:r>
                      <a:r>
                        <a:rPr lang="ja-JP" altLang="en-US"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時間</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p>
                      <a:pPr marL="0" marR="0" lvl="0" indent="0" algn="ctr" rtl="0">
                        <a:lnSpc>
                          <a:spcPct val="100000"/>
                        </a:lnSpc>
                        <a:spcBef>
                          <a:spcPts val="0"/>
                        </a:spcBef>
                        <a:spcAft>
                          <a:spcPts val="0"/>
                        </a:spcAft>
                        <a:buClr>
                          <a:srgbClr val="000000"/>
                        </a:buClr>
                        <a:buSzPts val="700"/>
                        <a:buFont typeface="Arial"/>
                        <a:buNone/>
                      </a:pPr>
                      <a:r>
                        <a:rPr lang="en-US" altLang="ja-JP" sz="7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a:t>
                      </a:r>
                      <a:r>
                        <a:rPr lang="ja-JP" altLang="en-US" sz="7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分単位で開始・終了時刻の指定可</a:t>
                      </a:r>
                      <a:endParaRPr sz="7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全国</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¥300,000~</a:t>
                      </a:r>
                      <a:endParaRPr sz="1200" b="0"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rowSpan="4">
                  <a:txBody>
                    <a:bodyPr/>
                    <a:lstStyle/>
                    <a:p>
                      <a:pPr marL="0" marR="0" lvl="0" indent="0" algn="ctr" rtl="0">
                        <a:lnSpc>
                          <a:spcPct val="100000"/>
                        </a:lnSpc>
                        <a:spcBef>
                          <a:spcPts val="0"/>
                        </a:spcBef>
                        <a:spcAft>
                          <a:spcPts val="0"/>
                        </a:spcAft>
                        <a:buClr>
                          <a:schemeClr val="dk1"/>
                        </a:buClr>
                        <a:buSzPts val="1800"/>
                        <a:buFont typeface="Arial"/>
                        <a:buNone/>
                      </a:pPr>
                      <a:r>
                        <a:rPr lang="en-US" sz="16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¥1,400,000</a:t>
                      </a:r>
                      <a:endParaRPr sz="16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436023">
                <a:tc>
                  <a:txBody>
                    <a:bodyPr/>
                    <a:lstStyle/>
                    <a:p>
                      <a:pPr marL="0" marR="0" lvl="0" indent="0" algn="ctr" rtl="0">
                        <a:lnSpc>
                          <a:spcPct val="100000"/>
                        </a:lnSpc>
                        <a:spcBef>
                          <a:spcPts val="0"/>
                        </a:spcBef>
                        <a:spcAft>
                          <a:spcPts val="0"/>
                        </a:spcAft>
                        <a:buClr>
                          <a:srgbClr val="000000"/>
                        </a:buClr>
                        <a:buSzPts val="1400"/>
                        <a:buFont typeface="Arial"/>
                        <a:buNone/>
                      </a:pPr>
                      <a:r>
                        <a:rPr lang="en-US"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Yahoo!</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テレビ</a:t>
                      </a:r>
                      <a:r>
                        <a:rPr lang="en-US" altLang="ja-JP"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.G</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ガイド</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プレミアムジャック</a:t>
                      </a:r>
                      <a:endParaRPr sz="105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(0:00~24:00)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全国</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300,000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600"/>
                        <a:buFont typeface="Arial"/>
                        <a:buNone/>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¥500,000</a:t>
                      </a:r>
                      <a:endParaRPr lang="ja-JP" altLang="en-US" sz="1200" b="1" u="none" strike="noStrike" dirty="0">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468907">
                <a:tc>
                  <a:txBody>
                    <a:bodyPr/>
                    <a:lstStyle/>
                    <a:p>
                      <a:pPr marL="0" marR="0" lvl="0" indent="0" algn="ctr" rtl="0">
                        <a:lnSpc>
                          <a:spcPct val="100000"/>
                        </a:lnSpc>
                        <a:spcBef>
                          <a:spcPts val="0"/>
                        </a:spcBef>
                        <a:spcAft>
                          <a:spcPts val="0"/>
                        </a:spcAft>
                        <a:buClr>
                          <a:srgbClr val="000000"/>
                        </a:buClr>
                        <a:buSzPts val="1400"/>
                        <a:buFont typeface="Arial"/>
                        <a:buNone/>
                      </a:pPr>
                      <a:r>
                        <a:rPr lang="ja-JP"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放送型Gガイド 終日枠</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(5:00~29:00)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全国</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13,000,000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a:txBody>
                    <a:bodyPr/>
                    <a:lstStyle/>
                    <a:p>
                      <a:pPr marL="0" marR="0" lvl="0" indent="0" algn="ctr" defTabSz="742950" rtl="0" eaLnBrk="1" fontAlgn="auto" latinLnBrk="0" hangingPunct="1">
                        <a:lnSpc>
                          <a:spcPct val="100000"/>
                        </a:lnSpc>
                        <a:spcBef>
                          <a:spcPts val="0"/>
                        </a:spcBef>
                        <a:spcAft>
                          <a:spcPts val="0"/>
                        </a:spcAft>
                        <a:buClr>
                          <a:srgbClr val="000000"/>
                        </a:buClr>
                        <a:buSzPts val="1600"/>
                        <a:buFont typeface="Arial"/>
                        <a:buNone/>
                        <a:tabLst/>
                        <a:defRPr/>
                      </a:pPr>
                      <a:r>
                        <a:rPr lang="en-US" altLang="ja-JP" sz="1200" b="1" i="0" u="none" strike="noStrike" cap="none" dirty="0">
                          <a:solidFill>
                            <a:schemeClr val="tx1">
                              <a:lumMod val="50000"/>
                              <a:lumOff val="50000"/>
                            </a:schemeClr>
                          </a:solidFill>
                          <a:latin typeface="Yu Gothic" panose="020B0400000000000000" pitchFamily="34" charset="-128"/>
                          <a:ea typeface="Yu Gothic" panose="020B0400000000000000" pitchFamily="34" charset="-128"/>
                          <a:cs typeface="Arial"/>
                          <a:sym typeface="Arial"/>
                        </a:rPr>
                        <a:t>\600,000</a:t>
                      </a:r>
                      <a:endParaRPr lang="ja-JP" altLang="en-US" sz="1200" b="1">
                        <a:solidFill>
                          <a:schemeClr val="tx1">
                            <a:lumMod val="50000"/>
                            <a:lumOff val="50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lgn="ctr">
                      <a:solidFill>
                        <a:srgbClr val="000000"/>
                      </a:solidFill>
                      <a:prstDash val="solid"/>
                      <a:round/>
                      <a:headEnd type="none" w="sm" len="sm"/>
                      <a:tailEnd type="none" w="sm" len="sm"/>
                    </a:lnB>
                  </a:tcPr>
                </a:tc>
                <a:tc vMerge="1">
                  <a:txBody>
                    <a:bodyPr/>
                    <a:lstStyle/>
                    <a:p>
                      <a:endParaRPr lang="ja-JP"/>
                    </a:p>
                  </a:txBody>
                  <a:tcP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468907">
                <a:tc>
                  <a:txBody>
                    <a:bodyPr/>
                    <a:lstStyle/>
                    <a:p>
                      <a:pPr marL="0" marR="0" lvl="0" indent="0" algn="ctr" rtl="0">
                        <a:lnSpc>
                          <a:spcPct val="100000"/>
                        </a:lnSpc>
                        <a:spcBef>
                          <a:spcPts val="0"/>
                        </a:spcBef>
                        <a:spcAft>
                          <a:spcPts val="0"/>
                        </a:spcAft>
                        <a:buClr>
                          <a:srgbClr val="000000"/>
                        </a:buClr>
                        <a:buSzPts val="1400"/>
                        <a:buFont typeface="Arial"/>
                        <a:buNone/>
                      </a:pPr>
                      <a:r>
                        <a:rPr lang="en-US" altLang="ja-JP"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HTML G</a:t>
                      </a:r>
                      <a:r>
                        <a:rPr lang="ja-JP" altLang="en-US" sz="1100" b="1"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ガイド</a:t>
                      </a:r>
                      <a:endParaRPr sz="1100" b="1"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400"/>
                        <a:buFont typeface="Arial"/>
                        <a:buNone/>
                      </a:pPr>
                      <a:r>
                        <a:rPr lang="ja-JP" sz="11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ご指定の1日</a:t>
                      </a:r>
                      <a:endParaRPr sz="11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p>
                      <a:pPr marL="0" marR="0" lvl="0" indent="0" algn="ctr" rtl="0">
                        <a:lnSpc>
                          <a:spcPct val="100000"/>
                        </a:lnSpc>
                        <a:spcBef>
                          <a:spcPts val="0"/>
                        </a:spcBef>
                        <a:spcAft>
                          <a:spcPts val="0"/>
                        </a:spcAft>
                        <a:buClr>
                          <a:srgbClr val="000000"/>
                        </a:buClr>
                        <a:buSzPts val="1200"/>
                        <a:buFont typeface="Arial"/>
                        <a:buNone/>
                      </a:pPr>
                      <a:r>
                        <a:rPr lang="ja-JP" sz="105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(5:00~29:00)</a:t>
                      </a:r>
                      <a:endParaRPr sz="12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ja-JP" altLang="en-US"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全国</a:t>
                      </a:r>
                      <a:endParaRPr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altLang="ja-JP" sz="1200" b="0" i="0" u="none" strike="noStrike" cap="none" dirty="0">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7,800,000</a:t>
                      </a:r>
                      <a:r>
                        <a:rPr lang="ja-JP" sz="1200" b="0" i="0" u="none" strike="noStrike" cap="none">
                          <a:solidFill>
                            <a:schemeClr val="tx1">
                              <a:lumMod val="75000"/>
                              <a:lumOff val="25000"/>
                            </a:schemeClr>
                          </a:solidFill>
                          <a:latin typeface="Yu Gothic" panose="020B0400000000000000" pitchFamily="34" charset="-128"/>
                          <a:ea typeface="Yu Gothic" panose="020B0400000000000000" pitchFamily="34" charset="-128"/>
                          <a:cs typeface="Arial"/>
                          <a:sym typeface="Arial"/>
                        </a:rPr>
                        <a:t>imp</a:t>
                      </a:r>
                      <a:endParaRPr sz="1400" dirty="0">
                        <a:solidFill>
                          <a:schemeClr val="tx1">
                            <a:lumMod val="75000"/>
                            <a:lumOff val="25000"/>
                          </a:schemeClr>
                        </a:solidFill>
                        <a:latin typeface="Yu Gothic" panose="020B0400000000000000" pitchFamily="34" charset="-128"/>
                        <a:ea typeface="Yu Gothic" panose="020B0400000000000000" pitchFamily="34" charset="-128"/>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marR="0" lvl="0" indent="0" algn="ctr" defTabSz="742950" rtl="0" eaLnBrk="1" fontAlgn="auto" latinLnBrk="0" hangingPunct="1">
                        <a:lnSpc>
                          <a:spcPct val="100000"/>
                        </a:lnSpc>
                        <a:spcBef>
                          <a:spcPts val="0"/>
                        </a:spcBef>
                        <a:spcAft>
                          <a:spcPts val="0"/>
                        </a:spcAft>
                        <a:buClr>
                          <a:srgbClr val="000000"/>
                        </a:buClr>
                        <a:buSzPts val="1600"/>
                        <a:buFont typeface="Arial"/>
                        <a:buNone/>
                        <a:tabLst/>
                        <a:defRPr/>
                      </a:pPr>
                      <a:r>
                        <a:rPr kumimoji="1" lang="en-US" altLang="ja-JP" sz="1200" b="1" i="0" u="none" strike="noStrike" kern="1200" cap="none" spc="0" normalizeH="0" baseline="0" noProof="0" dirty="0">
                          <a:ln>
                            <a:noFill/>
                          </a:ln>
                          <a:solidFill>
                            <a:schemeClr val="tx1">
                              <a:lumMod val="50000"/>
                              <a:lumOff val="50000"/>
                            </a:schemeClr>
                          </a:solidFill>
                          <a:effectLst/>
                          <a:uLnTx/>
                          <a:uFillTx/>
                          <a:latin typeface="Yu Gothic" panose="020B0400000000000000" pitchFamily="34" charset="-128"/>
                          <a:ea typeface="Yu Gothic" panose="020B0400000000000000" pitchFamily="34" charset="-128"/>
                          <a:cs typeface="Arial"/>
                          <a:sym typeface="Arial"/>
                        </a:rPr>
                        <a:t>¥250,000</a:t>
                      </a:r>
                      <a:endParaRPr kumimoji="1" lang="ja-JP" altLang="en-US" sz="1200" b="1" i="0" u="none" strike="noStrike" kern="1200" cap="none" spc="0" normalizeH="0" baseline="0" noProof="0">
                        <a:ln>
                          <a:noFill/>
                        </a:ln>
                        <a:solidFill>
                          <a:schemeClr val="tx1">
                            <a:lumMod val="50000"/>
                            <a:lumOff val="50000"/>
                          </a:schemeClr>
                        </a:solidFill>
                        <a:effectLst/>
                        <a:uLnTx/>
                        <a:uFillTx/>
                        <a:latin typeface="Yu Gothic" panose="020B0400000000000000" pitchFamily="34" charset="-128"/>
                        <a:ea typeface="Yu Gothic" panose="020B0400000000000000" pitchFamily="34" charset="-128"/>
                        <a:cs typeface="+mn-cs"/>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vMerge="1">
                  <a:txBody>
                    <a:bodyPr/>
                    <a:lstStyle/>
                    <a:p>
                      <a:pPr marL="0" marR="0" lvl="0" indent="0" algn="ctr" rtl="0">
                        <a:lnSpc>
                          <a:spcPct val="100000"/>
                        </a:lnSpc>
                        <a:spcBef>
                          <a:spcPts val="0"/>
                        </a:spcBef>
                        <a:spcAft>
                          <a:spcPts val="0"/>
                        </a:spcAft>
                        <a:buClr>
                          <a:schemeClr val="dk1"/>
                        </a:buClr>
                        <a:buSzPts val="1800"/>
                        <a:buFont typeface="Arial"/>
                        <a:buNone/>
                      </a:pPr>
                      <a:endParaRPr sz="1800" b="1" i="0" u="none" strike="noStrike" cap="none" dirty="0">
                        <a:solidFill>
                          <a:schemeClr val="accent6">
                            <a:lumMod val="75000"/>
                          </a:schemeClr>
                        </a:solidFill>
                        <a:latin typeface="Yu Gothic" panose="020B0400000000000000" pitchFamily="34" charset="-128"/>
                        <a:ea typeface="Yu Gothic" panose="020B0400000000000000" pitchFamily="34" charset="-128"/>
                        <a:cs typeface="Arial"/>
                        <a:sym typeface="Arial"/>
                      </a:endParaRPr>
                    </a:p>
                  </a:txBody>
                  <a:tcPr marL="7625" marR="7625" marT="7625" marB="0" anchor="ctr">
                    <a:lnL w="9525" cap="flat" cmpd="sng" algn="ctr">
                      <a:solidFill>
                        <a:srgbClr val="000000"/>
                      </a:solidFill>
                      <a:prstDash val="solid"/>
                      <a:round/>
                      <a:headEnd type="none" w="sm" len="sm"/>
                      <a:tailEnd type="none" w="sm" len="sm"/>
                    </a:lnL>
                    <a:lnR w="9525" cap="flat" cmpd="sng" algn="ctr">
                      <a:solidFill>
                        <a:srgbClr val="000000"/>
                      </a:solidFill>
                      <a:prstDash val="solid"/>
                      <a:round/>
                      <a:headEnd type="none" w="sm" len="sm"/>
                      <a:tailEnd type="none" w="sm" len="sm"/>
                    </a:lnR>
                    <a:lnT w="9525" cap="flat" cmpd="sng" algn="ctr">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3643939301"/>
                  </a:ext>
                </a:extLst>
              </a:tr>
            </a:tbl>
          </a:graphicData>
        </a:graphic>
      </p:graphicFrame>
      <p:sp>
        <p:nvSpPr>
          <p:cNvPr id="40" name="角丸四角形 39">
            <a:extLst>
              <a:ext uri="{FF2B5EF4-FFF2-40B4-BE49-F238E27FC236}">
                <a16:creationId xmlns:a16="http://schemas.microsoft.com/office/drawing/2014/main" id="{D1FC5A97-8AA8-C04B-A38F-4AE9F1DE9B13}"/>
              </a:ext>
            </a:extLst>
          </p:cNvPr>
          <p:cNvSpPr/>
          <p:nvPr/>
        </p:nvSpPr>
        <p:spPr>
          <a:xfrm>
            <a:off x="6526981" y="6346486"/>
            <a:ext cx="1469163" cy="189226"/>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放送局様</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限定価格</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
        <p:nvSpPr>
          <p:cNvPr id="39" name="角丸四角形 37">
            <a:extLst>
              <a:ext uri="{FF2B5EF4-FFF2-40B4-BE49-F238E27FC236}">
                <a16:creationId xmlns:a16="http://schemas.microsoft.com/office/drawing/2014/main" id="{93AA52DB-B5F9-8C4B-95FA-B535DA449194}"/>
              </a:ext>
            </a:extLst>
          </p:cNvPr>
          <p:cNvSpPr/>
          <p:nvPr/>
        </p:nvSpPr>
        <p:spPr>
          <a:xfrm>
            <a:off x="8068574" y="6322743"/>
            <a:ext cx="1715429" cy="210960"/>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35275109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38</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6" name="タイトル 1">
            <a:extLst>
              <a:ext uri="{FF2B5EF4-FFF2-40B4-BE49-F238E27FC236}">
                <a16:creationId xmlns:a16="http://schemas.microsoft.com/office/drawing/2014/main" id="{AE9C92E8-0EA8-D541-A87F-DEFF4DC8343F}"/>
              </a:ext>
            </a:extLst>
          </p:cNvPr>
          <p:cNvSpPr>
            <a:spLocks noGrp="1"/>
          </p:cNvSpPr>
          <p:nvPr>
            <p:ph type="title"/>
          </p:nvPr>
        </p:nvSpPr>
        <p:spPr>
          <a:xfrm>
            <a:off x="272753" y="407142"/>
            <a:ext cx="8432482" cy="307970"/>
          </a:xfrm>
        </p:spPr>
        <p:txBody>
          <a:bodyPr/>
          <a:lstStyle/>
          <a:p>
            <a:r>
              <a:rPr lang="en-US" altLang="ja-JP" sz="1400" dirty="0">
                <a:solidFill>
                  <a:srgbClr val="404040"/>
                </a:solidFill>
              </a:rPr>
              <a:t>G</a:t>
            </a:r>
            <a:r>
              <a:rPr lang="ja-JP" altLang="en-US" sz="1400" dirty="0">
                <a:solidFill>
                  <a:srgbClr val="404040"/>
                </a:solidFill>
              </a:rPr>
              <a:t>ガイド広告における注意事項</a:t>
            </a:r>
            <a:endParaRPr kumimoji="1" lang="ja-JP" altLang="en-US" dirty="0"/>
          </a:p>
        </p:txBody>
      </p:sp>
      <p:sp>
        <p:nvSpPr>
          <p:cNvPr id="7" name="Rectangle 4">
            <a:extLst>
              <a:ext uri="{FF2B5EF4-FFF2-40B4-BE49-F238E27FC236}">
                <a16:creationId xmlns:a16="http://schemas.microsoft.com/office/drawing/2014/main" id="{A31A602D-6866-7B4C-9917-B6A337D99288}"/>
              </a:ext>
            </a:extLst>
          </p:cNvPr>
          <p:cNvSpPr>
            <a:spLocks noChangeArrowheads="1"/>
          </p:cNvSpPr>
          <p:nvPr/>
        </p:nvSpPr>
        <p:spPr bwMode="auto">
          <a:xfrm>
            <a:off x="473335" y="2221876"/>
            <a:ext cx="9091978" cy="536750"/>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dirty="0">
                <a:solidFill>
                  <a:srgbClr val="404040"/>
                </a:solidFill>
                <a:latin typeface="游ゴシック" panose="020B0400000000000000" pitchFamily="50" charset="-128"/>
                <a:ea typeface="游ゴシック" panose="020B0400000000000000" pitchFamily="50" charset="-128"/>
              </a:rPr>
              <a:t>ガイドサービスは、</a:t>
            </a:r>
            <a:r>
              <a:rPr lang="ja-JP" altLang="en-US" sz="800">
                <a:solidFill>
                  <a:srgbClr val="404040"/>
                </a:solidFill>
                <a:latin typeface="游ゴシック" panose="020B0400000000000000" pitchFamily="50" charset="-128"/>
                <a:ea typeface="游ゴシック" panose="020B0400000000000000" pitchFamily="50" charset="-128"/>
              </a:rPr>
              <a:t>各放送局と㈱</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が</a:t>
            </a:r>
            <a:r>
              <a:rPr lang="ja-JP" altLang="en-US" sz="800" dirty="0">
                <a:solidFill>
                  <a:srgbClr val="404040"/>
                </a:solidFill>
                <a:latin typeface="游ゴシック" panose="020B0400000000000000" pitchFamily="50" charset="-128"/>
                <a:ea typeface="游ゴシック" panose="020B0400000000000000" pitchFamily="50" charset="-128"/>
              </a:rPr>
              <a:t>契約をして、データ放送の仕組みを利用してサービスを行っています</a:t>
            </a:r>
            <a:r>
              <a:rPr lang="ja-JP" altLang="en-US" sz="800">
                <a:solidFill>
                  <a:srgbClr val="404040"/>
                </a:solidFill>
                <a:latin typeface="游ゴシック" panose="020B0400000000000000" pitchFamily="50" charset="-128"/>
                <a:ea typeface="游ゴシック" panose="020B0400000000000000" pitchFamily="50" charset="-128"/>
              </a:rPr>
              <a:t>。各放送局は、㈱</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から</a:t>
            </a:r>
            <a:r>
              <a:rPr lang="ja-JP" altLang="en-US" sz="800" dirty="0">
                <a:solidFill>
                  <a:srgbClr val="404040"/>
                </a:solidFill>
                <a:latin typeface="游ゴシック" panose="020B0400000000000000" pitchFamily="50" charset="-128"/>
                <a:ea typeface="游ゴシック" panose="020B0400000000000000" pitchFamily="50" charset="-128"/>
              </a:rPr>
              <a:t>送り届けられた番組表データおよび広告データ等を通常の放送と同じ仕組みを使って</a:t>
            </a: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dirty="0">
                <a:solidFill>
                  <a:srgbClr val="404040"/>
                </a:solidFill>
                <a:latin typeface="游ゴシック" panose="020B0400000000000000" pitchFamily="50" charset="-128"/>
                <a:ea typeface="游ゴシック" panose="020B0400000000000000" pitchFamily="50" charset="-128"/>
              </a:rPr>
              <a:t>日数回決められた時間に放送します。</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dirty="0">
                <a:solidFill>
                  <a:srgbClr val="404040"/>
                </a:solidFill>
                <a:latin typeface="游ゴシック" panose="020B0400000000000000" pitchFamily="50" charset="-128"/>
                <a:ea typeface="游ゴシック" panose="020B0400000000000000" pitchFamily="50" charset="-128"/>
              </a:rPr>
              <a:t>ガイドは蓄積型</a:t>
            </a:r>
            <a:r>
              <a:rPr lang="en-US" altLang="ja-JP" sz="800" dirty="0">
                <a:solidFill>
                  <a:srgbClr val="404040"/>
                </a:solidFill>
                <a:latin typeface="游ゴシック" panose="020B0400000000000000" pitchFamily="50" charset="-128"/>
                <a:ea typeface="游ゴシック" panose="020B0400000000000000" pitchFamily="50" charset="-128"/>
              </a:rPr>
              <a:t>EPG</a:t>
            </a:r>
            <a:r>
              <a:rPr lang="ja-JP" altLang="en-US" sz="800" dirty="0">
                <a:solidFill>
                  <a:srgbClr val="404040"/>
                </a:solidFill>
                <a:latin typeface="游ゴシック" panose="020B0400000000000000" pitchFamily="50" charset="-128"/>
                <a:ea typeface="游ゴシック" panose="020B0400000000000000" pitchFamily="50" charset="-128"/>
              </a:rPr>
              <a:t>システムであり、</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dirty="0">
                <a:solidFill>
                  <a:srgbClr val="404040"/>
                </a:solidFill>
                <a:latin typeface="游ゴシック" panose="020B0400000000000000" pitchFamily="50" charset="-128"/>
                <a:ea typeface="游ゴシック" panose="020B0400000000000000" pitchFamily="50" charset="-128"/>
              </a:rPr>
              <a:t>ガイド対応受信機は、番組表データと共に広告データ等をメモリ等の蓄積エリア内に取り込み、ユーザの動作により番組表を表示する際、番組表データ等と共に広告データを呼び出して表示します。よって掲載日当日までに、対応受信機の蓄積エリアに広告データが蓄積されていれば、当日の放送状態に影響を受けず、広告は表示</a:t>
            </a:r>
            <a:r>
              <a:rPr lang="ja-JP" altLang="en-US" sz="800">
                <a:solidFill>
                  <a:srgbClr val="404040"/>
                </a:solidFill>
                <a:latin typeface="游ゴシック" panose="020B0400000000000000" pitchFamily="50" charset="-128"/>
                <a:ea typeface="游ゴシック" panose="020B0400000000000000" pitchFamily="50" charset="-128"/>
              </a:rPr>
              <a:t>されます。</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8" name="AutoShape 13">
            <a:extLst>
              <a:ext uri="{FF2B5EF4-FFF2-40B4-BE49-F238E27FC236}">
                <a16:creationId xmlns:a16="http://schemas.microsoft.com/office/drawing/2014/main" id="{C45A4966-4FD1-5B41-8E8F-43CA93B45CE9}"/>
              </a:ext>
            </a:extLst>
          </p:cNvPr>
          <p:cNvSpPr>
            <a:spLocks noChangeArrowheads="1"/>
          </p:cNvSpPr>
          <p:nvPr/>
        </p:nvSpPr>
        <p:spPr bwMode="auto">
          <a:xfrm>
            <a:off x="409318" y="1153553"/>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キャンセル</a:t>
            </a:r>
          </a:p>
        </p:txBody>
      </p:sp>
      <p:sp>
        <p:nvSpPr>
          <p:cNvPr id="9" name="テキスト ボックス 8">
            <a:extLst>
              <a:ext uri="{FF2B5EF4-FFF2-40B4-BE49-F238E27FC236}">
                <a16:creationId xmlns:a16="http://schemas.microsoft.com/office/drawing/2014/main" id="{89C2517E-E813-CC40-BC70-48767D816F04}"/>
              </a:ext>
            </a:extLst>
          </p:cNvPr>
          <p:cNvSpPr txBox="1">
            <a:spLocks noChangeArrowheads="1"/>
          </p:cNvSpPr>
          <p:nvPr/>
        </p:nvSpPr>
        <p:spPr bwMode="auto">
          <a:xfrm>
            <a:off x="416643" y="1391539"/>
            <a:ext cx="91151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800">
                <a:solidFill>
                  <a:srgbClr val="404040"/>
                </a:solidFill>
                <a:latin typeface="游ゴシック" panose="020B0400000000000000" pitchFamily="50" charset="-128"/>
                <a:ea typeface="游ゴシック" panose="020B0400000000000000" pitchFamily="50" charset="-128"/>
              </a:rPr>
              <a:t>キャンセルは原則受付けいたしかねます。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800">
                <a:solidFill>
                  <a:srgbClr val="404040"/>
                </a:solidFill>
                <a:latin typeface="游ゴシック" panose="020B0400000000000000" pitchFamily="50" charset="-128"/>
                <a:ea typeface="游ゴシック" panose="020B0400000000000000" pitchFamily="50" charset="-128"/>
              </a:rPr>
              <a:t>止むを得ない理由でキャンセル</a:t>
            </a:r>
            <a:r>
              <a:rPr lang="ja-JP" altLang="en-US" sz="800">
                <a:solidFill>
                  <a:schemeClr val="tx1">
                    <a:lumMod val="65000"/>
                    <a:lumOff val="35000"/>
                  </a:schemeClr>
                </a:solidFill>
                <a:latin typeface="游ゴシック" panose="020B0400000000000000" pitchFamily="50" charset="-128"/>
                <a:ea typeface="游ゴシック" panose="020B0400000000000000" pitchFamily="50" charset="-128"/>
              </a:rPr>
              <a:t>を受付ける</a:t>
            </a:r>
            <a:r>
              <a:rPr lang="ja-JP" altLang="en-US" sz="800">
                <a:solidFill>
                  <a:srgbClr val="404040"/>
                </a:solidFill>
                <a:latin typeface="游ゴシック" panose="020B0400000000000000" pitchFamily="50" charset="-128"/>
                <a:ea typeface="游ゴシック" panose="020B0400000000000000" pitchFamily="50" charset="-128"/>
              </a:rPr>
              <a:t>場合について、広告主</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および広告代理店</a:t>
            </a:r>
            <a:r>
              <a:rPr lang="ja-JP" altLang="en-US" sz="800">
                <a:solidFill>
                  <a:srgbClr val="404040"/>
                </a:solidFill>
                <a:latin typeface="游ゴシック" panose="020B0400000000000000" pitchFamily="50" charset="-128"/>
                <a:ea typeface="游ゴシック" panose="020B0400000000000000" pitchFamily="50" charset="-128"/>
              </a:rPr>
              <a:t>の事由による場合は有償とし、その金額は、契約掲載料金の全額とします。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10" name="Rectangle 4">
            <a:extLst>
              <a:ext uri="{FF2B5EF4-FFF2-40B4-BE49-F238E27FC236}">
                <a16:creationId xmlns:a16="http://schemas.microsoft.com/office/drawing/2014/main" id="{B2E22EA3-61CD-BB49-89E3-031370F3568E}"/>
              </a:ext>
            </a:extLst>
          </p:cNvPr>
          <p:cNvSpPr>
            <a:spLocks noChangeArrowheads="1"/>
          </p:cNvSpPr>
          <p:nvPr/>
        </p:nvSpPr>
        <p:spPr bwMode="auto">
          <a:xfrm>
            <a:off x="390393" y="2053492"/>
            <a:ext cx="4591301" cy="204351"/>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　</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ガイド広告の仕組みについて　</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11" name="Rectangle 4">
            <a:extLst>
              <a:ext uri="{FF2B5EF4-FFF2-40B4-BE49-F238E27FC236}">
                <a16:creationId xmlns:a16="http://schemas.microsoft.com/office/drawing/2014/main" id="{D2DE5778-315A-D44D-80F3-3307F153C7BC}"/>
              </a:ext>
            </a:extLst>
          </p:cNvPr>
          <p:cNvSpPr>
            <a:spLocks noChangeArrowheads="1"/>
          </p:cNvSpPr>
          <p:nvPr/>
        </p:nvSpPr>
        <p:spPr bwMode="auto">
          <a:xfrm>
            <a:off x="390393" y="2766681"/>
            <a:ext cx="4591301" cy="204351"/>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2.</a:t>
            </a:r>
            <a:r>
              <a:rPr lang="ja-JP" altLang="en-US" sz="800">
                <a:solidFill>
                  <a:srgbClr val="404040"/>
                </a:solidFill>
                <a:latin typeface="游ゴシック" panose="020B0400000000000000" pitchFamily="50" charset="-128"/>
                <a:ea typeface="游ゴシック" panose="020B0400000000000000" pitchFamily="50" charset="-128"/>
              </a:rPr>
              <a:t>　</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広告の提供の定義について　</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2" name="Rectangle 4">
            <a:extLst>
              <a:ext uri="{FF2B5EF4-FFF2-40B4-BE49-F238E27FC236}">
                <a16:creationId xmlns:a16="http://schemas.microsoft.com/office/drawing/2014/main" id="{4FFDF7D4-1F0B-5C44-A10D-F18DC6619502}"/>
              </a:ext>
            </a:extLst>
          </p:cNvPr>
          <p:cNvSpPr>
            <a:spLocks noChangeArrowheads="1"/>
          </p:cNvSpPr>
          <p:nvPr/>
        </p:nvSpPr>
        <p:spPr bwMode="auto">
          <a:xfrm>
            <a:off x="459480" y="2940523"/>
            <a:ext cx="9091978" cy="536750"/>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ガイドは蓄積型</a:t>
            </a:r>
            <a:r>
              <a:rPr lang="en-US" altLang="ja-JP" sz="800" dirty="0">
                <a:solidFill>
                  <a:srgbClr val="404040"/>
                </a:solidFill>
                <a:latin typeface="游ゴシック" panose="020B0400000000000000" pitchFamily="50" charset="-128"/>
                <a:ea typeface="游ゴシック" panose="020B0400000000000000" pitchFamily="50" charset="-128"/>
              </a:rPr>
              <a:t>EPG</a:t>
            </a:r>
            <a:r>
              <a:rPr lang="ja-JP" altLang="en-US" sz="800">
                <a:solidFill>
                  <a:srgbClr val="404040"/>
                </a:solidFill>
                <a:latin typeface="游ゴシック" panose="020B0400000000000000" pitchFamily="50" charset="-128"/>
                <a:ea typeface="游ゴシック" panose="020B0400000000000000" pitchFamily="50" charset="-128"/>
              </a:rPr>
              <a:t>システムのため、</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ガイドの表示が行われる前に必要なデータが各放送局から放送され、対応受信機に蓄積されていれば、</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ガイドサービスが正常に提供されていることになります。つまり、</a:t>
            </a: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回の放送が正常に行われなかった場合でも、前回に蓄積されたデータ等が表示されるため、ユーザへのサービスの提供は正常に行われていることになります。対応受信機の蓄積エリアには番組データとして、丸</a:t>
            </a:r>
            <a:r>
              <a:rPr lang="en-US" altLang="ja-JP" sz="800" dirty="0">
                <a:solidFill>
                  <a:srgbClr val="404040"/>
                </a:solidFill>
                <a:latin typeface="游ゴシック" panose="020B0400000000000000" pitchFamily="50" charset="-128"/>
                <a:ea typeface="游ゴシック" panose="020B0400000000000000" pitchFamily="50" charset="-128"/>
              </a:rPr>
              <a:t>8</a:t>
            </a:r>
            <a:r>
              <a:rPr lang="ja-JP" altLang="en-US" sz="800">
                <a:solidFill>
                  <a:srgbClr val="404040"/>
                </a:solidFill>
                <a:latin typeface="游ゴシック" panose="020B0400000000000000" pitchFamily="50" charset="-128"/>
                <a:ea typeface="游ゴシック" panose="020B0400000000000000" pitchFamily="50" charset="-128"/>
              </a:rPr>
              <a:t>日分ないしは丸</a:t>
            </a:r>
            <a:r>
              <a:rPr lang="en-US" altLang="ja-JP" sz="800" dirty="0">
                <a:solidFill>
                  <a:srgbClr val="404040"/>
                </a:solidFill>
                <a:latin typeface="游ゴシック" panose="020B0400000000000000" pitchFamily="50" charset="-128"/>
                <a:ea typeface="游ゴシック" panose="020B0400000000000000" pitchFamily="50" charset="-128"/>
              </a:rPr>
              <a:t>2</a:t>
            </a:r>
            <a:r>
              <a:rPr lang="ja-JP" altLang="en-US" sz="800">
                <a:solidFill>
                  <a:srgbClr val="404040"/>
                </a:solidFill>
                <a:latin typeface="游ゴシック" panose="020B0400000000000000" pitchFamily="50" charset="-128"/>
                <a:ea typeface="游ゴシック" panose="020B0400000000000000" pitchFamily="50" charset="-128"/>
              </a:rPr>
              <a:t>日分の番組表とジャンル別ハイライトの番組が</a:t>
            </a:r>
            <a:r>
              <a:rPr lang="en-US" altLang="ja-JP" sz="800" dirty="0">
                <a:solidFill>
                  <a:srgbClr val="404040"/>
                </a:solidFill>
                <a:latin typeface="游ゴシック" panose="020B0400000000000000" pitchFamily="50" charset="-128"/>
                <a:ea typeface="游ゴシック" panose="020B0400000000000000" pitchFamily="50" charset="-128"/>
              </a:rPr>
              <a:t>8</a:t>
            </a:r>
            <a:r>
              <a:rPr lang="ja-JP" altLang="en-US" sz="800">
                <a:solidFill>
                  <a:srgbClr val="404040"/>
                </a:solidFill>
                <a:latin typeface="游ゴシック" panose="020B0400000000000000" pitchFamily="50" charset="-128"/>
                <a:ea typeface="游ゴシック" panose="020B0400000000000000" pitchFamily="50" charset="-128"/>
              </a:rPr>
              <a:t>日分蓄積されていますので、</a:t>
            </a: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日数回の放送の内、</a:t>
            </a: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回でも正常に放送された場合には、サービスは正常に提供されているものとします。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13" name="AutoShape 7">
            <a:extLst>
              <a:ext uri="{FF2B5EF4-FFF2-40B4-BE49-F238E27FC236}">
                <a16:creationId xmlns:a16="http://schemas.microsoft.com/office/drawing/2014/main" id="{AF0430AC-5293-794E-A3AE-F0F9F835513F}"/>
              </a:ext>
            </a:extLst>
          </p:cNvPr>
          <p:cNvSpPr>
            <a:spLocks noChangeArrowheads="1"/>
          </p:cNvSpPr>
          <p:nvPr/>
        </p:nvSpPr>
        <p:spPr bwMode="auto">
          <a:xfrm>
            <a:off x="409318" y="1803699"/>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注意事項</a:t>
            </a:r>
          </a:p>
        </p:txBody>
      </p:sp>
      <p:sp>
        <p:nvSpPr>
          <p:cNvPr id="14" name="AutoShape 7">
            <a:extLst>
              <a:ext uri="{FF2B5EF4-FFF2-40B4-BE49-F238E27FC236}">
                <a16:creationId xmlns:a16="http://schemas.microsoft.com/office/drawing/2014/main" id="{56239594-1FF1-744A-9E81-18E3C52B8CE6}"/>
              </a:ext>
            </a:extLst>
          </p:cNvPr>
          <p:cNvSpPr>
            <a:spLocks noChangeArrowheads="1"/>
          </p:cNvSpPr>
          <p:nvPr/>
        </p:nvSpPr>
        <p:spPr bwMode="auto">
          <a:xfrm>
            <a:off x="409318" y="4144912"/>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免責事項</a:t>
            </a:r>
          </a:p>
        </p:txBody>
      </p:sp>
      <p:sp>
        <p:nvSpPr>
          <p:cNvPr id="15" name="テキスト ボックス 14">
            <a:extLst>
              <a:ext uri="{FF2B5EF4-FFF2-40B4-BE49-F238E27FC236}">
                <a16:creationId xmlns:a16="http://schemas.microsoft.com/office/drawing/2014/main" id="{F9864661-9639-5F44-8AAA-E999B4AA7E8D}"/>
              </a:ext>
            </a:extLst>
          </p:cNvPr>
          <p:cNvSpPr txBox="1">
            <a:spLocks noChangeArrowheads="1"/>
          </p:cNvSpPr>
          <p:nvPr/>
        </p:nvSpPr>
        <p:spPr bwMode="auto">
          <a:xfrm>
            <a:off x="390393" y="4396913"/>
            <a:ext cx="9390918" cy="1521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ガイド広告の提供サービス範囲は、ご入稿頂いた広告素材を</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ガイド対応受信機に送り届けるところまでになります。㈱</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の責めに帰すべき事由により当該広告の表示が不可能になった場合には、</a:t>
            </a:r>
            <a:br>
              <a:rPr lang="en-US" altLang="ja-JP" sz="800" dirty="0">
                <a:solidFill>
                  <a:srgbClr val="404040"/>
                </a:solidFill>
                <a:latin typeface="游ゴシック" panose="020B0400000000000000" pitchFamily="50" charset="-128"/>
                <a:ea typeface="游ゴシック" panose="020B0400000000000000" pitchFamily="50" charset="-128"/>
              </a:rPr>
            </a:b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広告主および広告代理店と</a:t>
            </a:r>
            <a:r>
              <a:rPr lang="ja-JP" altLang="en-US" sz="800">
                <a:solidFill>
                  <a:srgbClr val="404040"/>
                </a:solidFill>
                <a:latin typeface="游ゴシック" panose="020B0400000000000000" pitchFamily="50" charset="-128"/>
                <a:ea typeface="游ゴシック" panose="020B0400000000000000" pitchFamily="50" charset="-128"/>
              </a:rPr>
              <a:t>協議の上、㈱</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で対策を講じるものとします。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(1)</a:t>
            </a:r>
            <a:r>
              <a:rPr lang="ja-JP" altLang="en-US" sz="800">
                <a:solidFill>
                  <a:srgbClr val="404040"/>
                </a:solidFill>
                <a:latin typeface="游ゴシック" panose="020B0400000000000000" pitchFamily="50" charset="-128"/>
                <a:ea typeface="游ゴシック" panose="020B0400000000000000" pitchFamily="50" charset="-128"/>
              </a:rPr>
              <a:t>　地震などの天変地異災害やストライキ、インフラの甚大な障害（電波塔への影響を含む）</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、各放送局の事由など、</a:t>
            </a:r>
            <a:r>
              <a:rPr lang="ja-JP" altLang="en-US" sz="800">
                <a:solidFill>
                  <a:srgbClr val="404040"/>
                </a:solidFill>
                <a:latin typeface="游ゴシック" panose="020B0400000000000000" pitchFamily="50" charset="-128"/>
                <a:ea typeface="游ゴシック" panose="020B0400000000000000" pitchFamily="50" charset="-128"/>
              </a:rPr>
              <a:t>㈱</a:t>
            </a:r>
            <a:r>
              <a:rPr lang="en-US" altLang="ja-JP" sz="800" dirty="0">
                <a:solidFill>
                  <a:srgbClr val="404040"/>
                </a:solidFill>
                <a:latin typeface="游ゴシック" panose="020B0400000000000000" pitchFamily="50" charset="-128"/>
                <a:ea typeface="游ゴシック" panose="020B0400000000000000" pitchFamily="50" charset="-128"/>
              </a:rPr>
              <a:t>IPG</a:t>
            </a:r>
            <a:r>
              <a:rPr lang="ja-JP" altLang="en-US" sz="800">
                <a:solidFill>
                  <a:srgbClr val="404040"/>
                </a:solidFill>
                <a:latin typeface="游ゴシック" panose="020B0400000000000000" pitchFamily="50" charset="-128"/>
                <a:ea typeface="游ゴシック" panose="020B0400000000000000" pitchFamily="50" charset="-128"/>
              </a:rPr>
              <a:t>では回避できない理由により、広告表示が不可能になった場合は、</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ja-JP" altLang="en-US" sz="800">
                <a:solidFill>
                  <a:srgbClr val="404040"/>
                </a:solidFill>
                <a:latin typeface="游ゴシック" panose="020B0400000000000000" pitchFamily="50" charset="-128"/>
                <a:ea typeface="游ゴシック" panose="020B0400000000000000" pitchFamily="50" charset="-128"/>
              </a:rPr>
              <a:t>　　 原則、補償対象外とします。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(2)</a:t>
            </a:r>
            <a:r>
              <a:rPr lang="ja-JP" altLang="en-US" sz="800">
                <a:solidFill>
                  <a:srgbClr val="404040"/>
                </a:solidFill>
                <a:latin typeface="游ゴシック" panose="020B0400000000000000" pitchFamily="50" charset="-128"/>
                <a:ea typeface="游ゴシック" panose="020B0400000000000000" pitchFamily="50" charset="-128"/>
              </a:rPr>
              <a:t>　対応受信機の主電源が切れていたり、対応受信機が稼働し続けていたため、データ蓄積が行われず、広告が表示されない場合は原則補償対象外とします。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ja-JP" altLang="en-US" sz="800">
                <a:solidFill>
                  <a:srgbClr val="404040"/>
                </a:solidFill>
                <a:latin typeface="游ゴシック" panose="020B0400000000000000" pitchFamily="50" charset="-128"/>
                <a:ea typeface="游ゴシック" panose="020B0400000000000000" pitchFamily="50" charset="-128"/>
              </a:rPr>
              <a:t>　　 スタンバイ状態（リモコンの</a:t>
            </a:r>
            <a:r>
              <a:rPr lang="en-US" altLang="ja-JP" sz="800" dirty="0">
                <a:solidFill>
                  <a:srgbClr val="404040"/>
                </a:solidFill>
                <a:latin typeface="游ゴシック" panose="020B0400000000000000" pitchFamily="50" charset="-128"/>
                <a:ea typeface="游ゴシック" panose="020B0400000000000000" pitchFamily="50" charset="-128"/>
              </a:rPr>
              <a:t>ON/OFF</a:t>
            </a:r>
            <a:r>
              <a:rPr lang="ja-JP" altLang="en-US" sz="800">
                <a:solidFill>
                  <a:srgbClr val="404040"/>
                </a:solidFill>
                <a:latin typeface="游ゴシック" panose="020B0400000000000000" pitchFamily="50" charset="-128"/>
                <a:ea typeface="游ゴシック" panose="020B0400000000000000" pitchFamily="50" charset="-128"/>
              </a:rPr>
              <a:t>ボタンで</a:t>
            </a:r>
            <a:r>
              <a:rPr lang="en-US" altLang="ja-JP" sz="800" dirty="0">
                <a:solidFill>
                  <a:srgbClr val="404040"/>
                </a:solidFill>
                <a:latin typeface="游ゴシック" panose="020B0400000000000000" pitchFamily="50" charset="-128"/>
                <a:ea typeface="游ゴシック" panose="020B0400000000000000" pitchFamily="50" charset="-128"/>
              </a:rPr>
              <a:t>OFF</a:t>
            </a:r>
            <a:r>
              <a:rPr lang="ja-JP" altLang="en-US" sz="800">
                <a:solidFill>
                  <a:srgbClr val="404040"/>
                </a:solidFill>
                <a:latin typeface="游ゴシック" panose="020B0400000000000000" pitchFamily="50" charset="-128"/>
                <a:ea typeface="游ゴシック" panose="020B0400000000000000" pitchFamily="50" charset="-128"/>
              </a:rPr>
              <a:t>にした状態）でデータ蓄積を行ってください。</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(3)</a:t>
            </a:r>
            <a:r>
              <a:rPr lang="ja-JP" altLang="en-US" sz="800">
                <a:solidFill>
                  <a:srgbClr val="404040"/>
                </a:solidFill>
                <a:latin typeface="游ゴシック" panose="020B0400000000000000" pitchFamily="50" charset="-128"/>
                <a:ea typeface="游ゴシック" panose="020B0400000000000000" pitchFamily="50" charset="-128"/>
              </a:rPr>
              <a:t>　ケーブルテレビがパススルー形式で伝送されておらず、対応受信機にて広告掲載がされない場合は原則、補償対象外とします。</a:t>
            </a: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(4)</a:t>
            </a:r>
            <a:r>
              <a:rPr lang="ja-JP" altLang="en-US" sz="800">
                <a:solidFill>
                  <a:srgbClr val="404040"/>
                </a:solidFill>
                <a:latin typeface="游ゴシック" panose="020B0400000000000000" pitchFamily="50" charset="-128"/>
                <a:ea typeface="游ゴシック" panose="020B0400000000000000" pitchFamily="50" charset="-128"/>
              </a:rPr>
              <a:t>　一部受信機の不具合により広告表示が不可能であった場合は原則、補償対象外とします。</a:t>
            </a:r>
            <a:endParaRPr lang="en-US" altLang="ja-JP" sz="800" dirty="0">
              <a:solidFill>
                <a:srgbClr val="404040"/>
              </a:solidFill>
              <a:latin typeface="游ゴシック" panose="020B0400000000000000" pitchFamily="50" charset="-128"/>
              <a:ea typeface="游ゴシック" panose="020B0400000000000000" pitchFamily="50" charset="-128"/>
            </a:endParaRPr>
          </a:p>
          <a:p>
            <a:pPr>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(5)</a:t>
            </a:r>
            <a:r>
              <a:rPr lang="ja-JP" altLang="en-US" sz="800">
                <a:solidFill>
                  <a:srgbClr val="404040"/>
                </a:solidFill>
                <a:latin typeface="游ゴシック" panose="020B0400000000000000" pitchFamily="50" charset="-128"/>
                <a:ea typeface="游ゴシック" panose="020B0400000000000000" pitchFamily="50" charset="-128"/>
              </a:rPr>
              <a:t>　補償については原則として、等倍補償と致します。</a:t>
            </a:r>
            <a:endParaRPr lang="ja-JP" altLang="en-US" sz="800" dirty="0">
              <a:solidFill>
                <a:srgbClr val="404040"/>
              </a:solidFill>
              <a:latin typeface="游ゴシック" panose="020B0400000000000000" pitchFamily="50" charset="-128"/>
              <a:ea typeface="游ゴシック" panose="020B0400000000000000" pitchFamily="50" charset="-128"/>
            </a:endParaRPr>
          </a:p>
        </p:txBody>
      </p:sp>
      <p:sp>
        <p:nvSpPr>
          <p:cNvPr id="16" name="Rectangle 4">
            <a:extLst>
              <a:ext uri="{FF2B5EF4-FFF2-40B4-BE49-F238E27FC236}">
                <a16:creationId xmlns:a16="http://schemas.microsoft.com/office/drawing/2014/main" id="{52574A6B-871D-7049-9716-15161871C412}"/>
              </a:ext>
            </a:extLst>
          </p:cNvPr>
          <p:cNvSpPr>
            <a:spLocks noChangeArrowheads="1"/>
          </p:cNvSpPr>
          <p:nvPr/>
        </p:nvSpPr>
        <p:spPr bwMode="auto">
          <a:xfrm>
            <a:off x="390393" y="3485601"/>
            <a:ext cx="4591301" cy="204351"/>
          </a:xfrm>
          <a:prstGeom prst="rect">
            <a:avLst/>
          </a:prstGeom>
          <a:noFill/>
          <a:ln>
            <a:noFill/>
          </a:ln>
          <a:effectLst>
            <a:prstShdw prst="shdw17" dist="17961" dir="2700000">
              <a:srgbClr val="99995C">
                <a:alpha val="74997"/>
              </a:srgbClr>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ct val="90000"/>
              </a:lnSpc>
              <a:spcBef>
                <a:spcPct val="50000"/>
              </a:spcBef>
            </a:pPr>
            <a:r>
              <a:rPr lang="en-US" altLang="ja-JP" sz="800" dirty="0">
                <a:solidFill>
                  <a:srgbClr val="404040"/>
                </a:solidFill>
                <a:latin typeface="游ゴシック" panose="020B0400000000000000" pitchFamily="50" charset="-128"/>
                <a:ea typeface="游ゴシック" panose="020B0400000000000000" pitchFamily="50" charset="-128"/>
              </a:rPr>
              <a:t>3.</a:t>
            </a:r>
            <a:r>
              <a:rPr lang="ja-JP" altLang="en-US" sz="800">
                <a:solidFill>
                  <a:srgbClr val="404040"/>
                </a:solidFill>
                <a:latin typeface="游ゴシック" panose="020B0400000000000000" pitchFamily="50" charset="-128"/>
                <a:ea typeface="游ゴシック" panose="020B0400000000000000" pitchFamily="50" charset="-128"/>
              </a:rPr>
              <a:t>　</a:t>
            </a:r>
            <a:r>
              <a:rPr lang="en-US" altLang="ja-JP" sz="800" dirty="0">
                <a:solidFill>
                  <a:srgbClr val="404040"/>
                </a:solidFill>
                <a:latin typeface="游ゴシック" panose="020B0400000000000000" pitchFamily="50" charset="-128"/>
                <a:ea typeface="游ゴシック" panose="020B0400000000000000" pitchFamily="50" charset="-128"/>
              </a:rPr>
              <a:t>G</a:t>
            </a:r>
            <a:r>
              <a:rPr lang="ja-JP" altLang="en-US" sz="800">
                <a:solidFill>
                  <a:srgbClr val="404040"/>
                </a:solidFill>
                <a:latin typeface="游ゴシック" panose="020B0400000000000000" pitchFamily="50" charset="-128"/>
                <a:ea typeface="游ゴシック" panose="020B0400000000000000" pitchFamily="50" charset="-128"/>
              </a:rPr>
              <a:t>ガイド広告表現について</a:t>
            </a:r>
            <a:endParaRPr lang="en-US" altLang="ja-JP" sz="800" dirty="0">
              <a:solidFill>
                <a:srgbClr val="404040"/>
              </a:solidFill>
              <a:latin typeface="游ゴシック" panose="020B0400000000000000" pitchFamily="50" charset="-128"/>
              <a:ea typeface="游ゴシック" panose="020B0400000000000000" pitchFamily="50" charset="-128"/>
            </a:endParaRPr>
          </a:p>
        </p:txBody>
      </p:sp>
      <p:sp>
        <p:nvSpPr>
          <p:cNvPr id="17" name="テキスト ボックス 16">
            <a:extLst>
              <a:ext uri="{FF2B5EF4-FFF2-40B4-BE49-F238E27FC236}">
                <a16:creationId xmlns:a16="http://schemas.microsoft.com/office/drawing/2014/main" id="{9A91925A-8072-124A-B8A0-00E4F047ADB7}"/>
              </a:ext>
            </a:extLst>
          </p:cNvPr>
          <p:cNvSpPr txBox="1">
            <a:spLocks noChangeArrowheads="1"/>
          </p:cNvSpPr>
          <p:nvPr/>
        </p:nvSpPr>
        <p:spPr bwMode="auto">
          <a:xfrm>
            <a:off x="455971" y="3665372"/>
            <a:ext cx="9115150" cy="41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nSpc>
                <a:spcPct val="50000"/>
              </a:lnSpc>
              <a:spcBef>
                <a:spcPct val="50000"/>
              </a:spcBef>
            </a:pP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ガイドに掲出する広告表現に関する責任については、広告主が全ての責任を負うものとします。</a:t>
            </a:r>
          </a:p>
          <a:p>
            <a:pPr>
              <a:lnSpc>
                <a:spcPct val="50000"/>
              </a:lnSpc>
              <a:spcBef>
                <a:spcPct val="50000"/>
              </a:spcBef>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rPr>
              <a:t>IPG</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判断のもと、掲載中の広告においても改稿をお願いする場合がございます。場合によっては掲載中止を判断する事がございますので、あらかじめご了承下さい。</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50000"/>
              </a:lnSpc>
              <a:spcBef>
                <a:spcPct val="50000"/>
              </a:spcBef>
            </a:pP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また、広告掲載終了後は、掲載事例として他社にご紹介させて頂くことがございます。</a:t>
            </a:r>
            <a:endPar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8" name="AutoShape 11">
            <a:extLst>
              <a:ext uri="{FF2B5EF4-FFF2-40B4-BE49-F238E27FC236}">
                <a16:creationId xmlns:a16="http://schemas.microsoft.com/office/drawing/2014/main" id="{7619EEE7-0E02-0B48-A678-3DA8B0632BB3}"/>
              </a:ext>
            </a:extLst>
          </p:cNvPr>
          <p:cNvSpPr>
            <a:spLocks noChangeArrowheads="1"/>
          </p:cNvSpPr>
          <p:nvPr/>
        </p:nvSpPr>
        <p:spPr bwMode="auto">
          <a:xfrm>
            <a:off x="409318" y="5970440"/>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dirty="0">
                <a:solidFill>
                  <a:srgbClr val="FFFFFF"/>
                </a:solidFill>
                <a:latin typeface="游ゴシック" panose="020B0400000000000000" pitchFamily="50" charset="-128"/>
                <a:ea typeface="游ゴシック" panose="020B0400000000000000" pitchFamily="50" charset="-128"/>
              </a:rPr>
              <a:t>連絡先の通知</a:t>
            </a:r>
          </a:p>
        </p:txBody>
      </p:sp>
      <p:sp>
        <p:nvSpPr>
          <p:cNvPr id="19" name="テキスト ボックス 18">
            <a:extLst>
              <a:ext uri="{FF2B5EF4-FFF2-40B4-BE49-F238E27FC236}">
                <a16:creationId xmlns:a16="http://schemas.microsoft.com/office/drawing/2014/main" id="{2EA7130F-B629-9147-BF5A-72F5D0E0A7EE}"/>
              </a:ext>
            </a:extLst>
          </p:cNvPr>
          <p:cNvSpPr txBox="1">
            <a:spLocks noChangeArrowheads="1"/>
          </p:cNvSpPr>
          <p:nvPr/>
        </p:nvSpPr>
        <p:spPr bwMode="auto">
          <a:xfrm>
            <a:off x="420420" y="6215205"/>
            <a:ext cx="7166629"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広告主および広告代理店は、ご発注後から広告掲載の期間中、㈱</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rPr>
              <a:t>IPG</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rPr>
              <a:t>に対し自らの緊急連絡先を明示するものとします。</a:t>
            </a:r>
            <a:endParaRPr lang="ja-JP" altLang="en-US" sz="80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20" name="Rectangle 5">
            <a:extLst>
              <a:ext uri="{FF2B5EF4-FFF2-40B4-BE49-F238E27FC236}">
                <a16:creationId xmlns:a16="http://schemas.microsoft.com/office/drawing/2014/main" id="{AB89A408-EE38-D441-93FE-8BFF91F4AFC4}"/>
              </a:ext>
            </a:extLst>
          </p:cNvPr>
          <p:cNvSpPr>
            <a:spLocks noChangeArrowheads="1"/>
          </p:cNvSpPr>
          <p:nvPr/>
        </p:nvSpPr>
        <p:spPr bwMode="auto">
          <a:xfrm>
            <a:off x="498808" y="825726"/>
            <a:ext cx="8710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800"/>
              </a:lnSpc>
              <a:spcBef>
                <a:spcPct val="50000"/>
              </a:spcBef>
            </a:pPr>
            <a:r>
              <a:rPr lang="ja-JP" altLang="en-US" sz="800" dirty="0">
                <a:solidFill>
                  <a:srgbClr val="FF5050"/>
                </a:solidFill>
                <a:latin typeface="游ゴシック" panose="020B0400000000000000" pitchFamily="50" charset="-128"/>
                <a:ea typeface="游ゴシック" panose="020B0400000000000000" pitchFamily="50" charset="-128"/>
              </a:rPr>
              <a:t>株式</a:t>
            </a:r>
            <a:r>
              <a:rPr lang="ja-JP" altLang="en-US" sz="800">
                <a:solidFill>
                  <a:srgbClr val="FF5050"/>
                </a:solidFill>
                <a:latin typeface="游ゴシック" panose="020B0400000000000000" pitchFamily="50" charset="-128"/>
                <a:ea typeface="游ゴシック" panose="020B0400000000000000" pitchFamily="50" charset="-128"/>
              </a:rPr>
              <a:t>会社</a:t>
            </a:r>
            <a:r>
              <a:rPr lang="en-US" altLang="ja-JP" sz="800" dirty="0">
                <a:solidFill>
                  <a:srgbClr val="FF5050"/>
                </a:solidFill>
                <a:latin typeface="游ゴシック" panose="020B0400000000000000" pitchFamily="50" charset="-128"/>
                <a:ea typeface="游ゴシック" panose="020B0400000000000000" pitchFamily="50" charset="-128"/>
              </a:rPr>
              <a:t>IPG</a:t>
            </a:r>
            <a:r>
              <a:rPr lang="ja-JP" altLang="en-US" sz="800">
                <a:solidFill>
                  <a:srgbClr val="FF5050"/>
                </a:solidFill>
                <a:latin typeface="游ゴシック" panose="020B0400000000000000" pitchFamily="50" charset="-128"/>
                <a:ea typeface="游ゴシック" panose="020B0400000000000000" pitchFamily="50" charset="-128"/>
              </a:rPr>
              <a:t>の発注メール受信</a:t>
            </a:r>
            <a:r>
              <a:rPr lang="ja-JP" altLang="en-US" sz="800" dirty="0">
                <a:solidFill>
                  <a:srgbClr val="FF5050"/>
                </a:solidFill>
                <a:latin typeface="游ゴシック" panose="020B0400000000000000" pitchFamily="50" charset="-128"/>
                <a:ea typeface="游ゴシック" panose="020B0400000000000000" pitchFamily="50" charset="-128"/>
              </a:rPr>
              <a:t>をもって本内容についてご承諾頂けたものとします。</a:t>
            </a:r>
          </a:p>
        </p:txBody>
      </p:sp>
    </p:spTree>
    <p:extLst>
      <p:ext uri="{BB962C8B-B14F-4D97-AF65-F5344CB8AC3E}">
        <p14:creationId xmlns:p14="http://schemas.microsoft.com/office/powerpoint/2010/main" val="6053645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39</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21" name="タイトル 1">
            <a:extLst>
              <a:ext uri="{FF2B5EF4-FFF2-40B4-BE49-F238E27FC236}">
                <a16:creationId xmlns:a16="http://schemas.microsoft.com/office/drawing/2014/main" id="{20C3A321-7552-E34B-B2DD-9026B949230C}"/>
              </a:ext>
            </a:extLst>
          </p:cNvPr>
          <p:cNvSpPr>
            <a:spLocks noGrp="1"/>
          </p:cNvSpPr>
          <p:nvPr>
            <p:ph type="title"/>
          </p:nvPr>
        </p:nvSpPr>
        <p:spPr>
          <a:xfrm>
            <a:off x="280023" y="406436"/>
            <a:ext cx="8432482" cy="307970"/>
          </a:xfrm>
        </p:spPr>
        <p:txBody>
          <a:bodyPr/>
          <a:lstStyle/>
          <a:p>
            <a:r>
              <a:rPr lang="en-US" altLang="ja-JP" sz="1400" dirty="0">
                <a:solidFill>
                  <a:srgbClr val="404040"/>
                </a:solidFill>
              </a:rPr>
              <a:t>G</a:t>
            </a:r>
            <a:r>
              <a:rPr lang="ja-JP" altLang="en-US" sz="1400" dirty="0">
                <a:solidFill>
                  <a:srgbClr val="404040"/>
                </a:solidFill>
              </a:rPr>
              <a:t>ガイドモバイルにおける注意事項</a:t>
            </a:r>
            <a:endParaRPr kumimoji="1" lang="ja-JP" altLang="en-US" dirty="0"/>
          </a:p>
        </p:txBody>
      </p:sp>
      <p:cxnSp>
        <p:nvCxnSpPr>
          <p:cNvPr id="22" name="直線コネクタ 21">
            <a:extLst>
              <a:ext uri="{FF2B5EF4-FFF2-40B4-BE49-F238E27FC236}">
                <a16:creationId xmlns:a16="http://schemas.microsoft.com/office/drawing/2014/main" id="{CF5924A6-504F-AD41-9181-900D326E68FD}"/>
              </a:ext>
            </a:extLst>
          </p:cNvPr>
          <p:cNvCxnSpPr>
            <a:cxnSpLocks/>
          </p:cNvCxnSpPr>
          <p:nvPr/>
        </p:nvCxnSpPr>
        <p:spPr>
          <a:xfrm>
            <a:off x="5235234" y="1094856"/>
            <a:ext cx="0" cy="50355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3" name="Text Box 5">
            <a:extLst>
              <a:ext uri="{FF2B5EF4-FFF2-40B4-BE49-F238E27FC236}">
                <a16:creationId xmlns:a16="http://schemas.microsoft.com/office/drawing/2014/main" id="{70E5811A-0FB7-F047-BC98-4D03636A5980}"/>
              </a:ext>
            </a:extLst>
          </p:cNvPr>
          <p:cNvSpPr txBox="1">
            <a:spLocks noChangeArrowheads="1"/>
          </p:cNvSpPr>
          <p:nvPr/>
        </p:nvSpPr>
        <p:spPr bwMode="auto">
          <a:xfrm>
            <a:off x="280023" y="2373213"/>
            <a:ext cx="4887252" cy="3978012"/>
          </a:xfrm>
          <a:prstGeom prst="rect">
            <a:avLst/>
          </a:prstGeom>
          <a:noFill/>
          <a:ln>
            <a:noFill/>
          </a:ln>
        </p:spPr>
        <p:txBody>
          <a:bodyPr wrap="square" lIns="0" tIns="0" rIns="0" bIns="0">
            <a:spAutoFit/>
          </a:bodyPr>
          <a:lstStyle>
            <a:lvl1pPr eaLnBrk="0" hangingPunct="0">
              <a:defRPr kumimoji="1" sz="1000">
                <a:solidFill>
                  <a:schemeClr val="tx1"/>
                </a:solidFill>
                <a:latin typeface="HGP創英角ｺﾞｼｯｸUB" pitchFamily="50" charset="-128"/>
                <a:ea typeface="HGP創英角ｺﾞｼｯｸUB" pitchFamily="50" charset="-128"/>
              </a:defRPr>
            </a:lvl1pPr>
            <a:lvl2pPr marL="742950" indent="-285750" eaLnBrk="0" hangingPunct="0">
              <a:defRPr kumimoji="1" sz="1000">
                <a:solidFill>
                  <a:schemeClr val="tx1"/>
                </a:solidFill>
                <a:latin typeface="HGP創英角ｺﾞｼｯｸUB" pitchFamily="50" charset="-128"/>
                <a:ea typeface="HGP創英角ｺﾞｼｯｸUB" pitchFamily="50" charset="-128"/>
              </a:defRPr>
            </a:lvl2pPr>
            <a:lvl3pPr marL="1143000" indent="-228600" eaLnBrk="0" hangingPunct="0">
              <a:defRPr kumimoji="1" sz="1000">
                <a:solidFill>
                  <a:schemeClr val="tx1"/>
                </a:solidFill>
                <a:latin typeface="HGP創英角ｺﾞｼｯｸUB" pitchFamily="50" charset="-128"/>
                <a:ea typeface="HGP創英角ｺﾞｼｯｸUB" pitchFamily="50" charset="-128"/>
              </a:defRPr>
            </a:lvl3pPr>
            <a:lvl4pPr marL="1600200" indent="-228600" eaLnBrk="0" hangingPunct="0">
              <a:defRPr kumimoji="1" sz="1000">
                <a:solidFill>
                  <a:schemeClr val="tx1"/>
                </a:solidFill>
                <a:latin typeface="HGP創英角ｺﾞｼｯｸUB" pitchFamily="50" charset="-128"/>
                <a:ea typeface="HGP創英角ｺﾞｼｯｸUB" pitchFamily="50" charset="-128"/>
              </a:defRPr>
            </a:lvl4pPr>
            <a:lvl5pPr marL="2057400" indent="-228600" eaLnBrk="0" hangingPunct="0">
              <a:defRPr kumimoji="1" sz="1000">
                <a:solidFill>
                  <a:schemeClr val="tx1"/>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9pPr>
          </a:lstStyle>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セールスシート</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について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セールスシートの内容は諸事由により変更する場合がございます。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2.</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商品の内容・構成</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・本商品の内容・構成は、予告なく変更される場合がございます。広告の掲載箇所が変更となる場合もございますので予めご了承ください。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・本商品の想定</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imp</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数は保証の限りではございません。想定</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imp</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に満たない場合でも、㈱</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は一切の責任を負わないものとします。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いずれ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の商品もユーザー設定により表示されない場合がございます。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掲載する媒体の状況により閲覧できる端末が異なります</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また、表示された場合においても端末により正しく表示されない場合がございます。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ネットワーク環境、システム環境、サイトの都合等により、一時サービス・掲載が中断される場合がございます。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アプリ上のコンテンツ及びウェブ上のコンテンツは、使用される機種・端末の解像度等により、若干見え方が異なり、本資料の表記と異なる場合がございます。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端末の通信状況や搭載ソフトウェア、ユーザーによる端末個別設定、その他設定や環境により、広告が表示されない場合がございます。また、表示された場合においても、正しく表示されない場合や指定されたサイトの課金・サービスが利用でき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本広告は競合排除をおこなっておりませんので、同画面上に競合他社の広告が表示される場合がございます。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3.</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掲載審査に関して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本商品に、以下の広告は掲載できません。</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）法律、政令、省令、条例、条約、業界規制等に違反するもの</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52000" indent="-2520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2</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）犯罪を肯定・美化する表現・内容、性に関する表現で、青少年の保護育成に反すると思われる表現・内容、醜悪、残酷な広告表現</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で、消費者</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不快感を与えるおそれのある表現・内容、非科学的、迷信に類するもので、消費者を惑わせたり不安を与える表現・内容、不良商法、詐欺的とみなされる表現・内容、誹謗中傷・人権侵害になる表現・内容などを含むもの</a:t>
            </a:r>
          </a:p>
          <a:p>
            <a:pPr marL="252000" indent="-2520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3</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）広告内容に虚偽があるか、または誤認・錯誤されるおそれのあるもの、公正・客観的な根拠なく最大級・絶対的表現を使用しているもの　　　</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4</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及び㈱</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運営するメディアの品位を損なうと判断されるもの</a:t>
            </a: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5</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）責任の所在が明らかでないと判断されるもの、また内容及び、その目的が不明確なもの</a:t>
            </a: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6</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）個人、団体の氏名、写真、談話及び肖像、商標、著作物等を無断で使用し、無体財産を侵害</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するもの</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本商品は広告主の掲載審査を行います。掲載審査の結果、掲載をお断りする場合もございますので</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、広告代理店は</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掲載可否に関し事前</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のご説明</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並び</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にご確認をお願い</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いたします。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掲載可否審査は、</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事前に㈱</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まで</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お問い合わせください。なお、本商品について、</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他の㈱</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取扱い</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媒体と掲載基準が異なる場合が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掲載終了</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までに㈱</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が</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サイトを掲載不適切と判断する事態が発生した場合、及び、事前審査でのサイト内容と掲載期間中のサイト内容に掲載不適切と判断する相違が発覚した場合、通知無く掲載中止となっても、掲載中止分を含め、当初から提示されている広告料を滞りなくお支払い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4.</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本商品の入稿は、入稿締切日を遵守いただく必要が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入稿締切日を過ぎた場合は、お申込みいただいた通りの掲載ができない場合が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標準ブラウザで閲覧できることが必須と</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なります。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訴求に関連する内容記載は本商品からリンクするファーストページ（第一階層）の分かりやすい場所に設置をお願い</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いたします。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クリエイティブにつき、リンク先は</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箇所のみ指定可能</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です。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掲載期間中のサイト内更新及び別サイトへの変更は不可と</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なります。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掲載期間中に掲載審査基準が変更</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となる場合がございます。それに伴い、クリエイティブ表現及びリンク先の修正をお願いする場合がございます。また、ご対応いただけない場合には、広告掲載を中断又は中止する場合がございます。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5.</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クリエイティブ表現</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本商品のクリエイティブには、必ずサイト名称または会社名を表記する必要がございます。また、リンク先には本商品の広告内容に関するユーザーからの問い合わせ先を必ず明記</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原稿詳細仕様については</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ガイド広告仕様書」</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をご覧ください。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fontAlgn="auto">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入稿後、表現内容によってはキャリア</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規定及び㈱</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規定</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より、クリエイティブ表現及びリンク先の修正をお願いする場合がございます。なお、クリエイティブ表現及びリンク先の審査が通過しない場合、発注後であっても掲載できない場合がございます。その際は、当初から提示されている 広告料を滞りなくお支払いいただきます。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hangingPunct="1">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掲載期間中及び掲載終了後如何に</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関わらず、広告の掲載内容に対して</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ユーザー及びステークホルダーが、何らかの意思を示した場合</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は、その後の対応については、すべて広告主の責任で行っていただきます。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hangingPunct="1">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広告掲載終了後は、掲載事例として他社にご紹介させて頂くことがございます。</a:t>
            </a:r>
          </a:p>
        </p:txBody>
      </p:sp>
      <p:sp>
        <p:nvSpPr>
          <p:cNvPr id="25" name="AutoShape 7">
            <a:extLst>
              <a:ext uri="{FF2B5EF4-FFF2-40B4-BE49-F238E27FC236}">
                <a16:creationId xmlns:a16="http://schemas.microsoft.com/office/drawing/2014/main" id="{F578C376-BD39-AF4A-BF00-0C41D174E12E}"/>
              </a:ext>
            </a:extLst>
          </p:cNvPr>
          <p:cNvSpPr>
            <a:spLocks noChangeArrowheads="1"/>
          </p:cNvSpPr>
          <p:nvPr/>
        </p:nvSpPr>
        <p:spPr bwMode="auto">
          <a:xfrm>
            <a:off x="5329296" y="1732635"/>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免責事項</a:t>
            </a:r>
          </a:p>
        </p:txBody>
      </p:sp>
      <p:sp>
        <p:nvSpPr>
          <p:cNvPr id="26" name="Text Box 5">
            <a:extLst>
              <a:ext uri="{FF2B5EF4-FFF2-40B4-BE49-F238E27FC236}">
                <a16:creationId xmlns:a16="http://schemas.microsoft.com/office/drawing/2014/main" id="{0BD50355-178C-E747-B45F-BD3D5E184AC8}"/>
              </a:ext>
            </a:extLst>
          </p:cNvPr>
          <p:cNvSpPr txBox="1">
            <a:spLocks noChangeArrowheads="1"/>
          </p:cNvSpPr>
          <p:nvPr/>
        </p:nvSpPr>
        <p:spPr bwMode="auto">
          <a:xfrm>
            <a:off x="5342986" y="2004553"/>
            <a:ext cx="480487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rgbClr val="404040"/>
                </a:solidFill>
                <a:latin typeface="游ゴシック" panose="020B0400000000000000" pitchFamily="50" charset="-128"/>
                <a:ea typeface="游ゴシック" panose="020B0400000000000000" pitchFamily="50" charset="-128"/>
              </a:rPr>
              <a:t>㈱</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は、以下の理由により、広告主または広告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代理店に</a:t>
            </a:r>
            <a:r>
              <a:rPr lang="ja-JP" altLang="en-US" sz="550">
                <a:solidFill>
                  <a:srgbClr val="404040"/>
                </a:solidFill>
                <a:latin typeface="游ゴシック" panose="020B0400000000000000" pitchFamily="50" charset="-128"/>
                <a:ea typeface="游ゴシック" panose="020B0400000000000000" pitchFamily="50" charset="-128"/>
              </a:rPr>
              <a:t>損害が生じたとしても㈱</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は一切の責任を負わず、免責されるものとします。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1. </a:t>
            </a:r>
            <a:r>
              <a:rPr lang="ja-JP" altLang="en-US" sz="550">
                <a:solidFill>
                  <a:srgbClr val="404040"/>
                </a:solidFill>
                <a:latin typeface="游ゴシック" panose="020B0400000000000000" pitchFamily="50" charset="-128"/>
                <a:ea typeface="游ゴシック" panose="020B0400000000000000" pitchFamily="50" charset="-128"/>
              </a:rPr>
              <a:t>　広告掲載面の中断・中止・変更等</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の責によらない天災の発生時、各通信会社やデータセンターの都合、緊急のシステムメンテナンスや保守点検を行う場合、</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en-US" altLang="ja-JP" sz="550" dirty="0">
                <a:solidFill>
                  <a:srgbClr val="404040"/>
                </a:solidFill>
                <a:latin typeface="游ゴシック" panose="020B0400000000000000" pitchFamily="50" charset="-128"/>
                <a:ea typeface="游ゴシック" panose="020B0400000000000000" pitchFamily="50" charset="-128"/>
              </a:rPr>
              <a:t>           </a:t>
            </a:r>
            <a:r>
              <a:rPr lang="ja-JP" altLang="en-US" sz="550">
                <a:solidFill>
                  <a:srgbClr val="404040"/>
                </a:solidFill>
                <a:latin typeface="游ゴシック" panose="020B0400000000000000" pitchFamily="50" charset="-128"/>
                <a:ea typeface="游ゴシック" panose="020B0400000000000000" pitchFamily="50" charset="-128"/>
              </a:rPr>
              <a:t>その他一時的な中断を必要とする場合により、本商品の一時的な中断・中止を行う場合がございます。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ja-JP" altLang="en-US" sz="550">
                <a:solidFill>
                  <a:srgbClr val="404040"/>
                </a:solidFill>
                <a:latin typeface="游ゴシック" panose="020B0400000000000000" pitchFamily="50" charset="-128"/>
                <a:ea typeface="游ゴシック" panose="020B0400000000000000" pitchFamily="50" charset="-128"/>
              </a:rPr>
              <a:t>　　・本商品の内容・構成は、予告なく変更される場合がございます。</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また、それらに伴い本商品の掲載箇所が変更となる場合がございます。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2.</a:t>
            </a:r>
            <a:r>
              <a:rPr lang="ja-JP" altLang="en-US" sz="550">
                <a:solidFill>
                  <a:srgbClr val="404040"/>
                </a:solidFill>
                <a:latin typeface="游ゴシック" panose="020B0400000000000000" pitchFamily="50" charset="-128"/>
                <a:ea typeface="游ゴシック" panose="020B0400000000000000" pitchFamily="50" charset="-128"/>
              </a:rPr>
              <a:t>　広告出稿の中断・中止・変更等</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・以下の各号に定める場合、㈱</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はやむを得ず広告掲載を中断又は中止若しくは掲載内容を変更することがございます。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代理店は</a:t>
            </a:r>
            <a:r>
              <a:rPr lang="ja-JP" altLang="en-US" sz="550">
                <a:solidFill>
                  <a:srgbClr val="404040"/>
                </a:solidFill>
                <a:latin typeface="游ゴシック" panose="020B0400000000000000" pitchFamily="50" charset="-128"/>
                <a:ea typeface="游ゴシック" panose="020B0400000000000000" pitchFamily="50" charset="-128"/>
              </a:rPr>
              <a:t>、これについて予め広告主の承諾を得るものとします。</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1</a:t>
            </a:r>
            <a:r>
              <a:rPr lang="ja-JP" altLang="en-US" sz="550">
                <a:solidFill>
                  <a:srgbClr val="404040"/>
                </a:solidFill>
                <a:latin typeface="游ゴシック" panose="020B0400000000000000" pitchFamily="50" charset="-128"/>
                <a:ea typeface="游ゴシック" panose="020B0400000000000000" pitchFamily="50" charset="-128"/>
              </a:rPr>
              <a:t>）広告クリエイティブ及びそのリンク先内容の審査が通過しない場合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2</a:t>
            </a:r>
            <a:r>
              <a:rPr lang="ja-JP" altLang="en-US" sz="550">
                <a:solidFill>
                  <a:srgbClr val="404040"/>
                </a:solidFill>
                <a:latin typeface="游ゴシック" panose="020B0400000000000000" pitchFamily="50" charset="-128"/>
                <a:ea typeface="游ゴシック" panose="020B0400000000000000" pitchFamily="50" charset="-128"/>
              </a:rPr>
              <a:t>）広告申込時になされた広告内容と掲載内容（掲載表現）が異なる場合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3</a:t>
            </a:r>
            <a:r>
              <a:rPr lang="ja-JP" altLang="en-US" sz="550">
                <a:solidFill>
                  <a:srgbClr val="404040"/>
                </a:solidFill>
                <a:latin typeface="游ゴシック" panose="020B0400000000000000" pitchFamily="50" charset="-128"/>
                <a:ea typeface="游ゴシック" panose="020B0400000000000000" pitchFamily="50" charset="-128"/>
              </a:rPr>
              <a:t>）広告主サーバーへのリンク設定が正常に行われない場合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4</a:t>
            </a:r>
            <a:r>
              <a:rPr lang="ja-JP" altLang="en-US" sz="550">
                <a:solidFill>
                  <a:srgbClr val="404040"/>
                </a:solidFill>
                <a:latin typeface="游ゴシック" panose="020B0400000000000000" pitchFamily="50" charset="-128"/>
                <a:ea typeface="游ゴシック" panose="020B0400000000000000" pitchFamily="50" charset="-128"/>
              </a:rPr>
              <a:t>）広告主サーバーへのリンク設定が困難（サーバーダウン、ネットワーク障害等）である場合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5</a:t>
            </a:r>
            <a:r>
              <a:rPr lang="ja-JP" altLang="en-US" sz="550">
                <a:solidFill>
                  <a:srgbClr val="404040"/>
                </a:solidFill>
                <a:latin typeface="游ゴシック" panose="020B0400000000000000" pitchFamily="50" charset="-128"/>
                <a:ea typeface="游ゴシック" panose="020B0400000000000000" pitchFamily="50" charset="-128"/>
              </a:rPr>
              <a:t>）掲載内容の不備又は第三者からの掲載内容等に対する苦情その他申し立てがあり、</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これにより㈱</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が広告掲載を継続することが困難と判断した場合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6</a:t>
            </a:r>
            <a:r>
              <a:rPr lang="ja-JP" altLang="en-US" sz="550">
                <a:solidFill>
                  <a:srgbClr val="404040"/>
                </a:solidFill>
                <a:latin typeface="游ゴシック" panose="020B0400000000000000" pitchFamily="50" charset="-128"/>
                <a:ea typeface="游ゴシック" panose="020B0400000000000000" pitchFamily="50" charset="-128"/>
              </a:rPr>
              <a:t>）広告主が行政処分を受けたり、犯罪に関与した場合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7</a:t>
            </a:r>
            <a:r>
              <a:rPr lang="ja-JP" altLang="en-US" sz="550">
                <a:solidFill>
                  <a:srgbClr val="404040"/>
                </a:solidFill>
                <a:latin typeface="游ゴシック" panose="020B0400000000000000" pitchFamily="50" charset="-128"/>
                <a:ea typeface="游ゴシック" panose="020B0400000000000000" pitchFamily="50" charset="-128"/>
              </a:rPr>
              <a:t>）その他㈱</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が不適切と判断する場合</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en-US" altLang="ja-JP" sz="550" dirty="0">
                <a:solidFill>
                  <a:srgbClr val="404040"/>
                </a:solidFill>
                <a:latin typeface="游ゴシック" panose="020B0400000000000000" pitchFamily="50" charset="-128"/>
                <a:ea typeface="游ゴシック" panose="020B0400000000000000" pitchFamily="50" charset="-128"/>
              </a:rPr>
              <a:t> </a:t>
            </a:r>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3.</a:t>
            </a:r>
            <a:r>
              <a:rPr lang="ja-JP" altLang="en-US" sz="550">
                <a:solidFill>
                  <a:srgbClr val="404040"/>
                </a:solidFill>
                <a:latin typeface="游ゴシック" panose="020B0400000000000000" pitchFamily="50" charset="-128"/>
                <a:ea typeface="游ゴシック" panose="020B0400000000000000" pitchFamily="50" charset="-128"/>
              </a:rPr>
              <a:t>　ユーザーの設定や環境によっては、内容が正しく表示されない、またはクリックしてもリンク先へ誘導できない</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ja-JP" altLang="en-US" sz="550">
                <a:solidFill>
                  <a:srgbClr val="404040"/>
                </a:solidFill>
                <a:latin typeface="游ゴシック" panose="020B0400000000000000" pitchFamily="50" charset="-128"/>
                <a:ea typeface="游ゴシック" panose="020B0400000000000000" pitchFamily="50" charset="-128"/>
              </a:rPr>
              <a:t>　　　可能性</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4.</a:t>
            </a:r>
            <a:r>
              <a:rPr lang="ja-JP" altLang="en-US" sz="550">
                <a:solidFill>
                  <a:srgbClr val="404040"/>
                </a:solidFill>
                <a:latin typeface="游ゴシック" panose="020B0400000000000000" pitchFamily="50" charset="-128"/>
                <a:ea typeface="游ゴシック" panose="020B0400000000000000" pitchFamily="50" charset="-128"/>
              </a:rPr>
              <a:t>　その他、本商品の規格は適宜、サービス向上を目的とした見直しを行い、変更を行う可能性がございます。</a:t>
            </a:r>
          </a:p>
        </p:txBody>
      </p:sp>
      <p:sp>
        <p:nvSpPr>
          <p:cNvPr id="28" name="Rectangle 4">
            <a:extLst>
              <a:ext uri="{FF2B5EF4-FFF2-40B4-BE49-F238E27FC236}">
                <a16:creationId xmlns:a16="http://schemas.microsoft.com/office/drawing/2014/main" id="{50B8BC33-2495-B84C-BE5B-5B0F7E9739EC}"/>
              </a:ext>
            </a:extLst>
          </p:cNvPr>
          <p:cNvSpPr>
            <a:spLocks noChangeArrowheads="1"/>
          </p:cNvSpPr>
          <p:nvPr/>
        </p:nvSpPr>
        <p:spPr bwMode="auto">
          <a:xfrm>
            <a:off x="5381804" y="4467336"/>
            <a:ext cx="4299989" cy="1564938"/>
          </a:xfrm>
          <a:prstGeom prst="rect">
            <a:avLst/>
          </a:prstGeom>
          <a:solidFill>
            <a:schemeClr val="bg1"/>
          </a:solidFill>
          <a:ln w="12700" algn="ctr">
            <a:solidFill>
              <a:schemeClr val="bg1">
                <a:lumMod val="65000"/>
              </a:schemeClr>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游ゴシック" panose="020B0400000000000000" pitchFamily="50" charset="-128"/>
                <a:ea typeface="游ゴシック" panose="020B0400000000000000" pitchFamily="50" charset="-128"/>
              </a:rPr>
              <a:t>広告掲載に関するお問い合わせは下記窓口にて承っております。</a:t>
            </a:r>
            <a:endParaRPr lang="en-US" altLang="ja-JP" sz="1000" dirty="0">
              <a:latin typeface="游ゴシック" panose="020B0400000000000000" pitchFamily="50" charset="-128"/>
              <a:ea typeface="游ゴシック" panose="020B0400000000000000" pitchFamily="50" charset="-128"/>
            </a:endParaRPr>
          </a:p>
          <a:p>
            <a:r>
              <a:rPr lang="ja-JP" altLang="en-US" sz="200">
                <a:latin typeface="游ゴシック" panose="020B0400000000000000" pitchFamily="50" charset="-128"/>
                <a:ea typeface="游ゴシック" panose="020B0400000000000000" pitchFamily="50" charset="-128"/>
              </a:rPr>
              <a:t>　</a:t>
            </a:r>
            <a:endParaRPr lang="en-US" altLang="ja-JP" sz="200" dirty="0">
              <a:latin typeface="游ゴシック" panose="020B0400000000000000" pitchFamily="50" charset="-128"/>
              <a:ea typeface="游ゴシック" panose="020B0400000000000000" pitchFamily="50" charset="-128"/>
            </a:endParaRPr>
          </a:p>
          <a:p>
            <a:endParaRPr lang="en-US" altLang="ja-JP" sz="1100" dirty="0">
              <a:latin typeface="游ゴシック" panose="020B0400000000000000" pitchFamily="50" charset="-128"/>
              <a:ea typeface="游ゴシック" panose="020B0400000000000000" pitchFamily="50" charset="-128"/>
            </a:endParaRPr>
          </a:p>
          <a:p>
            <a:r>
              <a:rPr lang="ja-JP" altLang="en-US" sz="1000">
                <a:latin typeface="游ゴシック" panose="020B0400000000000000" pitchFamily="50" charset="-128"/>
                <a:ea typeface="游ゴシック" panose="020B0400000000000000" pitchFamily="50" charset="-128"/>
              </a:rPr>
              <a:t>　</a:t>
            </a:r>
            <a:r>
              <a:rPr lang="ja-JP" altLang="en-US" sz="1050">
                <a:latin typeface="游ゴシック" panose="020B0400000000000000" pitchFamily="50" charset="-128"/>
                <a:ea typeface="游ゴシック" panose="020B0400000000000000" pitchFamily="50" charset="-128"/>
              </a:rPr>
              <a:t>▼メールアドレス</a:t>
            </a:r>
            <a:endParaRPr lang="en-US" altLang="ja-JP" sz="1050" dirty="0">
              <a:latin typeface="游ゴシック" panose="020B0400000000000000" pitchFamily="50" charset="-128"/>
              <a:ea typeface="游ゴシック" panose="020B0400000000000000" pitchFamily="50" charset="-128"/>
            </a:endParaRPr>
          </a:p>
          <a:p>
            <a:r>
              <a:rPr lang="ja-JP" altLang="en-US" sz="1050">
                <a:latin typeface="游ゴシック" panose="020B0400000000000000" pitchFamily="50" charset="-128"/>
                <a:ea typeface="游ゴシック" panose="020B0400000000000000" pitchFamily="50" charset="-128"/>
              </a:rPr>
              <a:t>　</a:t>
            </a:r>
            <a:r>
              <a:rPr lang="en-US" altLang="ja-JP" sz="1050" dirty="0">
                <a:latin typeface="游ゴシック" panose="020B0400000000000000" pitchFamily="50" charset="-128"/>
                <a:ea typeface="游ゴシック" panose="020B0400000000000000" pitchFamily="50" charset="-128"/>
              </a:rPr>
              <a:t> </a:t>
            </a:r>
            <a:r>
              <a:rPr lang="en-US" altLang="ja-JP" sz="1200" b="1" dirty="0" err="1">
                <a:latin typeface="游ゴシック" panose="020B0400000000000000" pitchFamily="50" charset="-128"/>
                <a:ea typeface="游ゴシック" panose="020B0400000000000000" pitchFamily="50" charset="-128"/>
              </a:rPr>
              <a:t>ad-info@ipg.co.jp</a:t>
            </a:r>
            <a:endParaRPr lang="en-US" altLang="ja-JP" sz="1200" b="1" dirty="0">
              <a:latin typeface="游ゴシック" panose="020B0400000000000000" pitchFamily="50" charset="-128"/>
              <a:ea typeface="游ゴシック" panose="020B0400000000000000" pitchFamily="50" charset="-128"/>
            </a:endParaRPr>
          </a:p>
        </p:txBody>
      </p:sp>
      <p:sp>
        <p:nvSpPr>
          <p:cNvPr id="29" name="AutoShape 11">
            <a:extLst>
              <a:ext uri="{FF2B5EF4-FFF2-40B4-BE49-F238E27FC236}">
                <a16:creationId xmlns:a16="http://schemas.microsoft.com/office/drawing/2014/main" id="{84C0C06D-F835-1749-B8DE-053B869543D3}"/>
              </a:ext>
            </a:extLst>
          </p:cNvPr>
          <p:cNvSpPr>
            <a:spLocks noChangeArrowheads="1"/>
          </p:cNvSpPr>
          <p:nvPr/>
        </p:nvSpPr>
        <p:spPr bwMode="auto">
          <a:xfrm>
            <a:off x="5329296" y="3842888"/>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dirty="0">
                <a:solidFill>
                  <a:srgbClr val="FFFFFF"/>
                </a:solidFill>
                <a:latin typeface="游ゴシック" panose="020B0400000000000000" pitchFamily="50" charset="-128"/>
                <a:ea typeface="游ゴシック" panose="020B0400000000000000" pitchFamily="50" charset="-128"/>
              </a:rPr>
              <a:t>連絡先の通知</a:t>
            </a:r>
          </a:p>
        </p:txBody>
      </p:sp>
      <p:sp>
        <p:nvSpPr>
          <p:cNvPr id="30" name="テキスト ボックス 29">
            <a:extLst>
              <a:ext uri="{FF2B5EF4-FFF2-40B4-BE49-F238E27FC236}">
                <a16:creationId xmlns:a16="http://schemas.microsoft.com/office/drawing/2014/main" id="{DD10E255-2E86-A044-8BD4-A407D6DA2C52}"/>
              </a:ext>
            </a:extLst>
          </p:cNvPr>
          <p:cNvSpPr txBox="1">
            <a:spLocks noChangeArrowheads="1"/>
          </p:cNvSpPr>
          <p:nvPr/>
        </p:nvSpPr>
        <p:spPr bwMode="auto">
          <a:xfrm>
            <a:off x="5367935" y="4070419"/>
            <a:ext cx="4299990" cy="1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広告主および広告代理店は、ご発注後から広告掲載の期間中、㈱</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に対し自らの緊急連絡先を明示するものとします。</a:t>
            </a:r>
            <a:endPar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31" name="AutoShape 7">
            <a:extLst>
              <a:ext uri="{FF2B5EF4-FFF2-40B4-BE49-F238E27FC236}">
                <a16:creationId xmlns:a16="http://schemas.microsoft.com/office/drawing/2014/main" id="{8C2EDDD2-CF50-5546-B563-5F56E4F72A3B}"/>
              </a:ext>
            </a:extLst>
          </p:cNvPr>
          <p:cNvSpPr>
            <a:spLocks noChangeArrowheads="1"/>
          </p:cNvSpPr>
          <p:nvPr/>
        </p:nvSpPr>
        <p:spPr bwMode="auto">
          <a:xfrm>
            <a:off x="286027" y="2115487"/>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注意事項</a:t>
            </a:r>
          </a:p>
        </p:txBody>
      </p:sp>
      <p:sp>
        <p:nvSpPr>
          <p:cNvPr id="32" name="Rectangle 5">
            <a:extLst>
              <a:ext uri="{FF2B5EF4-FFF2-40B4-BE49-F238E27FC236}">
                <a16:creationId xmlns:a16="http://schemas.microsoft.com/office/drawing/2014/main" id="{566A3B7C-6F7B-CF49-B83C-25B58D4DB9C9}"/>
              </a:ext>
            </a:extLst>
          </p:cNvPr>
          <p:cNvSpPr>
            <a:spLocks noChangeArrowheads="1"/>
          </p:cNvSpPr>
          <p:nvPr/>
        </p:nvSpPr>
        <p:spPr bwMode="auto">
          <a:xfrm>
            <a:off x="498808" y="825726"/>
            <a:ext cx="8710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800"/>
              </a:lnSpc>
              <a:spcBef>
                <a:spcPct val="50000"/>
              </a:spcBef>
            </a:pPr>
            <a:r>
              <a:rPr lang="ja-JP" altLang="en-US" sz="800" dirty="0">
                <a:solidFill>
                  <a:srgbClr val="FF5050"/>
                </a:solidFill>
                <a:latin typeface="游ゴシック" panose="020B0400000000000000" pitchFamily="50" charset="-128"/>
                <a:ea typeface="游ゴシック" panose="020B0400000000000000" pitchFamily="50" charset="-128"/>
              </a:rPr>
              <a:t>株式</a:t>
            </a:r>
            <a:r>
              <a:rPr lang="ja-JP" altLang="en-US" sz="800">
                <a:solidFill>
                  <a:srgbClr val="FF5050"/>
                </a:solidFill>
                <a:latin typeface="游ゴシック" panose="020B0400000000000000" pitchFamily="50" charset="-128"/>
                <a:ea typeface="游ゴシック" panose="020B0400000000000000" pitchFamily="50" charset="-128"/>
              </a:rPr>
              <a:t>会社</a:t>
            </a:r>
            <a:r>
              <a:rPr lang="en-US" altLang="ja-JP" sz="800" dirty="0">
                <a:solidFill>
                  <a:srgbClr val="FF5050"/>
                </a:solidFill>
                <a:latin typeface="游ゴシック" panose="020B0400000000000000" pitchFamily="50" charset="-128"/>
                <a:ea typeface="游ゴシック" panose="020B0400000000000000" pitchFamily="50" charset="-128"/>
              </a:rPr>
              <a:t>IPG</a:t>
            </a:r>
            <a:r>
              <a:rPr lang="ja-JP" altLang="en-US" sz="800">
                <a:solidFill>
                  <a:srgbClr val="FF5050"/>
                </a:solidFill>
                <a:latin typeface="游ゴシック" panose="020B0400000000000000" pitchFamily="50" charset="-128"/>
                <a:ea typeface="游ゴシック" panose="020B0400000000000000" pitchFamily="50" charset="-128"/>
              </a:rPr>
              <a:t>の発注メール受信</a:t>
            </a:r>
            <a:r>
              <a:rPr lang="ja-JP" altLang="en-US" sz="800" dirty="0">
                <a:solidFill>
                  <a:srgbClr val="FF5050"/>
                </a:solidFill>
                <a:latin typeface="游ゴシック" panose="020B0400000000000000" pitchFamily="50" charset="-128"/>
                <a:ea typeface="游ゴシック" panose="020B0400000000000000" pitchFamily="50" charset="-128"/>
              </a:rPr>
              <a:t>をもって本内容についてご承諾頂けたものとします。</a:t>
            </a:r>
          </a:p>
        </p:txBody>
      </p:sp>
      <p:sp>
        <p:nvSpPr>
          <p:cNvPr id="16" name="AutoShape 13">
            <a:extLst>
              <a:ext uri="{FF2B5EF4-FFF2-40B4-BE49-F238E27FC236}">
                <a16:creationId xmlns:a16="http://schemas.microsoft.com/office/drawing/2014/main" id="{E59BC6C7-9EB0-C647-8FF6-DC37ADB92C97}"/>
              </a:ext>
            </a:extLst>
          </p:cNvPr>
          <p:cNvSpPr>
            <a:spLocks noChangeArrowheads="1"/>
          </p:cNvSpPr>
          <p:nvPr/>
        </p:nvSpPr>
        <p:spPr bwMode="auto">
          <a:xfrm>
            <a:off x="5335300" y="1075526"/>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キャンセル</a:t>
            </a:r>
          </a:p>
        </p:txBody>
      </p:sp>
      <p:sp>
        <p:nvSpPr>
          <p:cNvPr id="17" name="テキスト ボックス 16">
            <a:extLst>
              <a:ext uri="{FF2B5EF4-FFF2-40B4-BE49-F238E27FC236}">
                <a16:creationId xmlns:a16="http://schemas.microsoft.com/office/drawing/2014/main" id="{CF5610F2-B18D-F944-B90E-DBBAC8984F8B}"/>
              </a:ext>
            </a:extLst>
          </p:cNvPr>
          <p:cNvSpPr txBox="1">
            <a:spLocks noChangeArrowheads="1"/>
          </p:cNvSpPr>
          <p:nvPr/>
        </p:nvSpPr>
        <p:spPr bwMode="auto">
          <a:xfrm>
            <a:off x="5329296" y="1308946"/>
            <a:ext cx="42751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rgbClr val="404040"/>
                </a:solidFill>
                <a:latin typeface="游ゴシック" panose="020B0400000000000000" pitchFamily="50" charset="-128"/>
                <a:ea typeface="游ゴシック" panose="020B0400000000000000" pitchFamily="50" charset="-128"/>
              </a:rPr>
              <a:t>キャンセルは原則受付けいたしかねます。止むを得ない理由でキャンセルを受付ける場合について、広告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主および広告代理店の事</a:t>
            </a:r>
            <a:r>
              <a:rPr lang="ja-JP" altLang="en-US" sz="550">
                <a:solidFill>
                  <a:srgbClr val="404040"/>
                </a:solidFill>
                <a:latin typeface="游ゴシック" panose="020B0400000000000000" pitchFamily="50" charset="-128"/>
                <a:ea typeface="游ゴシック" panose="020B0400000000000000" pitchFamily="50" charset="-128"/>
              </a:rPr>
              <a:t>由による場合は有償とし、その金額は、契約掲載料金の全額とします。</a:t>
            </a:r>
          </a:p>
        </p:txBody>
      </p:sp>
      <p:sp>
        <p:nvSpPr>
          <p:cNvPr id="18" name="Google Shape;121;p9">
            <a:extLst>
              <a:ext uri="{FF2B5EF4-FFF2-40B4-BE49-F238E27FC236}">
                <a16:creationId xmlns:a16="http://schemas.microsoft.com/office/drawing/2014/main" id="{B6EF3E32-02EB-1C44-BAEF-5B0121B5DEFC}"/>
              </a:ext>
            </a:extLst>
          </p:cNvPr>
          <p:cNvSpPr/>
          <p:nvPr/>
        </p:nvSpPr>
        <p:spPr>
          <a:xfrm>
            <a:off x="286027" y="1075526"/>
            <a:ext cx="1774266"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インターネット広告の発注にあたり</a:t>
            </a:r>
            <a:endParaRPr>
              <a:latin typeface="Yu Gothic" panose="020B0400000000000000" pitchFamily="34" charset="-128"/>
              <a:ea typeface="Yu Gothic" panose="020B0400000000000000" pitchFamily="34" charset="-128"/>
            </a:endParaRPr>
          </a:p>
        </p:txBody>
      </p:sp>
      <p:sp>
        <p:nvSpPr>
          <p:cNvPr id="19" name="Google Shape;124;p9">
            <a:extLst>
              <a:ext uri="{FF2B5EF4-FFF2-40B4-BE49-F238E27FC236}">
                <a16:creationId xmlns:a16="http://schemas.microsoft.com/office/drawing/2014/main" id="{1764A0B6-4098-0341-B1D8-9CC721A33CA0}"/>
              </a:ext>
            </a:extLst>
          </p:cNvPr>
          <p:cNvSpPr txBox="1"/>
          <p:nvPr/>
        </p:nvSpPr>
        <p:spPr>
          <a:xfrm>
            <a:off x="280023" y="1314891"/>
            <a:ext cx="484761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インターネット広告においては、ビューアビリティ、アドフラウド、ブランドセーフティ等のリスクがあり得ることを前提に、電通グループは、広告主に対し、広告主のニーズに応じて、Private Market Place に対する広告出稿、一定のリストに基づく広告出稿等、リスクを低減する手段を提案 するよう努めるものとします。なお、電通グループは、広告出稿先の品質確保及び広告トラフィッ クの品質確保に関し、一般社団法人日本インタラクティブ広告協会(以下「JIAA」)が定める関連ガ イドラインを遵守するよう努めるものとします。 </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上記のとおり、電通グループは JIAA が定める広告出稿先の品質確保及び広告トラフィックの品質確保に関するガイドラインを遵守するよう努めます。また、インターネット広告の掲載にあたっては、 媒体社の掲載ガイドライン等も適用されます。なお、当該掲載ガイドライン等は予告なく変更されることがあります。 </a:t>
            </a:r>
            <a:endParaRPr>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73993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コンテンツ プレースホルダー 1">
            <a:extLst>
              <a:ext uri="{FF2B5EF4-FFF2-40B4-BE49-F238E27FC236}">
                <a16:creationId xmlns:a16="http://schemas.microsoft.com/office/drawing/2014/main" id="{512F631A-5BDE-A54B-A8A4-BDBEFA6586B5}"/>
              </a:ext>
            </a:extLst>
          </p:cNvPr>
          <p:cNvSpPr>
            <a:spLocks noGrp="1"/>
          </p:cNvSpPr>
          <p:nvPr>
            <p:ph sz="quarter" idx="10"/>
          </p:nvPr>
        </p:nvSpPr>
        <p:spPr>
          <a:xfrm>
            <a:off x="252482" y="2726726"/>
            <a:ext cx="7013575" cy="427361"/>
          </a:xfrm>
        </p:spPr>
        <p:txBody>
          <a:bodyPr/>
          <a:lstStyle/>
          <a:p>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放送型</a:t>
            </a:r>
            <a:r>
              <a:rPr kumimoji="1" lang="en-US" altLang="ja-JP" sz="2400" b="0" dirty="0">
                <a:solidFill>
                  <a:schemeClr val="tx1">
                    <a:lumMod val="75000"/>
                    <a:lumOff val="25000"/>
                  </a:schemeClr>
                </a:solidFill>
                <a:latin typeface="Yu Gothic" panose="020B0400000000000000" pitchFamily="34" charset="-128"/>
                <a:ea typeface="Yu Gothic" panose="020B0400000000000000" pitchFamily="34" charset="-128"/>
              </a:rPr>
              <a:t>G</a:t>
            </a:r>
            <a:r>
              <a:rPr kumimoji="1" lang="ja-JP" altLang="en-US" sz="2400" b="0">
                <a:solidFill>
                  <a:schemeClr val="tx1">
                    <a:lumMod val="75000"/>
                    <a:lumOff val="25000"/>
                  </a:schemeClr>
                </a:solidFill>
                <a:latin typeface="Yu Gothic" panose="020B0400000000000000" pitchFamily="34" charset="-128"/>
                <a:ea typeface="Yu Gothic" panose="020B0400000000000000" pitchFamily="34" charset="-128"/>
              </a:rPr>
              <a:t>ガイド</a:t>
            </a:r>
            <a:endParaRPr kumimoji="1" lang="ja-JP" altLang="en-US" sz="2400" b="0" dirty="0">
              <a:solidFill>
                <a:schemeClr val="tx1">
                  <a:lumMod val="75000"/>
                  <a:lumOff val="25000"/>
                </a:schemeClr>
              </a:solidFill>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1350173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40</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cxnSp>
        <p:nvCxnSpPr>
          <p:cNvPr id="6" name="直線コネクタ 5">
            <a:extLst>
              <a:ext uri="{FF2B5EF4-FFF2-40B4-BE49-F238E27FC236}">
                <a16:creationId xmlns:a16="http://schemas.microsoft.com/office/drawing/2014/main" id="{6B639A3A-F416-9F40-ABE0-A47B8DC89C5C}"/>
              </a:ext>
            </a:extLst>
          </p:cNvPr>
          <p:cNvCxnSpPr>
            <a:cxnSpLocks/>
          </p:cNvCxnSpPr>
          <p:nvPr/>
        </p:nvCxnSpPr>
        <p:spPr>
          <a:xfrm>
            <a:off x="5235234" y="1094856"/>
            <a:ext cx="0" cy="503555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7" name="Text Box 5">
            <a:extLst>
              <a:ext uri="{FF2B5EF4-FFF2-40B4-BE49-F238E27FC236}">
                <a16:creationId xmlns:a16="http://schemas.microsoft.com/office/drawing/2014/main" id="{B412231C-E27F-634A-A755-B1A978562561}"/>
              </a:ext>
            </a:extLst>
          </p:cNvPr>
          <p:cNvSpPr txBox="1">
            <a:spLocks noChangeArrowheads="1"/>
          </p:cNvSpPr>
          <p:nvPr/>
        </p:nvSpPr>
        <p:spPr bwMode="auto">
          <a:xfrm>
            <a:off x="280023" y="2359359"/>
            <a:ext cx="4887252" cy="3978012"/>
          </a:xfrm>
          <a:prstGeom prst="rect">
            <a:avLst/>
          </a:prstGeom>
          <a:noFill/>
          <a:ln>
            <a:noFill/>
          </a:ln>
        </p:spPr>
        <p:txBody>
          <a:bodyPr wrap="square" lIns="0" tIns="0" rIns="0" bIns="0">
            <a:spAutoFit/>
          </a:bodyPr>
          <a:lstStyle>
            <a:lvl1pPr eaLnBrk="0" hangingPunct="0">
              <a:defRPr kumimoji="1" sz="1000">
                <a:solidFill>
                  <a:schemeClr val="tx1"/>
                </a:solidFill>
                <a:latin typeface="HGP創英角ｺﾞｼｯｸUB" pitchFamily="50" charset="-128"/>
                <a:ea typeface="HGP創英角ｺﾞｼｯｸUB" pitchFamily="50" charset="-128"/>
              </a:defRPr>
            </a:lvl1pPr>
            <a:lvl2pPr marL="742950" indent="-285750" eaLnBrk="0" hangingPunct="0">
              <a:defRPr kumimoji="1" sz="1000">
                <a:solidFill>
                  <a:schemeClr val="tx1"/>
                </a:solidFill>
                <a:latin typeface="HGP創英角ｺﾞｼｯｸUB" pitchFamily="50" charset="-128"/>
                <a:ea typeface="HGP創英角ｺﾞｼｯｸUB" pitchFamily="50" charset="-128"/>
              </a:defRPr>
            </a:lvl2pPr>
            <a:lvl3pPr marL="1143000" indent="-228600" eaLnBrk="0" hangingPunct="0">
              <a:defRPr kumimoji="1" sz="1000">
                <a:solidFill>
                  <a:schemeClr val="tx1"/>
                </a:solidFill>
                <a:latin typeface="HGP創英角ｺﾞｼｯｸUB" pitchFamily="50" charset="-128"/>
                <a:ea typeface="HGP創英角ｺﾞｼｯｸUB" pitchFamily="50" charset="-128"/>
              </a:defRPr>
            </a:lvl3pPr>
            <a:lvl4pPr marL="1600200" indent="-228600" eaLnBrk="0" hangingPunct="0">
              <a:defRPr kumimoji="1" sz="1000">
                <a:solidFill>
                  <a:schemeClr val="tx1"/>
                </a:solidFill>
                <a:latin typeface="HGP創英角ｺﾞｼｯｸUB" pitchFamily="50" charset="-128"/>
                <a:ea typeface="HGP創英角ｺﾞｼｯｸUB" pitchFamily="50" charset="-128"/>
              </a:defRPr>
            </a:lvl4pPr>
            <a:lvl5pPr marL="2057400" indent="-228600" eaLnBrk="0" hangingPunct="0">
              <a:defRPr kumimoji="1" sz="1000">
                <a:solidFill>
                  <a:schemeClr val="tx1"/>
                </a:solidFill>
                <a:latin typeface="HGP創英角ｺﾞｼｯｸUB" pitchFamily="50" charset="-128"/>
                <a:ea typeface="HGP創英角ｺﾞｼｯｸUB" pitchFamily="50" charset="-128"/>
              </a:defRPr>
            </a:lvl5pPr>
            <a:lvl6pPr marL="25146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6pPr>
            <a:lvl7pPr marL="29718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7pPr>
            <a:lvl8pPr marL="34290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8pPr>
            <a:lvl9pPr marL="3886200" indent="-228600" algn="ctr" eaLnBrk="0" fontAlgn="base" hangingPunct="0">
              <a:spcBef>
                <a:spcPct val="0"/>
              </a:spcBef>
              <a:spcAft>
                <a:spcPct val="0"/>
              </a:spcAft>
              <a:defRPr kumimoji="1" sz="1000">
                <a:solidFill>
                  <a:schemeClr val="tx1"/>
                </a:solidFill>
                <a:latin typeface="HGP創英角ｺﾞｼｯｸUB" pitchFamily="50" charset="-128"/>
                <a:ea typeface="HGP創英角ｺﾞｼｯｸUB" pitchFamily="50" charset="-128"/>
              </a:defRPr>
            </a:lvl9pPr>
          </a:lstStyle>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セールスシート</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について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セールスシートの内容は諸事由により変更する場合がございます。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2.</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商品の内容・構成</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・本商品の内容・構成は、予告なく変更される場合がございます。広告の掲載箇所が変更となる場合もございますので予めご了承ください。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・本商品の想定</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imp</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数は保証の限りではございません。想定</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imp</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に満たない場合でも、㈱</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は一切の責任を負わないものとします。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いずれ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の商品もユーザー設定により表示されない場合がございます。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掲載する媒体の状況により閲覧できる端末が異なります</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また、表示された場合においても端末により正しく表示されない場合がございます。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ネットワーク環境、システム環境、サイトの都合等により、一時サービス・掲載が中断される場合がございます。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アプリ上のコンテンツ及びウェブ上のコンテンツは、使用される機種・端末の解像度等により、若干見え方が異なり、本資料の表記と異なる場合がございます。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端末の通信状況や搭載ソフトウェア、ユーザーによる端末個別設定、その他設定や環境により、広告が表示されない場合がございます。また、表示された場合においても、正しく表示されない場合や指定されたサイトの課金・サービスが利用できない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本広告は競合排除をおこなっておりませんので、同画面上に競合他社の広告が表示される場合がございます。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3.</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掲載審査に関して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本商品に、以下の広告は掲載できません。</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）法律、政令、省令、条例、条約、業界規制等に違反するもの</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52000" indent="-2520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2</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）犯罪を肯定・美化する表現・内容、性に関する表現で、青少年の保護育成に反すると思われる表現・内容、醜悪、残酷な広告表現</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で、消費者</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不快感を与えるおそれのある表現・内容、非科学的、迷信に類するもので、消費者を惑わせたり不安を与える表現・内容、不良商法、詐欺的とみなされる表現・内容、誹謗中傷・人権侵害になる表現・内容などを含むもの</a:t>
            </a:r>
          </a:p>
          <a:p>
            <a:pPr marL="252000" indent="-252000"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3</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）広告内容に虚偽があるか、または誤認・錯誤されるおそれのあるもの、公正・客観的な根拠なく最大級・絶対的表現を使用しているもの　　　</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4</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及び㈱</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運営するメディアの品位を損なうと判断されるもの</a:t>
            </a: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5</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）責任の所在が明らかでないと判断されるもの、また内容及び、その目的が不明確なもの</a:t>
            </a: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6</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）個人、団体の氏名、写真、談話及び肖像、商標、著作物等を無断で使用し、無体財産を侵害</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するもの</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本商品は広告主の掲載審査を行います。掲載審査の結果、掲載をお断りする場合もございますので</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、広告代理店は</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掲載可否に関し事前</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のご説明</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296863" indent="-296863" eaLnBrk="1" fontAlgn="auto" hangingPunct="1">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並び</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にご確認をお願い</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いたします。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掲載可否審査は、</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事前に㈱</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まで</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お問い合わせください。なお、本商品について、</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他の㈱</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取扱い</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媒体と掲載基準が異なる場合が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掲載終了</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までに㈱</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が</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サイトを掲載不適切と判断する事態が発生した場合、及び、事前審査でのサイト内容と掲載期間中のサイト内容に掲載不適切と判断する相違が発覚した場合、通知無く掲載中止となっても、掲載中止分を含め、当初から提示されている広告料を滞りなくお支払い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4.</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本商品の入稿は、入稿締切日を遵守いただく必要が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入稿締切日を過ぎた場合は、お申込みいただいた通りの掲載ができない場合が</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標準ブラウザで閲覧できることが必須と</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なります。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訴求に関連する内容記載は本商品からリンクするファーストページ（第一階層）の分かりやすい場所に設置をお願い</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いたします。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クリエイティブにつき、リンク先は</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1</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箇所のみ指定可能</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です。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掲載期間中のサイト内更新及び別サイトへの変更は不可と</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なります。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掲載期間中に掲載審査基準が変更</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となる場合がございます。それに伴い、クリエイティブ表現及びリンク先の修正をお願いする場合がございます。また、ご対応いただけない場合には、広告掲載を中断又は中止する場合がございます。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5.</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クリエイティブ表現</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に関して</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本商品のクリエイティブには、必ずサイト名称または会社名を表記する必要がございます。また、リンク先には本商品の広告内容に関するユーザーからの問い合わせ先を必ず明記</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525" indent="-136525" eaLnBrk="1" fontAlgn="auto" hangingPunct="1">
              <a:spcBef>
                <a:spcPts val="0"/>
              </a:spcBef>
              <a:spcAft>
                <a:spcPts val="0"/>
              </a:spcAft>
              <a:defRPr/>
            </a:pP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原稿詳細仕様については</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ガイド広告仕様書」</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をご覧ください。</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fontAlgn="auto">
              <a:spcBef>
                <a:spcPts val="0"/>
              </a:spcBef>
              <a:spcAft>
                <a:spcPts val="0"/>
              </a:spcAft>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入稿後、表現内容によってはキャリア</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規定及び㈱</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規定</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により、クリエイティブ表現及びリンク先の修正をお願いする場合がございます。なお、クリエイティブ表現及びリンク先の審査が通過しない場合、発注後であっても掲載できない場合がございます。その際は、当初から提示されている 広告料を滞りなくお支払いいただきます。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hangingPunct="1">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掲載期間中及び掲載終了後如何に</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関わらず、広告の掲載内容に対して</a:t>
            </a:r>
            <a:r>
              <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ユーザー及びステークホルダーが、何らかの意思を示した場合</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は、その後の対応については、すべて広告主の責任で行っていただきます。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endParaRPr>
          </a:p>
          <a:p>
            <a:pPr marL="136800" indent="-136800" eaLnBrk="1" hangingPunct="1">
              <a:defRPr/>
            </a:pP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cs typeface="メイリオ" pitchFamily="50" charset="-128"/>
              </a:rPr>
              <a:t>　・</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広告掲載終了後は、掲載事例として他社にご紹介させて頂くことがございます。</a:t>
            </a:r>
          </a:p>
        </p:txBody>
      </p:sp>
      <p:sp>
        <p:nvSpPr>
          <p:cNvPr id="9" name="AutoShape 7">
            <a:extLst>
              <a:ext uri="{FF2B5EF4-FFF2-40B4-BE49-F238E27FC236}">
                <a16:creationId xmlns:a16="http://schemas.microsoft.com/office/drawing/2014/main" id="{89F84882-8087-164C-8D06-9DCA93C36F57}"/>
              </a:ext>
            </a:extLst>
          </p:cNvPr>
          <p:cNvSpPr>
            <a:spLocks noChangeArrowheads="1"/>
          </p:cNvSpPr>
          <p:nvPr/>
        </p:nvSpPr>
        <p:spPr bwMode="auto">
          <a:xfrm>
            <a:off x="5329296" y="1704937"/>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免責事項</a:t>
            </a:r>
          </a:p>
        </p:txBody>
      </p:sp>
      <p:sp>
        <p:nvSpPr>
          <p:cNvPr id="10" name="Text Box 5">
            <a:extLst>
              <a:ext uri="{FF2B5EF4-FFF2-40B4-BE49-F238E27FC236}">
                <a16:creationId xmlns:a16="http://schemas.microsoft.com/office/drawing/2014/main" id="{77C31E68-5F58-3340-9FB5-D0B74B8130A9}"/>
              </a:ext>
            </a:extLst>
          </p:cNvPr>
          <p:cNvSpPr txBox="1">
            <a:spLocks noChangeArrowheads="1"/>
          </p:cNvSpPr>
          <p:nvPr/>
        </p:nvSpPr>
        <p:spPr bwMode="auto">
          <a:xfrm>
            <a:off x="5342986" y="1976855"/>
            <a:ext cx="4804878"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rgbClr val="404040"/>
                </a:solidFill>
                <a:latin typeface="游ゴシック" panose="020B0400000000000000" pitchFamily="50" charset="-128"/>
                <a:ea typeface="游ゴシック" panose="020B0400000000000000" pitchFamily="50" charset="-128"/>
              </a:rPr>
              <a:t>㈱</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は、以下の理由により、広告主または広告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代理店に</a:t>
            </a:r>
            <a:r>
              <a:rPr lang="ja-JP" altLang="en-US" sz="550">
                <a:solidFill>
                  <a:srgbClr val="404040"/>
                </a:solidFill>
                <a:latin typeface="游ゴシック" panose="020B0400000000000000" pitchFamily="50" charset="-128"/>
                <a:ea typeface="游ゴシック" panose="020B0400000000000000" pitchFamily="50" charset="-128"/>
              </a:rPr>
              <a:t>損害が生じたとしても㈱</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は一切の責任を負わず、免責されるものとします。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1. </a:t>
            </a:r>
            <a:r>
              <a:rPr lang="ja-JP" altLang="en-US" sz="550">
                <a:solidFill>
                  <a:srgbClr val="404040"/>
                </a:solidFill>
                <a:latin typeface="游ゴシック" panose="020B0400000000000000" pitchFamily="50" charset="-128"/>
                <a:ea typeface="游ゴシック" panose="020B0400000000000000" pitchFamily="50" charset="-128"/>
              </a:rPr>
              <a:t>　広告掲載面の中断・中止・変更等</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の責によらない天災の発生時、各通信会社やデータセンターの都合、緊急のシステムメンテナンスや保守点検を行う場合、</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en-US" altLang="ja-JP" sz="550" dirty="0">
                <a:solidFill>
                  <a:srgbClr val="404040"/>
                </a:solidFill>
                <a:latin typeface="游ゴシック" panose="020B0400000000000000" pitchFamily="50" charset="-128"/>
                <a:ea typeface="游ゴシック" panose="020B0400000000000000" pitchFamily="50" charset="-128"/>
              </a:rPr>
              <a:t>           </a:t>
            </a:r>
            <a:r>
              <a:rPr lang="ja-JP" altLang="en-US" sz="550">
                <a:solidFill>
                  <a:srgbClr val="404040"/>
                </a:solidFill>
                <a:latin typeface="游ゴシック" panose="020B0400000000000000" pitchFamily="50" charset="-128"/>
                <a:ea typeface="游ゴシック" panose="020B0400000000000000" pitchFamily="50" charset="-128"/>
              </a:rPr>
              <a:t>その他一時的な中断を必要とする場合により、本商品の一時的な中断・中止を行う場合がございます。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ja-JP" altLang="en-US" sz="550">
                <a:solidFill>
                  <a:srgbClr val="404040"/>
                </a:solidFill>
                <a:latin typeface="游ゴシック" panose="020B0400000000000000" pitchFamily="50" charset="-128"/>
                <a:ea typeface="游ゴシック" panose="020B0400000000000000" pitchFamily="50" charset="-128"/>
              </a:rPr>
              <a:t>　　・本商品の内容・構成は、予告なく変更される場合がございます。</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また、それらに伴い本商品の掲載箇所が変更となる場合がございます。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2.</a:t>
            </a:r>
            <a:r>
              <a:rPr lang="ja-JP" altLang="en-US" sz="550">
                <a:solidFill>
                  <a:srgbClr val="404040"/>
                </a:solidFill>
                <a:latin typeface="游ゴシック" panose="020B0400000000000000" pitchFamily="50" charset="-128"/>
                <a:ea typeface="游ゴシック" panose="020B0400000000000000" pitchFamily="50" charset="-128"/>
              </a:rPr>
              <a:t>　広告出稿の中断・中止・変更等</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・以下の各号に定める場合、㈱</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はやむを得ず広告掲載を中断又は中止若しくは掲載内容を変更することがございます。</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代理店は</a:t>
            </a:r>
            <a:r>
              <a:rPr lang="ja-JP" altLang="en-US" sz="550">
                <a:solidFill>
                  <a:srgbClr val="404040"/>
                </a:solidFill>
                <a:latin typeface="游ゴシック" panose="020B0400000000000000" pitchFamily="50" charset="-128"/>
                <a:ea typeface="游ゴシック" panose="020B0400000000000000" pitchFamily="50" charset="-128"/>
              </a:rPr>
              <a:t>、これについて予め広告主の承諾を得るものとします。</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1</a:t>
            </a:r>
            <a:r>
              <a:rPr lang="ja-JP" altLang="en-US" sz="550">
                <a:solidFill>
                  <a:srgbClr val="404040"/>
                </a:solidFill>
                <a:latin typeface="游ゴシック" panose="020B0400000000000000" pitchFamily="50" charset="-128"/>
                <a:ea typeface="游ゴシック" panose="020B0400000000000000" pitchFamily="50" charset="-128"/>
              </a:rPr>
              <a:t>）広告クリエイティブ及びそのリンク先内容の審査が通過しない場合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2</a:t>
            </a:r>
            <a:r>
              <a:rPr lang="ja-JP" altLang="en-US" sz="550">
                <a:solidFill>
                  <a:srgbClr val="404040"/>
                </a:solidFill>
                <a:latin typeface="游ゴシック" panose="020B0400000000000000" pitchFamily="50" charset="-128"/>
                <a:ea typeface="游ゴシック" panose="020B0400000000000000" pitchFamily="50" charset="-128"/>
              </a:rPr>
              <a:t>）広告申込時になされた広告内容と掲載内容（掲載表現）が異なる場合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3</a:t>
            </a:r>
            <a:r>
              <a:rPr lang="ja-JP" altLang="en-US" sz="550">
                <a:solidFill>
                  <a:srgbClr val="404040"/>
                </a:solidFill>
                <a:latin typeface="游ゴシック" panose="020B0400000000000000" pitchFamily="50" charset="-128"/>
                <a:ea typeface="游ゴシック" panose="020B0400000000000000" pitchFamily="50" charset="-128"/>
              </a:rPr>
              <a:t>）広告主サーバーへのリンク設定が正常に行われない場合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4</a:t>
            </a:r>
            <a:r>
              <a:rPr lang="ja-JP" altLang="en-US" sz="550">
                <a:solidFill>
                  <a:srgbClr val="404040"/>
                </a:solidFill>
                <a:latin typeface="游ゴシック" panose="020B0400000000000000" pitchFamily="50" charset="-128"/>
                <a:ea typeface="游ゴシック" panose="020B0400000000000000" pitchFamily="50" charset="-128"/>
              </a:rPr>
              <a:t>）広告主サーバーへのリンク設定が困難（サーバーダウン、ネットワーク障害等）である場合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5</a:t>
            </a:r>
            <a:r>
              <a:rPr lang="ja-JP" altLang="en-US" sz="550">
                <a:solidFill>
                  <a:srgbClr val="404040"/>
                </a:solidFill>
                <a:latin typeface="游ゴシック" panose="020B0400000000000000" pitchFamily="50" charset="-128"/>
                <a:ea typeface="游ゴシック" panose="020B0400000000000000" pitchFamily="50" charset="-128"/>
              </a:rPr>
              <a:t>）掲載内容の不備又は第三者からの掲載内容等に対する苦情その他申し立てがあり、</a:t>
            </a:r>
            <a:endParaRPr lang="en-US" altLang="ja-JP" sz="550" dirty="0">
              <a:solidFill>
                <a:srgbClr val="404040"/>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これにより㈱</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が広告掲載を継続することが困難と判断した場合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6</a:t>
            </a:r>
            <a:r>
              <a:rPr lang="ja-JP" altLang="en-US" sz="550">
                <a:solidFill>
                  <a:srgbClr val="404040"/>
                </a:solidFill>
                <a:latin typeface="游ゴシック" panose="020B0400000000000000" pitchFamily="50" charset="-128"/>
                <a:ea typeface="游ゴシック" panose="020B0400000000000000" pitchFamily="50" charset="-128"/>
              </a:rPr>
              <a:t>）広告主が行政処分を受けたり、犯罪に関与した場合</a:t>
            </a: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7</a:t>
            </a:r>
            <a:r>
              <a:rPr lang="ja-JP" altLang="en-US" sz="550">
                <a:solidFill>
                  <a:srgbClr val="404040"/>
                </a:solidFill>
                <a:latin typeface="游ゴシック" panose="020B0400000000000000" pitchFamily="50" charset="-128"/>
                <a:ea typeface="游ゴシック" panose="020B0400000000000000" pitchFamily="50" charset="-128"/>
              </a:rPr>
              <a:t>）その他㈱</a:t>
            </a:r>
            <a:r>
              <a:rPr lang="en-US" altLang="ja-JP" sz="550" dirty="0">
                <a:solidFill>
                  <a:srgbClr val="404040"/>
                </a:solidFill>
                <a:latin typeface="游ゴシック" panose="020B0400000000000000" pitchFamily="50" charset="-128"/>
                <a:ea typeface="游ゴシック" panose="020B0400000000000000" pitchFamily="50" charset="-128"/>
              </a:rPr>
              <a:t>IPG</a:t>
            </a:r>
            <a:r>
              <a:rPr lang="ja-JP" altLang="en-US" sz="550">
                <a:solidFill>
                  <a:srgbClr val="404040"/>
                </a:solidFill>
                <a:latin typeface="游ゴシック" panose="020B0400000000000000" pitchFamily="50" charset="-128"/>
                <a:ea typeface="游ゴシック" panose="020B0400000000000000" pitchFamily="50" charset="-128"/>
              </a:rPr>
              <a:t>が不適切と判断する場合</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en-US" altLang="ja-JP" sz="550" dirty="0">
                <a:solidFill>
                  <a:srgbClr val="404040"/>
                </a:solidFill>
                <a:latin typeface="游ゴシック" panose="020B0400000000000000" pitchFamily="50" charset="-128"/>
                <a:ea typeface="游ゴシック" panose="020B0400000000000000" pitchFamily="50" charset="-128"/>
              </a:rPr>
              <a:t> </a:t>
            </a:r>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3.</a:t>
            </a:r>
            <a:r>
              <a:rPr lang="ja-JP" altLang="en-US" sz="550">
                <a:solidFill>
                  <a:srgbClr val="404040"/>
                </a:solidFill>
                <a:latin typeface="游ゴシック" panose="020B0400000000000000" pitchFamily="50" charset="-128"/>
                <a:ea typeface="游ゴシック" panose="020B0400000000000000" pitchFamily="50" charset="-128"/>
              </a:rPr>
              <a:t>　ユーザーの設定や環境によっては、内容が正しく表示されない、またはクリックしてもリンク先へ誘導できない</a:t>
            </a:r>
            <a:endParaRPr lang="en-US" altLang="ja-JP" sz="550" dirty="0">
              <a:solidFill>
                <a:srgbClr val="404040"/>
              </a:solidFill>
              <a:latin typeface="游ゴシック" panose="020B0400000000000000" pitchFamily="50" charset="-128"/>
              <a:ea typeface="游ゴシック" panose="020B0400000000000000" pitchFamily="50" charset="-128"/>
            </a:endParaRPr>
          </a:p>
          <a:p>
            <a:r>
              <a:rPr lang="ja-JP" altLang="en-US" sz="550">
                <a:solidFill>
                  <a:srgbClr val="404040"/>
                </a:solidFill>
                <a:latin typeface="游ゴシック" panose="020B0400000000000000" pitchFamily="50" charset="-128"/>
                <a:ea typeface="游ゴシック" panose="020B0400000000000000" pitchFamily="50" charset="-128"/>
              </a:rPr>
              <a:t>　　　可能性</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がございます。</a:t>
            </a:r>
            <a:endPar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eaLnBrk="1" hangingPunct="1"/>
            <a:r>
              <a:rPr lang="ja-JP" altLang="en-US" sz="550">
                <a:solidFill>
                  <a:srgbClr val="404040"/>
                </a:solidFill>
                <a:latin typeface="游ゴシック" panose="020B0400000000000000" pitchFamily="50" charset="-128"/>
                <a:ea typeface="游ゴシック" panose="020B0400000000000000" pitchFamily="50" charset="-128"/>
              </a:rPr>
              <a:t>   </a:t>
            </a:r>
            <a:r>
              <a:rPr lang="en-US" altLang="ja-JP" sz="550" dirty="0">
                <a:solidFill>
                  <a:srgbClr val="404040"/>
                </a:solidFill>
                <a:latin typeface="游ゴシック" panose="020B0400000000000000" pitchFamily="50" charset="-128"/>
                <a:ea typeface="游ゴシック" panose="020B0400000000000000" pitchFamily="50" charset="-128"/>
              </a:rPr>
              <a:t>4.</a:t>
            </a:r>
            <a:r>
              <a:rPr lang="ja-JP" altLang="en-US" sz="550">
                <a:solidFill>
                  <a:srgbClr val="404040"/>
                </a:solidFill>
                <a:latin typeface="游ゴシック" panose="020B0400000000000000" pitchFamily="50" charset="-128"/>
                <a:ea typeface="游ゴシック" panose="020B0400000000000000" pitchFamily="50" charset="-128"/>
              </a:rPr>
              <a:t>　その他、本商品の規格は適宜、サービス向上を目的とした見直しを行い、変更を行う可能性がございます。</a:t>
            </a:r>
          </a:p>
        </p:txBody>
      </p:sp>
      <p:sp>
        <p:nvSpPr>
          <p:cNvPr id="12" name="Rectangle 4">
            <a:extLst>
              <a:ext uri="{FF2B5EF4-FFF2-40B4-BE49-F238E27FC236}">
                <a16:creationId xmlns:a16="http://schemas.microsoft.com/office/drawing/2014/main" id="{E9DBDD84-D072-9442-858A-8828431902A8}"/>
              </a:ext>
            </a:extLst>
          </p:cNvPr>
          <p:cNvSpPr>
            <a:spLocks noChangeArrowheads="1"/>
          </p:cNvSpPr>
          <p:nvPr/>
        </p:nvSpPr>
        <p:spPr bwMode="auto">
          <a:xfrm>
            <a:off x="5381804" y="4467336"/>
            <a:ext cx="4299989" cy="1564938"/>
          </a:xfrm>
          <a:prstGeom prst="rect">
            <a:avLst/>
          </a:prstGeom>
          <a:solidFill>
            <a:schemeClr val="bg1"/>
          </a:solidFill>
          <a:ln w="12700" algn="ctr">
            <a:solidFill>
              <a:schemeClr val="bg1">
                <a:lumMod val="65000"/>
              </a:schemeClr>
            </a:solidFill>
            <a:miter lim="800000"/>
            <a:headEnd/>
            <a:tailEnd/>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r>
              <a:rPr lang="ja-JP" altLang="en-US" sz="1000">
                <a:latin typeface="游ゴシック" panose="020B0400000000000000" pitchFamily="50" charset="-128"/>
                <a:ea typeface="游ゴシック" panose="020B0400000000000000" pitchFamily="50" charset="-128"/>
              </a:rPr>
              <a:t>広告掲載に関するお問い合わせは下記窓口にて承っております。</a:t>
            </a:r>
            <a:endParaRPr lang="en-US" altLang="ja-JP" sz="1000" dirty="0">
              <a:latin typeface="游ゴシック" panose="020B0400000000000000" pitchFamily="50" charset="-128"/>
              <a:ea typeface="游ゴシック" panose="020B0400000000000000" pitchFamily="50" charset="-128"/>
            </a:endParaRPr>
          </a:p>
          <a:p>
            <a:r>
              <a:rPr lang="ja-JP" altLang="en-US" sz="200">
                <a:latin typeface="游ゴシック" panose="020B0400000000000000" pitchFamily="50" charset="-128"/>
                <a:ea typeface="游ゴシック" panose="020B0400000000000000" pitchFamily="50" charset="-128"/>
              </a:rPr>
              <a:t>　</a:t>
            </a:r>
            <a:endParaRPr lang="en-US" altLang="ja-JP" sz="200" dirty="0">
              <a:latin typeface="游ゴシック" panose="020B0400000000000000" pitchFamily="50" charset="-128"/>
              <a:ea typeface="游ゴシック" panose="020B0400000000000000" pitchFamily="50" charset="-128"/>
            </a:endParaRPr>
          </a:p>
          <a:p>
            <a:endParaRPr lang="en-US" altLang="ja-JP" sz="1100" dirty="0">
              <a:latin typeface="游ゴシック" panose="020B0400000000000000" pitchFamily="50" charset="-128"/>
              <a:ea typeface="游ゴシック" panose="020B0400000000000000" pitchFamily="50" charset="-128"/>
            </a:endParaRPr>
          </a:p>
          <a:p>
            <a:r>
              <a:rPr lang="ja-JP" altLang="en-US" sz="1000">
                <a:latin typeface="游ゴシック" panose="020B0400000000000000" pitchFamily="50" charset="-128"/>
                <a:ea typeface="游ゴシック" panose="020B0400000000000000" pitchFamily="50" charset="-128"/>
              </a:rPr>
              <a:t>　</a:t>
            </a:r>
            <a:r>
              <a:rPr lang="ja-JP" altLang="en-US" sz="1050">
                <a:latin typeface="游ゴシック" panose="020B0400000000000000" pitchFamily="50" charset="-128"/>
                <a:ea typeface="游ゴシック" panose="020B0400000000000000" pitchFamily="50" charset="-128"/>
              </a:rPr>
              <a:t>▼メールアドレス</a:t>
            </a:r>
            <a:endParaRPr lang="en-US" altLang="ja-JP" sz="1050" dirty="0">
              <a:latin typeface="游ゴシック" panose="020B0400000000000000" pitchFamily="50" charset="-128"/>
              <a:ea typeface="游ゴシック" panose="020B0400000000000000" pitchFamily="50" charset="-128"/>
            </a:endParaRPr>
          </a:p>
          <a:p>
            <a:r>
              <a:rPr lang="ja-JP" altLang="en-US" sz="1050">
                <a:latin typeface="游ゴシック" panose="020B0400000000000000" pitchFamily="50" charset="-128"/>
                <a:ea typeface="游ゴシック" panose="020B0400000000000000" pitchFamily="50" charset="-128"/>
              </a:rPr>
              <a:t>　</a:t>
            </a:r>
            <a:r>
              <a:rPr lang="en-US" altLang="ja-JP" sz="1050" dirty="0">
                <a:latin typeface="游ゴシック" panose="020B0400000000000000" pitchFamily="50" charset="-128"/>
                <a:ea typeface="游ゴシック" panose="020B0400000000000000" pitchFamily="50" charset="-128"/>
              </a:rPr>
              <a:t> </a:t>
            </a:r>
            <a:r>
              <a:rPr lang="en-US" altLang="ja-JP" sz="1200" b="1" dirty="0" err="1">
                <a:latin typeface="游ゴシック" panose="020B0400000000000000" pitchFamily="50" charset="-128"/>
                <a:ea typeface="游ゴシック" panose="020B0400000000000000" pitchFamily="50" charset="-128"/>
              </a:rPr>
              <a:t>ad-info@ipg.co.jp</a:t>
            </a:r>
            <a:endParaRPr lang="en-US" altLang="ja-JP" sz="1200" b="1" dirty="0">
              <a:latin typeface="游ゴシック" panose="020B0400000000000000" pitchFamily="50" charset="-128"/>
              <a:ea typeface="游ゴシック" panose="020B0400000000000000" pitchFamily="50" charset="-128"/>
            </a:endParaRPr>
          </a:p>
        </p:txBody>
      </p:sp>
      <p:sp>
        <p:nvSpPr>
          <p:cNvPr id="13" name="AutoShape 11">
            <a:extLst>
              <a:ext uri="{FF2B5EF4-FFF2-40B4-BE49-F238E27FC236}">
                <a16:creationId xmlns:a16="http://schemas.microsoft.com/office/drawing/2014/main" id="{45A9942C-E3DA-4849-B002-C750BF81B225}"/>
              </a:ext>
            </a:extLst>
          </p:cNvPr>
          <p:cNvSpPr>
            <a:spLocks noChangeArrowheads="1"/>
          </p:cNvSpPr>
          <p:nvPr/>
        </p:nvSpPr>
        <p:spPr bwMode="auto">
          <a:xfrm>
            <a:off x="5329296" y="3815192"/>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dirty="0">
                <a:solidFill>
                  <a:srgbClr val="FFFFFF"/>
                </a:solidFill>
                <a:latin typeface="游ゴシック" panose="020B0400000000000000" pitchFamily="50" charset="-128"/>
                <a:ea typeface="游ゴシック" panose="020B0400000000000000" pitchFamily="50" charset="-128"/>
              </a:rPr>
              <a:t>連絡先の通知</a:t>
            </a:r>
          </a:p>
        </p:txBody>
      </p:sp>
      <p:sp>
        <p:nvSpPr>
          <p:cNvPr id="14" name="テキスト ボックス 13">
            <a:extLst>
              <a:ext uri="{FF2B5EF4-FFF2-40B4-BE49-F238E27FC236}">
                <a16:creationId xmlns:a16="http://schemas.microsoft.com/office/drawing/2014/main" id="{A1762823-77F0-F046-A148-D983203F77C5}"/>
              </a:ext>
            </a:extLst>
          </p:cNvPr>
          <p:cNvSpPr txBox="1">
            <a:spLocks noChangeArrowheads="1"/>
          </p:cNvSpPr>
          <p:nvPr/>
        </p:nvSpPr>
        <p:spPr bwMode="auto">
          <a:xfrm>
            <a:off x="5367935" y="4042723"/>
            <a:ext cx="4299990" cy="176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広告主および広告代理店は、ご発注後から広告掲載の期間中、㈱</a:t>
            </a:r>
            <a:r>
              <a:rPr lang="en-US" altLang="ja-JP" sz="550" dirty="0">
                <a:solidFill>
                  <a:schemeClr val="tx1">
                    <a:lumMod val="75000"/>
                    <a:lumOff val="25000"/>
                  </a:schemeClr>
                </a:solidFill>
                <a:latin typeface="游ゴシック" panose="020B0400000000000000" pitchFamily="50" charset="-128"/>
                <a:ea typeface="游ゴシック" panose="020B0400000000000000" pitchFamily="50" charset="-128"/>
              </a:rPr>
              <a:t>IPG</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に対し自らの緊急連絡先を明示するものとします。</a:t>
            </a:r>
            <a:endParaRPr lang="ja-JP" altLang="en-US" sz="550"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sp>
        <p:nvSpPr>
          <p:cNvPr id="15" name="AutoShape 7">
            <a:extLst>
              <a:ext uri="{FF2B5EF4-FFF2-40B4-BE49-F238E27FC236}">
                <a16:creationId xmlns:a16="http://schemas.microsoft.com/office/drawing/2014/main" id="{309470D8-A673-804C-95BF-CC08C3DEB752}"/>
              </a:ext>
            </a:extLst>
          </p:cNvPr>
          <p:cNvSpPr>
            <a:spLocks noChangeArrowheads="1"/>
          </p:cNvSpPr>
          <p:nvPr/>
        </p:nvSpPr>
        <p:spPr bwMode="auto">
          <a:xfrm>
            <a:off x="286027" y="2101633"/>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注意事項</a:t>
            </a:r>
          </a:p>
        </p:txBody>
      </p:sp>
      <p:sp>
        <p:nvSpPr>
          <p:cNvPr id="16" name="Rectangle 5">
            <a:extLst>
              <a:ext uri="{FF2B5EF4-FFF2-40B4-BE49-F238E27FC236}">
                <a16:creationId xmlns:a16="http://schemas.microsoft.com/office/drawing/2014/main" id="{2B72B8ED-4B16-104C-BC8A-512C4027842D}"/>
              </a:ext>
            </a:extLst>
          </p:cNvPr>
          <p:cNvSpPr>
            <a:spLocks noChangeArrowheads="1"/>
          </p:cNvSpPr>
          <p:nvPr/>
        </p:nvSpPr>
        <p:spPr bwMode="auto">
          <a:xfrm>
            <a:off x="498808" y="825726"/>
            <a:ext cx="871061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0" tIns="45716" rIns="91430" bIns="45716">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lnSpc>
                <a:spcPts val="800"/>
              </a:lnSpc>
              <a:spcBef>
                <a:spcPct val="50000"/>
              </a:spcBef>
            </a:pPr>
            <a:r>
              <a:rPr lang="ja-JP" altLang="en-US" sz="800" dirty="0">
                <a:solidFill>
                  <a:srgbClr val="FF5050"/>
                </a:solidFill>
                <a:latin typeface="游ゴシック" panose="020B0400000000000000" pitchFamily="50" charset="-128"/>
                <a:ea typeface="游ゴシック" panose="020B0400000000000000" pitchFamily="50" charset="-128"/>
              </a:rPr>
              <a:t>株式</a:t>
            </a:r>
            <a:r>
              <a:rPr lang="ja-JP" altLang="en-US" sz="800">
                <a:solidFill>
                  <a:srgbClr val="FF5050"/>
                </a:solidFill>
                <a:latin typeface="游ゴシック" panose="020B0400000000000000" pitchFamily="50" charset="-128"/>
                <a:ea typeface="游ゴシック" panose="020B0400000000000000" pitchFamily="50" charset="-128"/>
              </a:rPr>
              <a:t>会社</a:t>
            </a:r>
            <a:r>
              <a:rPr lang="en-US" altLang="ja-JP" sz="800" dirty="0">
                <a:solidFill>
                  <a:srgbClr val="FF5050"/>
                </a:solidFill>
                <a:latin typeface="游ゴシック" panose="020B0400000000000000" pitchFamily="50" charset="-128"/>
                <a:ea typeface="游ゴシック" panose="020B0400000000000000" pitchFamily="50" charset="-128"/>
              </a:rPr>
              <a:t>IPG</a:t>
            </a:r>
            <a:r>
              <a:rPr lang="ja-JP" altLang="en-US" sz="800">
                <a:solidFill>
                  <a:srgbClr val="FF5050"/>
                </a:solidFill>
                <a:latin typeface="游ゴシック" panose="020B0400000000000000" pitchFamily="50" charset="-128"/>
                <a:ea typeface="游ゴシック" panose="020B0400000000000000" pitchFamily="50" charset="-128"/>
              </a:rPr>
              <a:t>の発注メール受信</a:t>
            </a:r>
            <a:r>
              <a:rPr lang="ja-JP" altLang="en-US" sz="800" dirty="0">
                <a:solidFill>
                  <a:srgbClr val="FF5050"/>
                </a:solidFill>
                <a:latin typeface="游ゴシック" panose="020B0400000000000000" pitchFamily="50" charset="-128"/>
                <a:ea typeface="游ゴシック" panose="020B0400000000000000" pitchFamily="50" charset="-128"/>
              </a:rPr>
              <a:t>をもって本内容についてご承諾頂けたものとします。</a:t>
            </a:r>
          </a:p>
        </p:txBody>
      </p:sp>
      <p:sp>
        <p:nvSpPr>
          <p:cNvPr id="17" name="タイトル 1">
            <a:extLst>
              <a:ext uri="{FF2B5EF4-FFF2-40B4-BE49-F238E27FC236}">
                <a16:creationId xmlns:a16="http://schemas.microsoft.com/office/drawing/2014/main" id="{60C61F70-8FB3-EE4E-A6D2-8609A47EEC39}"/>
              </a:ext>
            </a:extLst>
          </p:cNvPr>
          <p:cNvSpPr>
            <a:spLocks noGrp="1"/>
          </p:cNvSpPr>
          <p:nvPr>
            <p:ph type="title"/>
          </p:nvPr>
        </p:nvSpPr>
        <p:spPr>
          <a:xfrm>
            <a:off x="280023" y="406436"/>
            <a:ext cx="8432482" cy="307970"/>
          </a:xfrm>
        </p:spPr>
        <p:txBody>
          <a:bodyPr/>
          <a:lstStyle/>
          <a:p>
            <a:r>
              <a:rPr lang="en-US" altLang="ja-JP" sz="1400" dirty="0">
                <a:solidFill>
                  <a:srgbClr val="404040"/>
                </a:solidFill>
              </a:rPr>
              <a:t>Yahoo!</a:t>
            </a:r>
            <a:r>
              <a:rPr lang="ja-JP" altLang="en-US" sz="1400">
                <a:solidFill>
                  <a:srgbClr val="404040"/>
                </a:solidFill>
              </a:rPr>
              <a:t>テレビ</a:t>
            </a:r>
            <a:r>
              <a:rPr lang="en-US" altLang="ja-JP" sz="1400" dirty="0">
                <a:solidFill>
                  <a:srgbClr val="404040"/>
                </a:solidFill>
              </a:rPr>
              <a:t>.G</a:t>
            </a:r>
            <a:r>
              <a:rPr lang="ja-JP" altLang="en-US" sz="1400">
                <a:solidFill>
                  <a:srgbClr val="404040"/>
                </a:solidFill>
              </a:rPr>
              <a:t>ガイドにお</a:t>
            </a:r>
            <a:r>
              <a:rPr lang="ja-JP" altLang="en-US" sz="1400" dirty="0">
                <a:solidFill>
                  <a:srgbClr val="404040"/>
                </a:solidFill>
              </a:rPr>
              <a:t>ける注意事項</a:t>
            </a:r>
            <a:endParaRPr kumimoji="1" lang="ja-JP" altLang="en-US" dirty="0"/>
          </a:p>
        </p:txBody>
      </p:sp>
      <p:sp>
        <p:nvSpPr>
          <p:cNvPr id="18" name="AutoShape 13">
            <a:extLst>
              <a:ext uri="{FF2B5EF4-FFF2-40B4-BE49-F238E27FC236}">
                <a16:creationId xmlns:a16="http://schemas.microsoft.com/office/drawing/2014/main" id="{F32F02F2-BFF6-E140-A661-5543004BF814}"/>
              </a:ext>
            </a:extLst>
          </p:cNvPr>
          <p:cNvSpPr>
            <a:spLocks noChangeArrowheads="1"/>
          </p:cNvSpPr>
          <p:nvPr/>
        </p:nvSpPr>
        <p:spPr bwMode="auto">
          <a:xfrm>
            <a:off x="5329296" y="1075526"/>
            <a:ext cx="1381125" cy="215900"/>
          </a:xfrm>
          <a:prstGeom prst="roundRect">
            <a:avLst>
              <a:gd name="adj" fmla="val 50000"/>
            </a:avLst>
          </a:prstGeom>
          <a:solidFill>
            <a:srgbClr val="1565C0"/>
          </a:solidFill>
          <a:ln>
            <a:noFill/>
          </a:ln>
        </p:spPr>
        <p:txBody>
          <a:bodyPr wrap="none" anchor="ct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algn="ctr" eaLnBrk="1" hangingPunct="1">
              <a:defRPr/>
            </a:pPr>
            <a:r>
              <a:rPr lang="ja-JP" altLang="en-US" sz="700">
                <a:solidFill>
                  <a:srgbClr val="FFFFFF"/>
                </a:solidFill>
                <a:latin typeface="游ゴシック" panose="020B0400000000000000" pitchFamily="50" charset="-128"/>
                <a:ea typeface="游ゴシック" panose="020B0400000000000000" pitchFamily="50" charset="-128"/>
              </a:rPr>
              <a:t>キャンセル</a:t>
            </a:r>
          </a:p>
        </p:txBody>
      </p:sp>
      <p:sp>
        <p:nvSpPr>
          <p:cNvPr id="19" name="テキスト ボックス 18">
            <a:extLst>
              <a:ext uri="{FF2B5EF4-FFF2-40B4-BE49-F238E27FC236}">
                <a16:creationId xmlns:a16="http://schemas.microsoft.com/office/drawing/2014/main" id="{74B7C496-B521-C845-BC1F-345EC7306994}"/>
              </a:ext>
            </a:extLst>
          </p:cNvPr>
          <p:cNvSpPr txBox="1">
            <a:spLocks noChangeArrowheads="1"/>
          </p:cNvSpPr>
          <p:nvPr/>
        </p:nvSpPr>
        <p:spPr bwMode="auto">
          <a:xfrm>
            <a:off x="5323292" y="1308946"/>
            <a:ext cx="4275137"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a:solidFill>
                  <a:schemeClr val="tx1"/>
                </a:solidFill>
                <a:latin typeface="Arial" panose="020B0604020202020204" pitchFamily="34" charset="0"/>
                <a:ea typeface="ＭＳ Ｐゴシック" panose="020B0600070205080204" pitchFamily="50" charset="-128"/>
              </a:defRPr>
            </a:lvl1pPr>
            <a:lvl2pPr marL="742950" indent="-285750">
              <a:defRPr kumimoji="1">
                <a:solidFill>
                  <a:schemeClr val="tx1"/>
                </a:solidFill>
                <a:latin typeface="Arial" panose="020B0604020202020204" pitchFamily="34" charset="0"/>
                <a:ea typeface="ＭＳ Ｐゴシック" panose="020B0600070205080204" pitchFamily="50" charset="-128"/>
              </a:defRPr>
            </a:lvl2pPr>
            <a:lvl3pPr marL="1143000" indent="-228600">
              <a:defRPr kumimoji="1">
                <a:solidFill>
                  <a:schemeClr val="tx1"/>
                </a:solidFill>
                <a:latin typeface="Arial" panose="020B0604020202020204" pitchFamily="34" charset="0"/>
                <a:ea typeface="ＭＳ Ｐゴシック" panose="020B0600070205080204" pitchFamily="50" charset="-128"/>
              </a:defRPr>
            </a:lvl3pPr>
            <a:lvl4pPr marL="1600200" indent="-228600">
              <a:defRPr kumimoji="1">
                <a:solidFill>
                  <a:schemeClr val="tx1"/>
                </a:solidFill>
                <a:latin typeface="Arial" panose="020B0604020202020204" pitchFamily="34" charset="0"/>
                <a:ea typeface="ＭＳ Ｐゴシック" panose="020B0600070205080204" pitchFamily="50" charset="-128"/>
              </a:defRPr>
            </a:lvl4pPr>
            <a:lvl5pPr marL="2057400" indent="-228600">
              <a:defRPr kumimoji="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pPr eaLnBrk="1" hangingPunct="1"/>
            <a:r>
              <a:rPr lang="ja-JP" altLang="en-US" sz="550">
                <a:solidFill>
                  <a:srgbClr val="404040"/>
                </a:solidFill>
                <a:latin typeface="游ゴシック" panose="020B0400000000000000" pitchFamily="50" charset="-128"/>
                <a:ea typeface="游ゴシック" panose="020B0400000000000000" pitchFamily="50" charset="-128"/>
              </a:rPr>
              <a:t>キャンセルは原則受付けいたしかねます。止むを得ない理由でキャンセルを受付ける場合について、広告</a:t>
            </a:r>
            <a:r>
              <a:rPr lang="ja-JP" altLang="en-US" sz="550">
                <a:solidFill>
                  <a:schemeClr val="tx1">
                    <a:lumMod val="75000"/>
                    <a:lumOff val="25000"/>
                  </a:schemeClr>
                </a:solidFill>
                <a:latin typeface="游ゴシック" panose="020B0400000000000000" pitchFamily="50" charset="-128"/>
                <a:ea typeface="游ゴシック" panose="020B0400000000000000" pitchFamily="50" charset="-128"/>
              </a:rPr>
              <a:t>主および広告代理店の事</a:t>
            </a:r>
            <a:r>
              <a:rPr lang="ja-JP" altLang="en-US" sz="550">
                <a:solidFill>
                  <a:srgbClr val="404040"/>
                </a:solidFill>
                <a:latin typeface="游ゴシック" panose="020B0400000000000000" pitchFamily="50" charset="-128"/>
                <a:ea typeface="游ゴシック" panose="020B0400000000000000" pitchFamily="50" charset="-128"/>
              </a:rPr>
              <a:t>由による場合は有償とし、その金額は、契約掲載料金の全額とします。</a:t>
            </a:r>
          </a:p>
        </p:txBody>
      </p:sp>
      <p:sp>
        <p:nvSpPr>
          <p:cNvPr id="20" name="Google Shape;121;p9">
            <a:extLst>
              <a:ext uri="{FF2B5EF4-FFF2-40B4-BE49-F238E27FC236}">
                <a16:creationId xmlns:a16="http://schemas.microsoft.com/office/drawing/2014/main" id="{1BE95A18-F38D-5342-BF71-E32C155F2134}"/>
              </a:ext>
            </a:extLst>
          </p:cNvPr>
          <p:cNvSpPr/>
          <p:nvPr/>
        </p:nvSpPr>
        <p:spPr>
          <a:xfrm>
            <a:off x="286027" y="1075526"/>
            <a:ext cx="1774266"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インターネット広告の発注にあたり</a:t>
            </a:r>
            <a:endParaRPr>
              <a:latin typeface="Yu Gothic" panose="020B0400000000000000" pitchFamily="34" charset="-128"/>
              <a:ea typeface="Yu Gothic" panose="020B0400000000000000" pitchFamily="34" charset="-128"/>
            </a:endParaRPr>
          </a:p>
        </p:txBody>
      </p:sp>
      <p:sp>
        <p:nvSpPr>
          <p:cNvPr id="21" name="Google Shape;124;p9">
            <a:extLst>
              <a:ext uri="{FF2B5EF4-FFF2-40B4-BE49-F238E27FC236}">
                <a16:creationId xmlns:a16="http://schemas.microsoft.com/office/drawing/2014/main" id="{ADD71868-AE92-E547-A204-1A9D6DBBB852}"/>
              </a:ext>
            </a:extLst>
          </p:cNvPr>
          <p:cNvSpPr txBox="1"/>
          <p:nvPr/>
        </p:nvSpPr>
        <p:spPr>
          <a:xfrm>
            <a:off x="280023" y="1314891"/>
            <a:ext cx="484761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インターネット広告においては、ビューアビリティ、アドフラウド、ブランドセーフティ等のリスクがあり得ることを前提に、電通グループは、広告主に対し、広告主のニーズに応じて、Private Market Place に対する広告出稿、一定のリストに基づく広告出稿等、リスクを低減する手段を提案 するよう努めるものとします。なお、電通グループは、広告出稿先の品質確保及び広告トラフィッ クの品質確保に関し、一般社団法人日本インタラクティブ広告協会(以下「JIAA」)が定める関連ガ イドラインを遵守するよう努めるものとします。 </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上記のとおり、電通グループは JIAA が定める広告出稿先の品質確保及び広告トラフィックの品質確保に関するガイドラインを遵守するよう努めます。また、インターネット広告の掲載にあたっては、 媒体社の掲載ガイドライン等も適用されます。なお、当該掲載ガイドライン等は予告なく変更されることがあります。 </a:t>
            </a:r>
            <a:endParaRPr>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9896326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41</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6" name="タイトル 1">
            <a:extLst>
              <a:ext uri="{FF2B5EF4-FFF2-40B4-BE49-F238E27FC236}">
                <a16:creationId xmlns:a16="http://schemas.microsoft.com/office/drawing/2014/main" id="{CAD37EBE-747D-DF44-8810-484426C635D5}"/>
              </a:ext>
            </a:extLst>
          </p:cNvPr>
          <p:cNvSpPr>
            <a:spLocks noGrp="1"/>
          </p:cNvSpPr>
          <p:nvPr>
            <p:ph type="title"/>
          </p:nvPr>
        </p:nvSpPr>
        <p:spPr>
          <a:xfrm>
            <a:off x="280023" y="390729"/>
            <a:ext cx="8432482" cy="307970"/>
          </a:xfrm>
        </p:spPr>
        <p:txBody>
          <a:bodyPr/>
          <a:lstStyle/>
          <a:p>
            <a:r>
              <a:rPr lang="en" altLang="ja-JP" sz="1400" dirty="0">
                <a:solidFill>
                  <a:schemeClr val="tx1">
                    <a:lumMod val="75000"/>
                    <a:lumOff val="25000"/>
                  </a:schemeClr>
                </a:solidFill>
              </a:rPr>
              <a:t>Digital Contents Ad</a:t>
            </a:r>
            <a:r>
              <a:rPr lang="ja-JP" altLang="en-US" sz="1400" dirty="0">
                <a:solidFill>
                  <a:schemeClr val="tx1">
                    <a:lumMod val="75000"/>
                    <a:lumOff val="25000"/>
                  </a:schemeClr>
                </a:solidFill>
              </a:rPr>
              <a:t>における注意事項</a:t>
            </a:r>
            <a:endParaRPr kumimoji="1" lang="ja-JP" altLang="en-US" dirty="0">
              <a:solidFill>
                <a:schemeClr val="tx1">
                  <a:lumMod val="75000"/>
                  <a:lumOff val="25000"/>
                </a:schemeClr>
              </a:solidFill>
            </a:endParaRPr>
          </a:p>
        </p:txBody>
      </p:sp>
      <p:cxnSp>
        <p:nvCxnSpPr>
          <p:cNvPr id="19" name="Google Shape;119;p9">
            <a:extLst>
              <a:ext uri="{FF2B5EF4-FFF2-40B4-BE49-F238E27FC236}">
                <a16:creationId xmlns:a16="http://schemas.microsoft.com/office/drawing/2014/main" id="{BB9631D5-3393-8045-871F-FA3E1D109616}"/>
              </a:ext>
            </a:extLst>
          </p:cNvPr>
          <p:cNvCxnSpPr/>
          <p:nvPr/>
        </p:nvCxnSpPr>
        <p:spPr>
          <a:xfrm>
            <a:off x="5235234" y="1094856"/>
            <a:ext cx="0" cy="5035550"/>
          </a:xfrm>
          <a:prstGeom prst="straightConnector1">
            <a:avLst/>
          </a:prstGeom>
          <a:noFill/>
          <a:ln w="12700" cap="flat" cmpd="sng">
            <a:solidFill>
              <a:schemeClr val="dk1"/>
            </a:solidFill>
            <a:prstDash val="dash"/>
            <a:miter lim="800000"/>
            <a:headEnd type="none" w="sm" len="sm"/>
            <a:tailEnd type="none" w="sm" len="sm"/>
          </a:ln>
        </p:spPr>
      </p:cxnSp>
      <p:sp>
        <p:nvSpPr>
          <p:cNvPr id="20" name="Google Shape;120;p9">
            <a:extLst>
              <a:ext uri="{FF2B5EF4-FFF2-40B4-BE49-F238E27FC236}">
                <a16:creationId xmlns:a16="http://schemas.microsoft.com/office/drawing/2014/main" id="{63B9EA40-B51B-3B4D-8FA2-49CD63FE914A}"/>
              </a:ext>
            </a:extLst>
          </p:cNvPr>
          <p:cNvSpPr txBox="1"/>
          <p:nvPr/>
        </p:nvSpPr>
        <p:spPr>
          <a:xfrm>
            <a:off x="280023" y="2364796"/>
            <a:ext cx="4887252" cy="4147289"/>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1.セールスシートについて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・セールスシートの内容は諸事由により変更する場合がございます。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2.商品の内容・構成に関して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・本商品の内容・構成は、予告なく変更される場合がございます。広告の掲載箇所が変更となる場合もございますので予めご了承ください。</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・本商品の想定imp数は保証の限りではございません。想定impに満たない場合でも、㈱IPGは一切の責任を負わないものとします。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・いずれの商品もユーザー設定により表示されない場合がございます。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・掲載する媒体の状況により閲覧できる端末が異なります｡また、表示された場合においても端末により正しく表示されない場合がございます。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・ネットワーク環境、システム環境、サイトの都合等により、一時サービス・掲載が中断される場合がございます。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・アプリ上のコンテンツ及びウェブ上のコンテンツは、使用される機種・端末の解像度等により、若干見え方が異なり、本資料の表記と異なる場合がございます。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端末の通信状況や搭載ソフトウェア、ユーザーによる端末個別設定、その他設定や環境により、広告が表示されない場合がございます。また、表示された場合においても、正しく表示されない場合や指定されたサイトの課金・サービスが利用できない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・本広告は競合排除をおこなっておりませんので、同画面上に競合他社の広告が表示される場合がございます。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・本広告においては、ビューアビリティ、アドフラウド、ブランドセーフティ等のリスクがあり得ることを前提に、リスクを低減する手段を提案するよう努めております。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3.掲載審査に関して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・本商品に、以下の広告は掲載できません。</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（1）法律、政令、省令、条例、条約、業界規制等に違反するもの</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252000" marR="0" lvl="0" indent="-2520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2）犯罪を肯定・美化する表現・内容、性に関する表現で、青少年の保護育成に反すると思われる表現・内容、醜悪、残酷な広告表現で、消費者に不快感を与えるおそれのある表現・内容、非科学的、迷信に類するもので、消費者を惑わせたり不安を与える表現・内容、不良商法、詐欺的とみなされる表現・内容、誹謗中傷・人権侵害になる表現・内容などを含むもの</a:t>
            </a:r>
            <a:endParaRPr>
              <a:latin typeface="Yu Gothic" panose="020B0400000000000000" pitchFamily="34" charset="-128"/>
              <a:ea typeface="Yu Gothic" panose="020B0400000000000000" pitchFamily="34" charset="-128"/>
            </a:endParaRPr>
          </a:p>
          <a:p>
            <a:pPr marL="252000" marR="0" lvl="0" indent="-2520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（3）広告内容に虚偽があるか、または誤認・錯誤されるおそれのあるもの、公正・客観的な根拠なく最大級・絶対的表現を使用しているもの　　　</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（4）㈱IPG及び㈱IPGの運営するメディアの品位を損なうと判断されるもの</a:t>
            </a:r>
            <a:endParaRPr>
              <a:latin typeface="Yu Gothic" panose="020B0400000000000000" pitchFamily="34" charset="-128"/>
              <a:ea typeface="Yu Gothic" panose="020B0400000000000000" pitchFamily="34" charset="-128"/>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（5）責任の所在が明らかでないと判断されるもの、また内容及び、その目的が不明確なもの</a:t>
            </a:r>
            <a:endParaRPr>
              <a:latin typeface="Yu Gothic" panose="020B0400000000000000" pitchFamily="34" charset="-128"/>
              <a:ea typeface="Yu Gothic" panose="020B0400000000000000" pitchFamily="34" charset="-128"/>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（6）個人、団体の氏名、写真、談話及び肖像、商標、著作物等を無断で使用し、無体財産を侵害するもの</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・本商品は広告主の掲載審査を行います。掲載審査の結果、掲載をお断りする場合もございますので、広告代理店は掲載可否に関し事前のご説明</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296863" marR="0" lvl="0" indent="-296863"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並びにご確認をお願いいたします。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・掲載可否審査は、事前に㈱IPGまでお問い合わせください。なお、本商品について、他の㈱IPG取扱い媒体と掲載基準が異なる場合がございます。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終了までに㈱IPGがサイトを掲載不適切と判断する事態が発生した場合、及び、事前審査でのサイト内容と掲載期間中のサイト内容に掲載不適切と判断する相違が発覚した場合、通知無く掲載中止となっても、掲載中止分を含め、当初から提示されている広告料を滞りなくお支払いいただき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4.入稿に関して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・本商品の入稿は、入稿締切日を遵守いただく必要がございます。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・入稿締切日を過ぎた場合は、お申込みいただいた通りの掲載ができない場合がございます。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・標準ブラウザで閲覧できることが必須となります。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・訴求に関連する内容記載は本商品からリンクするファーストページ（第一階層）の分かりやすい場所に設置をお願いいたします。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・1クリエイティブにつき、リンク先は1箇所のみ指定可能です。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・掲載期間中のサイト内更新及び別サイトへの変更は不可となります。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広告掲載期間中に掲載審査基準が変更となる場合がございます。それに伴い、クリエイティブ表現及びリンク先の修正をお願いする場合がございます。また、ご対応いただけない場合には、広告掲載を中断又は中止す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5.クリエイティブ表現に関して</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・本商品のクリエイティブには、必ずサイト名称または会社名を表記する必要がございます。また、リンク先には本商品の広告内容に関するユーザーからの問い合わせ先を必ず明記ください。</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525" marR="0" lvl="0" indent="-136525"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・原稿詳細仕様については、「Gガイド広告仕様書」をご覧ください。</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入稿後、表現内容によってはキャリア規定及び㈱IPG規定により、クリエイティブ表現及びリンク先の修正をお願いする場合がございます。なお、クリエイティブ表現及びリンク先の審査が通過しない場合、発注後であっても掲載できない場合がございます。その際は、当初から提示されている 広告料を滞りなくお支払いいただきます。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掲載期間中及び掲載終了後如何に関わらず、広告の掲載内容に対してユーザー及びステークホルダーが、何らかの意思を示した場合は、その後の対応については、すべて広告主の責任で行っていただき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136800" marR="0" lvl="0" indent="-13680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・広告掲載終了後は、掲載事例として他社にご紹介させて頂くことがございます。</a:t>
            </a:r>
            <a:endParaRPr>
              <a:latin typeface="Yu Gothic" panose="020B0400000000000000" pitchFamily="34" charset="-128"/>
              <a:ea typeface="Yu Gothic" panose="020B0400000000000000" pitchFamily="34" charset="-128"/>
            </a:endParaRPr>
          </a:p>
        </p:txBody>
      </p:sp>
      <p:sp>
        <p:nvSpPr>
          <p:cNvPr id="21" name="Google Shape;121;p9">
            <a:extLst>
              <a:ext uri="{FF2B5EF4-FFF2-40B4-BE49-F238E27FC236}">
                <a16:creationId xmlns:a16="http://schemas.microsoft.com/office/drawing/2014/main" id="{2183B4BF-5366-4D4E-833E-4F7B98949522}"/>
              </a:ext>
            </a:extLst>
          </p:cNvPr>
          <p:cNvSpPr/>
          <p:nvPr/>
        </p:nvSpPr>
        <p:spPr>
          <a:xfrm>
            <a:off x="286027" y="1075526"/>
            <a:ext cx="1774266"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インターネット広告の発注にあたり</a:t>
            </a:r>
            <a:endParaRPr>
              <a:latin typeface="Yu Gothic" panose="020B0400000000000000" pitchFamily="34" charset="-128"/>
              <a:ea typeface="Yu Gothic" panose="020B0400000000000000" pitchFamily="34" charset="-128"/>
            </a:endParaRPr>
          </a:p>
        </p:txBody>
      </p:sp>
      <p:sp>
        <p:nvSpPr>
          <p:cNvPr id="22" name="Google Shape;122;p9">
            <a:extLst>
              <a:ext uri="{FF2B5EF4-FFF2-40B4-BE49-F238E27FC236}">
                <a16:creationId xmlns:a16="http://schemas.microsoft.com/office/drawing/2014/main" id="{133816B7-54DA-DB48-AE31-2C72A9DD27B8}"/>
              </a:ext>
            </a:extLst>
          </p:cNvPr>
          <p:cNvSpPr/>
          <p:nvPr/>
        </p:nvSpPr>
        <p:spPr>
          <a:xfrm>
            <a:off x="5337919" y="1727550"/>
            <a:ext cx="1381125"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免責事項</a:t>
            </a:r>
            <a:endParaRPr>
              <a:latin typeface="Yu Gothic" panose="020B0400000000000000" pitchFamily="34" charset="-128"/>
              <a:ea typeface="Yu Gothic" panose="020B0400000000000000" pitchFamily="34" charset="-128"/>
            </a:endParaRPr>
          </a:p>
        </p:txBody>
      </p:sp>
      <p:sp>
        <p:nvSpPr>
          <p:cNvPr id="23" name="Google Shape;123;p9">
            <a:extLst>
              <a:ext uri="{FF2B5EF4-FFF2-40B4-BE49-F238E27FC236}">
                <a16:creationId xmlns:a16="http://schemas.microsoft.com/office/drawing/2014/main" id="{E4978F4F-ADAD-4B41-B74F-E90D859C05D3}"/>
              </a:ext>
            </a:extLst>
          </p:cNvPr>
          <p:cNvSpPr txBox="1"/>
          <p:nvPr/>
        </p:nvSpPr>
        <p:spPr>
          <a:xfrm>
            <a:off x="5351609" y="2029719"/>
            <a:ext cx="4804878" cy="169277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㈱IPGは、以下の理由により、広告主または広告代理店に損害が生じたとしても㈱IPGは一切の責任を負わず、免責されるものとします。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1. 　広告掲載面の中断・中止・変更等</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・㈱IPGの責によらない天災の発生時、各通信会社やデータセンターの都合、緊急のシステムメンテナンスや保守点検を行う場合、</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その他一時的な中断を必要とする場合により、本商品の一時的な中断・中止を行う場合がございます。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・本商品の内容・構成は、予告なく変更される場合がございます。</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また、それらに伴い本商品の掲載箇所が変更となる場合がございます。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2.　広告出稿の中断・中止・変更等</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・以下の各号に定める場合、㈱IPGはやむを得ず広告掲載を中断又は中止若しくは掲載内容を変更することがございます。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広告代理店は、これについて予め広告主の承諾を得るものとします。</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（1）広告クリエイティブ及びそのリンク先内容の審査が通過しない場合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（2）広告申込時になされた広告内容と掲載内容（掲載表現）が異なる場合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（3）広告主サーバーへのリンク設定が正常に行われない場合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（4）広告主サーバーへのリンク設定が困難（サーバーダウン、ネットワーク障害等）である場合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（5）掲載内容の不備又は第三者からの掲載内容等に対する苦情その他申し立てがあり、</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これにより㈱IPGが広告掲載を継続することが困難と判断した場合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（6）広告主が行政処分を受けたり、犯罪に関与した場合</a:t>
            </a:r>
            <a:endParaRPr>
              <a:latin typeface="Yu Gothic" panose="020B0400000000000000" pitchFamily="34" charset="-128"/>
              <a:ea typeface="Yu Gothic" panose="020B0400000000000000" pitchFamily="34" charset="-128"/>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（7）その他㈱IPGが不適切と判断する場合</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3.　ユーザーの設定や環境によっては、内容が正しく表示されない、またはクリックしてもリンク先へ誘導できない</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可能性がございます。</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   4.　その他、本商品の規格は適宜、サービス向上を目的とした見直しを行い、変更を行う可能性がございます。</a:t>
            </a:r>
            <a:endParaRPr>
              <a:latin typeface="Yu Gothic" panose="020B0400000000000000" pitchFamily="34" charset="-128"/>
              <a:ea typeface="Yu Gothic" panose="020B0400000000000000" pitchFamily="34" charset="-128"/>
            </a:endParaRPr>
          </a:p>
        </p:txBody>
      </p:sp>
      <p:sp>
        <p:nvSpPr>
          <p:cNvPr id="24" name="Google Shape;124;p9">
            <a:extLst>
              <a:ext uri="{FF2B5EF4-FFF2-40B4-BE49-F238E27FC236}">
                <a16:creationId xmlns:a16="http://schemas.microsoft.com/office/drawing/2014/main" id="{614B52E8-7BA2-AD4A-AAFF-9C3B42D2E095}"/>
              </a:ext>
            </a:extLst>
          </p:cNvPr>
          <p:cNvSpPr txBox="1"/>
          <p:nvPr/>
        </p:nvSpPr>
        <p:spPr>
          <a:xfrm>
            <a:off x="280023" y="1314891"/>
            <a:ext cx="484761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インターネット広告においては、ビューアビリティ、アドフラウド、ブランドセーフティ等のリスクがあり得ることを前提に、電通グループは、広告主に対し、広告主のニーズに応じて、Private Market Place に対する広告出稿、一定のリストに基づく広告出稿等、リスクを低減する手段を提案 するよう努めるものとします。なお、電通グループは、広告出稿先の品質確保及び広告トラフィッ クの品質確保に関し、一般社団法人日本インタラクティブ広告協会(以下「JIAA」)が定める関連ガ イドラインを遵守するよう努めるものとします。 </a:t>
            </a: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endParaRPr sz="550">
              <a:solidFill>
                <a:srgbClr val="404040"/>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上記のとおり、電通グループは JIAA が定める広告出稿先の品質確保及び広告トラフィックの品質確保に関するガイドラインを遵守するよう努めます。また、インターネット広告の掲載にあたっては、 媒体社の掲載ガイドライン等も適用されます。なお、当該掲載ガイドライン等は予告なく変更されることがあります。 </a:t>
            </a:r>
            <a:endParaRPr>
              <a:latin typeface="Yu Gothic" panose="020B0400000000000000" pitchFamily="34" charset="-128"/>
              <a:ea typeface="Yu Gothic" panose="020B0400000000000000" pitchFamily="34" charset="-128"/>
            </a:endParaRPr>
          </a:p>
        </p:txBody>
      </p:sp>
      <p:sp>
        <p:nvSpPr>
          <p:cNvPr id="25" name="Google Shape;125;p9">
            <a:extLst>
              <a:ext uri="{FF2B5EF4-FFF2-40B4-BE49-F238E27FC236}">
                <a16:creationId xmlns:a16="http://schemas.microsoft.com/office/drawing/2014/main" id="{263D0234-5D1D-D241-A815-020C82789611}"/>
              </a:ext>
            </a:extLst>
          </p:cNvPr>
          <p:cNvSpPr/>
          <p:nvPr/>
        </p:nvSpPr>
        <p:spPr>
          <a:xfrm>
            <a:off x="5381804" y="4467336"/>
            <a:ext cx="4299989" cy="1564938"/>
          </a:xfrm>
          <a:prstGeom prst="rect">
            <a:avLst/>
          </a:prstGeom>
          <a:solidFill>
            <a:schemeClr val="lt1"/>
          </a:solidFill>
          <a:ln w="12700" cap="flat" cmpd="sng">
            <a:solidFill>
              <a:srgbClr val="A5A5A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ja-JP" sz="1000">
                <a:solidFill>
                  <a:schemeClr val="dk1"/>
                </a:solidFill>
                <a:latin typeface="Yu Gothic" panose="020B0400000000000000" pitchFamily="34" charset="-128"/>
                <a:ea typeface="Yu Gothic" panose="020B0400000000000000" pitchFamily="34" charset="-128"/>
                <a:cs typeface="Arial"/>
                <a:sym typeface="Arial"/>
              </a:rPr>
              <a:t>広告掲載に関するお問い合わせは下記窓口にて承っております。</a:t>
            </a:r>
            <a:endParaRPr sz="1000">
              <a:solidFill>
                <a:schemeClr val="dk1"/>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200">
                <a:solidFill>
                  <a:schemeClr val="dk1"/>
                </a:solidFill>
                <a:latin typeface="Yu Gothic" panose="020B0400000000000000" pitchFamily="34" charset="-128"/>
                <a:ea typeface="Yu Gothic" panose="020B0400000000000000" pitchFamily="34" charset="-128"/>
                <a:cs typeface="Arial"/>
                <a:sym typeface="Arial"/>
              </a:rPr>
              <a:t>　</a:t>
            </a:r>
            <a:endParaRPr sz="200">
              <a:solidFill>
                <a:schemeClr val="dk1"/>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endParaRPr sz="1100">
              <a:solidFill>
                <a:schemeClr val="dk1"/>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1000">
                <a:solidFill>
                  <a:schemeClr val="dk1"/>
                </a:solidFill>
                <a:latin typeface="Yu Gothic" panose="020B0400000000000000" pitchFamily="34" charset="-128"/>
                <a:ea typeface="Yu Gothic" panose="020B0400000000000000" pitchFamily="34" charset="-128"/>
                <a:cs typeface="Arial"/>
                <a:sym typeface="Arial"/>
              </a:rPr>
              <a:t>　</a:t>
            </a:r>
            <a:r>
              <a:rPr lang="ja-JP" sz="1050">
                <a:solidFill>
                  <a:schemeClr val="dk1"/>
                </a:solidFill>
                <a:latin typeface="Yu Gothic" panose="020B0400000000000000" pitchFamily="34" charset="-128"/>
                <a:ea typeface="Yu Gothic" panose="020B0400000000000000" pitchFamily="34" charset="-128"/>
                <a:cs typeface="Arial"/>
                <a:sym typeface="Arial"/>
              </a:rPr>
              <a:t>▼メールアドレス</a:t>
            </a:r>
            <a:endParaRPr sz="1050">
              <a:solidFill>
                <a:schemeClr val="dk1"/>
              </a:solidFill>
              <a:latin typeface="Yu Gothic" panose="020B0400000000000000" pitchFamily="34" charset="-128"/>
              <a:ea typeface="Yu Gothic" panose="020B0400000000000000" pitchFamily="34" charset="-128"/>
              <a:cs typeface="Arial"/>
              <a:sym typeface="Arial"/>
            </a:endParaRPr>
          </a:p>
          <a:p>
            <a:pPr marL="0" marR="0" lvl="0" indent="0" algn="l" rtl="0">
              <a:spcBef>
                <a:spcPts val="0"/>
              </a:spcBef>
              <a:spcAft>
                <a:spcPts val="0"/>
              </a:spcAft>
              <a:buNone/>
            </a:pPr>
            <a:r>
              <a:rPr lang="ja-JP" sz="1050">
                <a:solidFill>
                  <a:schemeClr val="dk1"/>
                </a:solidFill>
                <a:latin typeface="Yu Gothic" panose="020B0400000000000000" pitchFamily="34" charset="-128"/>
                <a:ea typeface="Yu Gothic" panose="020B0400000000000000" pitchFamily="34" charset="-128"/>
                <a:cs typeface="Arial"/>
                <a:sym typeface="Arial"/>
              </a:rPr>
              <a:t>　 </a:t>
            </a:r>
            <a:r>
              <a:rPr lang="ja-JP" sz="1200" b="1">
                <a:solidFill>
                  <a:schemeClr val="dk1"/>
                </a:solidFill>
                <a:latin typeface="Yu Gothic" panose="020B0400000000000000" pitchFamily="34" charset="-128"/>
                <a:ea typeface="Yu Gothic" panose="020B0400000000000000" pitchFamily="34" charset="-128"/>
                <a:cs typeface="Arial"/>
                <a:sym typeface="Arial"/>
              </a:rPr>
              <a:t>vmsp@ipg.co.jp</a:t>
            </a:r>
            <a:endParaRPr sz="1200" b="1">
              <a:solidFill>
                <a:schemeClr val="dk1"/>
              </a:solidFill>
              <a:latin typeface="Yu Gothic" panose="020B0400000000000000" pitchFamily="34" charset="-128"/>
              <a:ea typeface="Yu Gothic" panose="020B0400000000000000" pitchFamily="34" charset="-128"/>
              <a:cs typeface="Arial"/>
              <a:sym typeface="Arial"/>
            </a:endParaRPr>
          </a:p>
        </p:txBody>
      </p:sp>
      <p:sp>
        <p:nvSpPr>
          <p:cNvPr id="26" name="Google Shape;126;p9">
            <a:extLst>
              <a:ext uri="{FF2B5EF4-FFF2-40B4-BE49-F238E27FC236}">
                <a16:creationId xmlns:a16="http://schemas.microsoft.com/office/drawing/2014/main" id="{33408E67-3BC0-CC49-9771-5FA6A5CF4D69}"/>
              </a:ext>
            </a:extLst>
          </p:cNvPr>
          <p:cNvSpPr/>
          <p:nvPr/>
        </p:nvSpPr>
        <p:spPr>
          <a:xfrm>
            <a:off x="5337919" y="3868056"/>
            <a:ext cx="1381125"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連絡先の通知</a:t>
            </a:r>
            <a:endParaRPr>
              <a:latin typeface="Yu Gothic" panose="020B0400000000000000" pitchFamily="34" charset="-128"/>
              <a:ea typeface="Yu Gothic" panose="020B0400000000000000" pitchFamily="34" charset="-128"/>
            </a:endParaRPr>
          </a:p>
        </p:txBody>
      </p:sp>
      <p:sp>
        <p:nvSpPr>
          <p:cNvPr id="27" name="Google Shape;127;p9">
            <a:extLst>
              <a:ext uri="{FF2B5EF4-FFF2-40B4-BE49-F238E27FC236}">
                <a16:creationId xmlns:a16="http://schemas.microsoft.com/office/drawing/2014/main" id="{2CC552D2-0BAE-3543-9229-9CF5DAC233D5}"/>
              </a:ext>
            </a:extLst>
          </p:cNvPr>
          <p:cNvSpPr txBox="1"/>
          <p:nvPr/>
        </p:nvSpPr>
        <p:spPr>
          <a:xfrm>
            <a:off x="5376558" y="4095587"/>
            <a:ext cx="4299990" cy="17697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広告主および広告代理店は、ご発注後から広告掲載の期間中、㈱IPGに対し自らの緊急連絡先を明示するものとします。</a:t>
            </a:r>
            <a:endParaRPr sz="550">
              <a:solidFill>
                <a:srgbClr val="404040"/>
              </a:solidFill>
              <a:latin typeface="Yu Gothic" panose="020B0400000000000000" pitchFamily="34" charset="-128"/>
              <a:ea typeface="Yu Gothic" panose="020B0400000000000000" pitchFamily="34" charset="-128"/>
              <a:cs typeface="Arial"/>
              <a:sym typeface="Arial"/>
            </a:endParaRPr>
          </a:p>
        </p:txBody>
      </p:sp>
      <p:sp>
        <p:nvSpPr>
          <p:cNvPr id="28" name="Google Shape;128;p9">
            <a:extLst>
              <a:ext uri="{FF2B5EF4-FFF2-40B4-BE49-F238E27FC236}">
                <a16:creationId xmlns:a16="http://schemas.microsoft.com/office/drawing/2014/main" id="{EE1BCFA3-6E38-5F40-9BB7-683D9D24B097}"/>
              </a:ext>
            </a:extLst>
          </p:cNvPr>
          <p:cNvSpPr/>
          <p:nvPr/>
        </p:nvSpPr>
        <p:spPr>
          <a:xfrm>
            <a:off x="286027" y="2107070"/>
            <a:ext cx="1381125"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注意事項</a:t>
            </a:r>
            <a:endParaRPr>
              <a:latin typeface="Yu Gothic" panose="020B0400000000000000" pitchFamily="34" charset="-128"/>
              <a:ea typeface="Yu Gothic" panose="020B0400000000000000" pitchFamily="34" charset="-128"/>
            </a:endParaRPr>
          </a:p>
        </p:txBody>
      </p:sp>
      <p:sp>
        <p:nvSpPr>
          <p:cNvPr id="29" name="Google Shape;129;p9">
            <a:extLst>
              <a:ext uri="{FF2B5EF4-FFF2-40B4-BE49-F238E27FC236}">
                <a16:creationId xmlns:a16="http://schemas.microsoft.com/office/drawing/2014/main" id="{97671AB3-BB8B-2647-BEF5-55D8DFED3C0F}"/>
              </a:ext>
            </a:extLst>
          </p:cNvPr>
          <p:cNvSpPr/>
          <p:nvPr/>
        </p:nvSpPr>
        <p:spPr>
          <a:xfrm>
            <a:off x="302036" y="802576"/>
            <a:ext cx="8710613" cy="21540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ja-JP" sz="800">
                <a:solidFill>
                  <a:srgbClr val="FF5050"/>
                </a:solidFill>
                <a:latin typeface="Yu Gothic" panose="020B0400000000000000" pitchFamily="34" charset="-128"/>
                <a:ea typeface="Yu Gothic" panose="020B0400000000000000" pitchFamily="34" charset="-128"/>
                <a:cs typeface="Arial"/>
                <a:sym typeface="Arial"/>
              </a:rPr>
              <a:t>株式会社IPGの発注メール受信をもって本内容についてご承諾頂けたものとします。</a:t>
            </a:r>
            <a:endParaRPr>
              <a:latin typeface="Yu Gothic" panose="020B0400000000000000" pitchFamily="34" charset="-128"/>
              <a:ea typeface="Yu Gothic" panose="020B0400000000000000" pitchFamily="34" charset="-128"/>
            </a:endParaRPr>
          </a:p>
        </p:txBody>
      </p:sp>
      <p:sp>
        <p:nvSpPr>
          <p:cNvPr id="30" name="Google Shape;130;p9">
            <a:extLst>
              <a:ext uri="{FF2B5EF4-FFF2-40B4-BE49-F238E27FC236}">
                <a16:creationId xmlns:a16="http://schemas.microsoft.com/office/drawing/2014/main" id="{7392B209-7D48-BB43-B0CE-779D0BE6420A}"/>
              </a:ext>
            </a:extLst>
          </p:cNvPr>
          <p:cNvSpPr/>
          <p:nvPr/>
        </p:nvSpPr>
        <p:spPr>
          <a:xfrm>
            <a:off x="5343923" y="1075526"/>
            <a:ext cx="1381125" cy="215900"/>
          </a:xfrm>
          <a:prstGeom prst="roundRect">
            <a:avLst>
              <a:gd name="adj" fmla="val 50000"/>
            </a:avLst>
          </a:prstGeom>
          <a:solidFill>
            <a:srgbClr val="1565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700">
                <a:solidFill>
                  <a:srgbClr val="FFFFFF"/>
                </a:solidFill>
                <a:latin typeface="Yu Gothic" panose="020B0400000000000000" pitchFamily="34" charset="-128"/>
                <a:ea typeface="Yu Gothic" panose="020B0400000000000000" pitchFamily="34" charset="-128"/>
                <a:cs typeface="Arial"/>
                <a:sym typeface="Arial"/>
              </a:rPr>
              <a:t>キャンセル</a:t>
            </a:r>
            <a:endParaRPr>
              <a:latin typeface="Yu Gothic" panose="020B0400000000000000" pitchFamily="34" charset="-128"/>
              <a:ea typeface="Yu Gothic" panose="020B0400000000000000" pitchFamily="34" charset="-128"/>
            </a:endParaRPr>
          </a:p>
        </p:txBody>
      </p:sp>
      <p:sp>
        <p:nvSpPr>
          <p:cNvPr id="31" name="Google Shape;131;p9">
            <a:extLst>
              <a:ext uri="{FF2B5EF4-FFF2-40B4-BE49-F238E27FC236}">
                <a16:creationId xmlns:a16="http://schemas.microsoft.com/office/drawing/2014/main" id="{66BF4365-CE0C-8A44-8564-DCAE2473B561}"/>
              </a:ext>
            </a:extLst>
          </p:cNvPr>
          <p:cNvSpPr txBox="1"/>
          <p:nvPr/>
        </p:nvSpPr>
        <p:spPr>
          <a:xfrm>
            <a:off x="5337919" y="1314891"/>
            <a:ext cx="4275137" cy="2616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ja-JP" sz="550">
                <a:solidFill>
                  <a:srgbClr val="404040"/>
                </a:solidFill>
                <a:latin typeface="Yu Gothic" panose="020B0400000000000000" pitchFamily="34" charset="-128"/>
                <a:ea typeface="Yu Gothic" panose="020B0400000000000000" pitchFamily="34" charset="-128"/>
                <a:cs typeface="Arial"/>
                <a:sym typeface="Arial"/>
              </a:rPr>
              <a:t>キャンセルは原則受付けいたしかねます。止むを得ない理由でキャンセルを受付ける場合について、広告主および広告代理店の事由による場合は有償とし、その金額は、契約掲載料金の全額とします。</a:t>
            </a:r>
            <a:endParaRPr>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7564413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D7DD3539-D733-2D48-A848-9CD698704CAE}"/>
              </a:ext>
            </a:extLst>
          </p:cNvPr>
          <p:cNvSpPr>
            <a:spLocks noGrp="1"/>
          </p:cNvSpPr>
          <p:nvPr>
            <p:ph type="sldNum" sz="quarter" idx="4"/>
          </p:nvPr>
        </p:nvSpPr>
        <p:spPr/>
        <p:txBody>
          <a:bodyPr/>
          <a:lstStyle/>
          <a:p>
            <a:fld id="{5606B6BE-CAE4-49DE-9FA9-57279F23E9C3}" type="slidenum">
              <a:rPr lang="ja-JP" altLang="en-US" smtClean="0"/>
              <a:pPr/>
              <a:t>42</a:t>
            </a:fld>
            <a:endParaRPr lang="ja-JP" altLang="en-US" dirty="0"/>
          </a:p>
        </p:txBody>
      </p:sp>
      <p:sp>
        <p:nvSpPr>
          <p:cNvPr id="5" name="フッター プレースホルダー 4">
            <a:extLst>
              <a:ext uri="{FF2B5EF4-FFF2-40B4-BE49-F238E27FC236}">
                <a16:creationId xmlns:a16="http://schemas.microsoft.com/office/drawing/2014/main" id="{D919447E-C33E-F447-90B2-3EB5394CB958}"/>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6" name="タイトル 1">
            <a:extLst>
              <a:ext uri="{FF2B5EF4-FFF2-40B4-BE49-F238E27FC236}">
                <a16:creationId xmlns:a16="http://schemas.microsoft.com/office/drawing/2014/main" id="{C14B1F31-D4E5-C94A-AFC6-71AB97CAF70E}"/>
              </a:ext>
            </a:extLst>
          </p:cNvPr>
          <p:cNvSpPr>
            <a:spLocks noGrp="1"/>
          </p:cNvSpPr>
          <p:nvPr>
            <p:ph type="title"/>
          </p:nvPr>
        </p:nvSpPr>
        <p:spPr>
          <a:xfrm>
            <a:off x="310870" y="393643"/>
            <a:ext cx="8432482" cy="307970"/>
          </a:xfrm>
        </p:spPr>
        <p:txBody>
          <a:bodyPr/>
          <a:lstStyle/>
          <a:p>
            <a:r>
              <a:rPr lang="ja-JP" altLang="en-US" sz="1400" dirty="0">
                <a:solidFill>
                  <a:schemeClr val="tx1">
                    <a:lumMod val="75000"/>
                    <a:lumOff val="25000"/>
                  </a:schemeClr>
                </a:solidFill>
              </a:rPr>
              <a:t>番組ロゴ・代表カット　画像提供のお願い</a:t>
            </a:r>
            <a:endParaRPr kumimoji="1" lang="ja-JP" altLang="en-US" dirty="0"/>
          </a:p>
        </p:txBody>
      </p:sp>
      <p:sp>
        <p:nvSpPr>
          <p:cNvPr id="7" name="テキスト ボックス 83">
            <a:extLst>
              <a:ext uri="{FF2B5EF4-FFF2-40B4-BE49-F238E27FC236}">
                <a16:creationId xmlns:a16="http://schemas.microsoft.com/office/drawing/2014/main" id="{F5DBF6C7-94B7-354D-8AE3-372177375815}"/>
              </a:ext>
            </a:extLst>
          </p:cNvPr>
          <p:cNvSpPr txBox="1">
            <a:spLocks noChangeArrowheads="1"/>
          </p:cNvSpPr>
          <p:nvPr/>
        </p:nvSpPr>
        <p:spPr bwMode="auto">
          <a:xfrm>
            <a:off x="1742308" y="1530630"/>
            <a:ext cx="2348925" cy="1938992"/>
          </a:xfrm>
          <a:prstGeom prst="rect">
            <a:avLst/>
          </a:prstGeom>
          <a:noFill/>
          <a:ln w="9525">
            <a:noFill/>
            <a:miter lim="800000"/>
            <a:headEnd/>
            <a:tailEnd/>
          </a:ln>
        </p:spPr>
        <p:txBody>
          <a:bodyPr wrap="square">
            <a:spAutoFit/>
          </a:bodyPr>
          <a:lstStyle/>
          <a:p>
            <a:pPr eaLnBrk="1" hangingPunct="1"/>
            <a:r>
              <a:rPr lang="ja-JP" altLang="en-US" sz="1200" dirty="0">
                <a:latin typeface="游ゴシック" pitchFamily="50" charset="-128"/>
                <a:ea typeface="游ゴシック" pitchFamily="50" charset="-128"/>
              </a:rPr>
              <a:t>番組画像の中から</a:t>
            </a:r>
            <a:endParaRPr lang="en-US" altLang="ja-JP" sz="1200" dirty="0">
              <a:latin typeface="游ゴシック" pitchFamily="50" charset="-128"/>
              <a:ea typeface="游ゴシック" pitchFamily="50" charset="-128"/>
            </a:endParaRPr>
          </a:p>
          <a:p>
            <a:pPr eaLnBrk="1" hangingPunct="1"/>
            <a:r>
              <a:rPr lang="en-US" altLang="ja-JP" sz="1200" dirty="0">
                <a:latin typeface="游ゴシック" pitchFamily="50" charset="-128"/>
                <a:ea typeface="游ゴシック" pitchFamily="50" charset="-128"/>
              </a:rPr>
              <a:t>(1)</a:t>
            </a:r>
            <a:r>
              <a:rPr lang="ja-JP" altLang="en-US" sz="1200" dirty="0">
                <a:latin typeface="游ゴシック" pitchFamily="50" charset="-128"/>
                <a:ea typeface="游ゴシック" pitchFamily="50" charset="-128"/>
              </a:rPr>
              <a:t> 話数カット</a:t>
            </a:r>
            <a:r>
              <a:rPr lang="en-US" altLang="ja-JP" sz="1200" dirty="0">
                <a:latin typeface="游ゴシック" pitchFamily="50" charset="-128"/>
                <a:ea typeface="游ゴシック" pitchFamily="50" charset="-128"/>
              </a:rPr>
              <a:t>(※)</a:t>
            </a:r>
          </a:p>
          <a:p>
            <a:pPr eaLnBrk="1" hangingPunct="1"/>
            <a:r>
              <a:rPr lang="en-US" altLang="ja-JP" sz="1200" dirty="0">
                <a:latin typeface="游ゴシック" pitchFamily="50" charset="-128"/>
                <a:ea typeface="游ゴシック" pitchFamily="50" charset="-128"/>
              </a:rPr>
              <a:t>(2) </a:t>
            </a:r>
            <a:r>
              <a:rPr lang="ja-JP" altLang="en-US" sz="1200" dirty="0">
                <a:latin typeface="游ゴシック" pitchFamily="50" charset="-128"/>
                <a:ea typeface="游ゴシック" pitchFamily="50" charset="-128"/>
              </a:rPr>
              <a:t>代表カット</a:t>
            </a:r>
            <a:endParaRPr lang="en-US" altLang="ja-JP" sz="1200" dirty="0">
              <a:latin typeface="游ゴシック" pitchFamily="50" charset="-128"/>
              <a:ea typeface="游ゴシック" pitchFamily="50" charset="-128"/>
            </a:endParaRPr>
          </a:p>
          <a:p>
            <a:pPr eaLnBrk="1" hangingPunct="1"/>
            <a:r>
              <a:rPr lang="en-US" altLang="ja-JP" sz="1200" dirty="0">
                <a:latin typeface="游ゴシック" pitchFamily="50" charset="-128"/>
                <a:ea typeface="游ゴシック" pitchFamily="50" charset="-128"/>
              </a:rPr>
              <a:t>(3) </a:t>
            </a:r>
            <a:r>
              <a:rPr lang="ja-JP" altLang="en-US" sz="1200" dirty="0">
                <a:latin typeface="游ゴシック" pitchFamily="50" charset="-128"/>
                <a:ea typeface="游ゴシック" pitchFamily="50" charset="-128"/>
              </a:rPr>
              <a:t>番組ロゴ</a:t>
            </a:r>
            <a:endParaRPr lang="en-US" altLang="ja-JP" sz="1200" dirty="0">
              <a:latin typeface="游ゴシック" pitchFamily="50" charset="-128"/>
              <a:ea typeface="游ゴシック" pitchFamily="50" charset="-128"/>
            </a:endParaRPr>
          </a:p>
          <a:p>
            <a:r>
              <a:rPr lang="ja-JP" altLang="en-US" sz="1200" dirty="0" err="1">
                <a:latin typeface="游ゴシック" pitchFamily="50" charset="-128"/>
                <a:ea typeface="游ゴシック" pitchFamily="50" charset="-128"/>
              </a:rPr>
              <a:t>の優</a:t>
            </a:r>
            <a:r>
              <a:rPr lang="ja-JP" altLang="en-US" sz="1200" dirty="0">
                <a:latin typeface="游ゴシック" pitchFamily="50" charset="-128"/>
                <a:ea typeface="游ゴシック" pitchFamily="50" charset="-128"/>
              </a:rPr>
              <a:t>先順位で１枚の画像を</a:t>
            </a:r>
            <a:br>
              <a:rPr lang="en-US" altLang="ja-JP" sz="1200" dirty="0">
                <a:latin typeface="游ゴシック" pitchFamily="50" charset="-128"/>
                <a:ea typeface="游ゴシック" pitchFamily="50" charset="-128"/>
              </a:rPr>
            </a:br>
            <a:r>
              <a:rPr lang="ja-JP" altLang="en-US" sz="1200" dirty="0">
                <a:latin typeface="游ゴシック" pitchFamily="50" charset="-128"/>
                <a:ea typeface="游ゴシック" pitchFamily="50" charset="-128"/>
              </a:rPr>
              <a:t>画面上部に表示します。</a:t>
            </a:r>
          </a:p>
          <a:p>
            <a:r>
              <a:rPr lang="ja-JP" altLang="en-US" sz="1200" dirty="0">
                <a:latin typeface="游ゴシック" pitchFamily="50" charset="-128"/>
                <a:ea typeface="游ゴシック" pitchFamily="50" charset="-128"/>
              </a:rPr>
              <a:t>（話数カットが複数枚の場合は</a:t>
            </a:r>
            <a:r>
              <a:rPr lang="en-US" altLang="ja-JP" sz="1200" dirty="0">
                <a:latin typeface="游ゴシック" pitchFamily="50" charset="-128"/>
                <a:ea typeface="游ゴシック" pitchFamily="50" charset="-128"/>
              </a:rPr>
              <a:t>1</a:t>
            </a:r>
            <a:r>
              <a:rPr lang="ja-JP" altLang="en-US" sz="1200" dirty="0">
                <a:latin typeface="游ゴシック" pitchFamily="50" charset="-128"/>
                <a:ea typeface="游ゴシック" pitchFamily="50" charset="-128"/>
              </a:rPr>
              <a:t>枚目の画像を表示します）</a:t>
            </a:r>
          </a:p>
          <a:p>
            <a:r>
              <a:rPr lang="ja-JP" altLang="en-US" sz="1200" dirty="0">
                <a:latin typeface="游ゴシック" pitchFamily="50" charset="-128"/>
                <a:ea typeface="游ゴシック" pitchFamily="50" charset="-128"/>
              </a:rPr>
              <a:t>番組ロゴを除き、画面上部以外の画像は画面下部に表示します。</a:t>
            </a:r>
            <a:endParaRPr lang="en-US" altLang="ja-JP" sz="1200" dirty="0">
              <a:latin typeface="游ゴシック" pitchFamily="50" charset="-128"/>
              <a:ea typeface="游ゴシック" pitchFamily="50" charset="-128"/>
            </a:endParaRPr>
          </a:p>
        </p:txBody>
      </p:sp>
      <p:cxnSp>
        <p:nvCxnSpPr>
          <p:cNvPr id="8" name="直線コネクタ 7">
            <a:extLst>
              <a:ext uri="{FF2B5EF4-FFF2-40B4-BE49-F238E27FC236}">
                <a16:creationId xmlns:a16="http://schemas.microsoft.com/office/drawing/2014/main" id="{CD0610DF-CA18-5C4A-87DB-955DEAE2142F}"/>
              </a:ext>
            </a:extLst>
          </p:cNvPr>
          <p:cNvCxnSpPr>
            <a:cxnSpLocks/>
          </p:cNvCxnSpPr>
          <p:nvPr/>
        </p:nvCxnSpPr>
        <p:spPr>
          <a:xfrm flipH="1">
            <a:off x="4113475" y="1036375"/>
            <a:ext cx="7040" cy="2737382"/>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9" name="図 8">
            <a:extLst>
              <a:ext uri="{FF2B5EF4-FFF2-40B4-BE49-F238E27FC236}">
                <a16:creationId xmlns:a16="http://schemas.microsoft.com/office/drawing/2014/main" id="{6365C5CA-C1E9-EF4E-BCB6-D093AF24012E}"/>
              </a:ext>
            </a:extLst>
          </p:cNvPr>
          <p:cNvPicPr>
            <a:picLocks noChangeAspect="1"/>
          </p:cNvPicPr>
          <p:nvPr/>
        </p:nvPicPr>
        <p:blipFill>
          <a:blip r:embed="rId2"/>
          <a:stretch>
            <a:fillRect/>
          </a:stretch>
        </p:blipFill>
        <p:spPr>
          <a:xfrm>
            <a:off x="609442" y="1466856"/>
            <a:ext cx="1062317" cy="2162655"/>
          </a:xfrm>
          <a:prstGeom prst="rect">
            <a:avLst/>
          </a:prstGeom>
        </p:spPr>
      </p:pic>
      <p:sp>
        <p:nvSpPr>
          <p:cNvPr id="10" name="正方形/長方形 9">
            <a:extLst>
              <a:ext uri="{FF2B5EF4-FFF2-40B4-BE49-F238E27FC236}">
                <a16:creationId xmlns:a16="http://schemas.microsoft.com/office/drawing/2014/main" id="{EE9BF7C8-B0D3-824A-B51E-B199CF8F70AE}"/>
              </a:ext>
            </a:extLst>
          </p:cNvPr>
          <p:cNvSpPr/>
          <p:nvPr/>
        </p:nvSpPr>
        <p:spPr>
          <a:xfrm>
            <a:off x="443019" y="1131585"/>
            <a:ext cx="3336527" cy="328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游ゴシック" panose="020B0400000000000000" pitchFamily="50" charset="-128"/>
                <a:ea typeface="游ゴシック" panose="020B0400000000000000" pitchFamily="50" charset="-128"/>
              </a:rPr>
              <a:t>G</a:t>
            </a:r>
            <a:r>
              <a:rPr lang="ja-JP" altLang="en-US" sz="1400" dirty="0">
                <a:solidFill>
                  <a:schemeClr val="tx1"/>
                </a:solidFill>
                <a:latin typeface="游ゴシック" panose="020B0400000000000000" pitchFamily="50" charset="-128"/>
                <a:ea typeface="游ゴシック" panose="020B0400000000000000" pitchFamily="50" charset="-128"/>
              </a:rPr>
              <a:t>ガイドモバイル</a:t>
            </a:r>
            <a:endParaRPr lang="en-US" altLang="ja-JP" sz="1400" dirty="0">
              <a:solidFill>
                <a:schemeClr val="tx1"/>
              </a:solidFill>
              <a:latin typeface="游ゴシック" panose="020B0400000000000000" pitchFamily="50" charset="-128"/>
              <a:ea typeface="游ゴシック" panose="020B0400000000000000" pitchFamily="50" charset="-128"/>
            </a:endParaRPr>
          </a:p>
        </p:txBody>
      </p:sp>
      <p:sp>
        <p:nvSpPr>
          <p:cNvPr id="11" name="正方形/長方形 10">
            <a:extLst>
              <a:ext uri="{FF2B5EF4-FFF2-40B4-BE49-F238E27FC236}">
                <a16:creationId xmlns:a16="http://schemas.microsoft.com/office/drawing/2014/main" id="{BC9ECA0F-6EE4-3941-88E6-D7DB70FB05BA}"/>
              </a:ext>
            </a:extLst>
          </p:cNvPr>
          <p:cNvSpPr/>
          <p:nvPr/>
        </p:nvSpPr>
        <p:spPr>
          <a:xfrm>
            <a:off x="4120514" y="1131585"/>
            <a:ext cx="3336527" cy="3289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ja-JP" sz="1400" dirty="0">
                <a:solidFill>
                  <a:schemeClr val="tx1"/>
                </a:solidFill>
                <a:latin typeface="游ゴシック" panose="020B0400000000000000" pitchFamily="50" charset="-128"/>
                <a:ea typeface="游ゴシック" panose="020B0400000000000000" pitchFamily="50" charset="-128"/>
              </a:rPr>
              <a:t>Yahoo!</a:t>
            </a:r>
            <a:r>
              <a:rPr lang="ja-JP" altLang="en-US" sz="1400" dirty="0">
                <a:solidFill>
                  <a:schemeClr val="tx1"/>
                </a:solidFill>
                <a:latin typeface="游ゴシック" panose="020B0400000000000000" pitchFamily="50" charset="-128"/>
                <a:ea typeface="游ゴシック" panose="020B0400000000000000" pitchFamily="50" charset="-128"/>
              </a:rPr>
              <a:t>テレビ</a:t>
            </a:r>
            <a:r>
              <a:rPr lang="en-US" altLang="ja-JP" sz="1400" dirty="0">
                <a:solidFill>
                  <a:schemeClr val="tx1"/>
                </a:solidFill>
                <a:latin typeface="游ゴシック" panose="020B0400000000000000" pitchFamily="50" charset="-128"/>
                <a:ea typeface="游ゴシック" panose="020B0400000000000000" pitchFamily="50" charset="-128"/>
              </a:rPr>
              <a:t>. G</a:t>
            </a:r>
            <a:r>
              <a:rPr lang="ja-JP" altLang="en-US" sz="1400" dirty="0">
                <a:solidFill>
                  <a:schemeClr val="tx1"/>
                </a:solidFill>
                <a:latin typeface="游ゴシック" panose="020B0400000000000000" pitchFamily="50" charset="-128"/>
                <a:ea typeface="游ゴシック" panose="020B0400000000000000" pitchFamily="50" charset="-128"/>
              </a:rPr>
              <a:t>ガイド</a:t>
            </a:r>
            <a:endParaRPr lang="en-US" altLang="ja-JP" sz="1400" dirty="0">
              <a:solidFill>
                <a:schemeClr val="tx1"/>
              </a:solidFill>
              <a:latin typeface="游ゴシック" panose="020B0400000000000000" pitchFamily="50" charset="-128"/>
              <a:ea typeface="游ゴシック" panose="020B0400000000000000" pitchFamily="50" charset="-128"/>
            </a:endParaRPr>
          </a:p>
        </p:txBody>
      </p:sp>
      <p:sp>
        <p:nvSpPr>
          <p:cNvPr id="12" name="テキスト ボックス 83">
            <a:extLst>
              <a:ext uri="{FF2B5EF4-FFF2-40B4-BE49-F238E27FC236}">
                <a16:creationId xmlns:a16="http://schemas.microsoft.com/office/drawing/2014/main" id="{70AFA26C-DD81-0A46-AC4C-34E2DAD2546A}"/>
              </a:ext>
            </a:extLst>
          </p:cNvPr>
          <p:cNvSpPr txBox="1">
            <a:spLocks noChangeArrowheads="1"/>
          </p:cNvSpPr>
          <p:nvPr/>
        </p:nvSpPr>
        <p:spPr bwMode="auto">
          <a:xfrm>
            <a:off x="7361132" y="1530630"/>
            <a:ext cx="2232813" cy="1569660"/>
          </a:xfrm>
          <a:prstGeom prst="rect">
            <a:avLst/>
          </a:prstGeom>
          <a:noFill/>
          <a:ln w="9525">
            <a:noFill/>
            <a:miter lim="800000"/>
            <a:headEnd/>
            <a:tailEnd/>
          </a:ln>
        </p:spPr>
        <p:txBody>
          <a:bodyPr wrap="square">
            <a:spAutoFit/>
          </a:bodyPr>
          <a:lstStyle/>
          <a:p>
            <a:pPr eaLnBrk="1" hangingPunct="1"/>
            <a:r>
              <a:rPr lang="ja-JP" altLang="en-US" sz="1200" dirty="0">
                <a:latin typeface="游ゴシック" pitchFamily="50" charset="-128"/>
                <a:ea typeface="游ゴシック" pitchFamily="50" charset="-128"/>
              </a:rPr>
              <a:t>番組ロゴは、</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　画面左上部に表示します。</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代表カットは、</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　右側の「番組概要」に表示</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　します。</a:t>
            </a:r>
            <a:endParaRPr lang="en-US" altLang="ja-JP" sz="1200" dirty="0">
              <a:latin typeface="游ゴシック" pitchFamily="50" charset="-128"/>
              <a:ea typeface="游ゴシック" pitchFamily="50" charset="-128"/>
            </a:endParaRPr>
          </a:p>
          <a:p>
            <a:pPr eaLnBrk="1" hangingPunct="1"/>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話数カット</a:t>
            </a:r>
            <a:r>
              <a:rPr lang="en-US" altLang="ja-JP" sz="1200" dirty="0">
                <a:latin typeface="游ゴシック" pitchFamily="50" charset="-128"/>
                <a:ea typeface="游ゴシック" pitchFamily="50" charset="-128"/>
              </a:rPr>
              <a:t>(※)</a:t>
            </a:r>
            <a:r>
              <a:rPr lang="ja-JP" altLang="en-US" sz="1200" dirty="0">
                <a:latin typeface="游ゴシック" pitchFamily="50" charset="-128"/>
                <a:ea typeface="游ゴシック" pitchFamily="50" charset="-128"/>
              </a:rPr>
              <a:t>は、</a:t>
            </a:r>
            <a:endParaRPr lang="en-US" altLang="ja-JP" sz="1200" dirty="0">
              <a:latin typeface="游ゴシック" pitchFamily="50" charset="-128"/>
              <a:ea typeface="游ゴシック" pitchFamily="50" charset="-128"/>
            </a:endParaRPr>
          </a:p>
          <a:p>
            <a:pPr eaLnBrk="1" hangingPunct="1"/>
            <a:r>
              <a:rPr lang="ja-JP" altLang="en-US" sz="1200" dirty="0">
                <a:latin typeface="游ゴシック" pitchFamily="50" charset="-128"/>
                <a:ea typeface="游ゴシック" pitchFamily="50" charset="-128"/>
              </a:rPr>
              <a:t>　画面中程に表示します。</a:t>
            </a:r>
            <a:endParaRPr lang="en-US" altLang="ja-JP" sz="1200" dirty="0">
              <a:latin typeface="游ゴシック" pitchFamily="50" charset="-128"/>
              <a:ea typeface="游ゴシック" pitchFamily="50" charset="-128"/>
            </a:endParaRPr>
          </a:p>
        </p:txBody>
      </p:sp>
      <p:sp>
        <p:nvSpPr>
          <p:cNvPr id="13" name="正方形/長方形 12">
            <a:extLst>
              <a:ext uri="{FF2B5EF4-FFF2-40B4-BE49-F238E27FC236}">
                <a16:creationId xmlns:a16="http://schemas.microsoft.com/office/drawing/2014/main" id="{16BA1E18-064E-9345-B789-03412058ECDE}"/>
              </a:ext>
            </a:extLst>
          </p:cNvPr>
          <p:cNvSpPr/>
          <p:nvPr/>
        </p:nvSpPr>
        <p:spPr>
          <a:xfrm>
            <a:off x="443019" y="764992"/>
            <a:ext cx="9288000" cy="5472000"/>
          </a:xfrm>
          <a:prstGeom prst="rect">
            <a:avLst/>
          </a:prstGeom>
          <a:noFill/>
          <a:ln w="952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kumimoji="1" lang="ja-JP" altLang="en-US" sz="1200" dirty="0">
              <a:solidFill>
                <a:schemeClr val="tx1"/>
              </a:solidFill>
              <a:latin typeface="游ゴシック" panose="020B0400000000000000" pitchFamily="50" charset="-128"/>
              <a:ea typeface="游ゴシック" panose="020B0400000000000000" pitchFamily="50" charset="-128"/>
            </a:endParaRPr>
          </a:p>
        </p:txBody>
      </p:sp>
      <p:sp>
        <p:nvSpPr>
          <p:cNvPr id="14" name="正方形/長方形 13">
            <a:extLst>
              <a:ext uri="{FF2B5EF4-FFF2-40B4-BE49-F238E27FC236}">
                <a16:creationId xmlns:a16="http://schemas.microsoft.com/office/drawing/2014/main" id="{75F7A175-DF26-2F46-86E8-9E7B4EE04B15}"/>
              </a:ext>
            </a:extLst>
          </p:cNvPr>
          <p:cNvSpPr/>
          <p:nvPr/>
        </p:nvSpPr>
        <p:spPr>
          <a:xfrm>
            <a:off x="443018" y="794021"/>
            <a:ext cx="3060000" cy="2520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dirty="0">
                <a:solidFill>
                  <a:schemeClr val="tx1"/>
                </a:solidFill>
                <a:latin typeface="游ゴシック" panose="020B0400000000000000" pitchFamily="50" charset="-128"/>
                <a:ea typeface="游ゴシック" panose="020B0400000000000000" pitchFamily="50" charset="-128"/>
              </a:rPr>
              <a:t>掲載例</a:t>
            </a:r>
          </a:p>
        </p:txBody>
      </p:sp>
      <p:cxnSp>
        <p:nvCxnSpPr>
          <p:cNvPr id="15" name="直線コネクタ 14">
            <a:extLst>
              <a:ext uri="{FF2B5EF4-FFF2-40B4-BE49-F238E27FC236}">
                <a16:creationId xmlns:a16="http://schemas.microsoft.com/office/drawing/2014/main" id="{8897B84E-9A8D-704D-AEBE-4762B8E30B61}"/>
              </a:ext>
            </a:extLst>
          </p:cNvPr>
          <p:cNvCxnSpPr>
            <a:cxnSpLocks/>
          </p:cNvCxnSpPr>
          <p:nvPr/>
        </p:nvCxnSpPr>
        <p:spPr>
          <a:xfrm rot="5400000" flipH="1">
            <a:off x="5087019" y="-3592597"/>
            <a:ext cx="1" cy="928800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6D839F8A-F5A2-F046-803B-8915049C9549}"/>
              </a:ext>
            </a:extLst>
          </p:cNvPr>
          <p:cNvCxnSpPr>
            <a:cxnSpLocks/>
          </p:cNvCxnSpPr>
          <p:nvPr/>
        </p:nvCxnSpPr>
        <p:spPr>
          <a:xfrm rot="5400000" flipH="1">
            <a:off x="5087019" y="-883481"/>
            <a:ext cx="1" cy="928800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2E353EA4-CDEC-084C-9570-C05FBC8BB6C3}"/>
              </a:ext>
            </a:extLst>
          </p:cNvPr>
          <p:cNvCxnSpPr>
            <a:cxnSpLocks/>
          </p:cNvCxnSpPr>
          <p:nvPr/>
        </p:nvCxnSpPr>
        <p:spPr>
          <a:xfrm rot="5400000" flipH="1">
            <a:off x="5084840" y="-636792"/>
            <a:ext cx="1" cy="928800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 name="正方形/長方形 17">
            <a:extLst>
              <a:ext uri="{FF2B5EF4-FFF2-40B4-BE49-F238E27FC236}">
                <a16:creationId xmlns:a16="http://schemas.microsoft.com/office/drawing/2014/main" id="{C2C9260E-DE86-E745-86FE-88CE7C0268E4}"/>
              </a:ext>
            </a:extLst>
          </p:cNvPr>
          <p:cNvSpPr/>
          <p:nvPr/>
        </p:nvSpPr>
        <p:spPr>
          <a:xfrm>
            <a:off x="449944" y="3746234"/>
            <a:ext cx="3060000" cy="2520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dirty="0">
                <a:solidFill>
                  <a:schemeClr val="tx1"/>
                </a:solidFill>
                <a:latin typeface="游ゴシック" panose="020B0400000000000000" pitchFamily="50" charset="-128"/>
                <a:ea typeface="游ゴシック" panose="020B0400000000000000" pitchFamily="50" charset="-128"/>
              </a:rPr>
              <a:t>画像について</a:t>
            </a:r>
          </a:p>
        </p:txBody>
      </p:sp>
      <p:sp>
        <p:nvSpPr>
          <p:cNvPr id="19" name="正方形/長方形 18">
            <a:extLst>
              <a:ext uri="{FF2B5EF4-FFF2-40B4-BE49-F238E27FC236}">
                <a16:creationId xmlns:a16="http://schemas.microsoft.com/office/drawing/2014/main" id="{A79EDC19-A843-9F4D-BE0C-4BACAB6B6B40}"/>
              </a:ext>
            </a:extLst>
          </p:cNvPr>
          <p:cNvSpPr/>
          <p:nvPr/>
        </p:nvSpPr>
        <p:spPr>
          <a:xfrm>
            <a:off x="440839" y="3973945"/>
            <a:ext cx="9288000" cy="16537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番組制作局からのご提供をお願いしております。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ファイル形式は、</a:t>
            </a:r>
            <a:r>
              <a:rPr lang="en-US" altLang="ja-JP" sz="1400" dirty="0">
                <a:solidFill>
                  <a:schemeClr val="tx1"/>
                </a:solidFill>
                <a:latin typeface="游ゴシック" panose="020B0400000000000000" pitchFamily="50" charset="-128"/>
                <a:ea typeface="游ゴシック" panose="020B0400000000000000" pitchFamily="50" charset="-128"/>
              </a:rPr>
              <a:t>JPEG</a:t>
            </a:r>
            <a:r>
              <a:rPr lang="ja-JP" altLang="en-US" sz="1400" dirty="0" err="1">
                <a:solidFill>
                  <a:schemeClr val="tx1"/>
                </a:solidFill>
                <a:latin typeface="游ゴシック" panose="020B0400000000000000" pitchFamily="50" charset="-128"/>
                <a:ea typeface="游ゴシック" panose="020B0400000000000000" pitchFamily="50" charset="-128"/>
              </a:rPr>
              <a:t>、</a:t>
            </a:r>
            <a:r>
              <a:rPr lang="en-US" altLang="ja-JP" sz="1400" dirty="0">
                <a:solidFill>
                  <a:schemeClr val="tx1"/>
                </a:solidFill>
                <a:latin typeface="游ゴシック" panose="020B0400000000000000" pitchFamily="50" charset="-128"/>
                <a:ea typeface="游ゴシック" panose="020B0400000000000000" pitchFamily="50" charset="-128"/>
              </a:rPr>
              <a:t>PNG</a:t>
            </a:r>
            <a:r>
              <a:rPr lang="ja-JP" altLang="en-US" sz="1400" dirty="0" err="1">
                <a:solidFill>
                  <a:schemeClr val="tx1"/>
                </a:solidFill>
                <a:latin typeface="游ゴシック" panose="020B0400000000000000" pitchFamily="50" charset="-128"/>
                <a:ea typeface="游ゴシック" panose="020B0400000000000000" pitchFamily="50" charset="-128"/>
              </a:rPr>
              <a:t>での</a:t>
            </a:r>
            <a:r>
              <a:rPr lang="ja-JP" altLang="en-US" sz="1400" dirty="0">
                <a:solidFill>
                  <a:schemeClr val="tx1"/>
                </a:solidFill>
                <a:latin typeface="游ゴシック" panose="020B0400000000000000" pitchFamily="50" charset="-128"/>
                <a:ea typeface="游ゴシック" panose="020B0400000000000000" pitchFamily="50" charset="-128"/>
              </a:rPr>
              <a:t>ご提供をお願い致します。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サイズ・容量の指定はございませんが、</a:t>
            </a:r>
            <a:r>
              <a:rPr lang="en-US" altLang="ja-JP" sz="1400" dirty="0">
                <a:solidFill>
                  <a:schemeClr val="tx1"/>
                </a:solidFill>
                <a:latin typeface="游ゴシック" panose="020B0400000000000000" pitchFamily="50" charset="-128"/>
                <a:ea typeface="游ゴシック" panose="020B0400000000000000" pitchFamily="50" charset="-128"/>
              </a:rPr>
              <a:t>720pix×540pix</a:t>
            </a:r>
            <a:r>
              <a:rPr lang="ja-JP" altLang="en-US" sz="1400" dirty="0">
                <a:solidFill>
                  <a:schemeClr val="tx1"/>
                </a:solidFill>
                <a:latin typeface="游ゴシック" panose="020B0400000000000000" pitchFamily="50" charset="-128"/>
                <a:ea typeface="游ゴシック" panose="020B0400000000000000" pitchFamily="50" charset="-128"/>
              </a:rPr>
              <a:t>以上が推奨となります。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ご提供いただく画像の編集権限は弊社にない為、原則画像加工は承っておりません。</a:t>
            </a:r>
            <a:endParaRPr lang="en-US" altLang="ja-JP" sz="1400" dirty="0">
              <a:solidFill>
                <a:schemeClr val="tx1"/>
              </a:solidFill>
              <a:latin typeface="游ゴシック" panose="020B0400000000000000" pitchFamily="50" charset="-128"/>
              <a:ea typeface="游ゴシック" panose="020B0400000000000000" pitchFamily="50" charset="-128"/>
            </a:endParaRPr>
          </a:p>
          <a:p>
            <a:r>
              <a:rPr lang="ja-JP" altLang="en-US" sz="1400" dirty="0">
                <a:solidFill>
                  <a:schemeClr val="tx1"/>
                </a:solidFill>
                <a:latin typeface="游ゴシック" panose="020B0400000000000000" pitchFamily="50" charset="-128"/>
                <a:ea typeface="游ゴシック" panose="020B0400000000000000" pitchFamily="50" charset="-128"/>
              </a:rPr>
              <a:t>　そのまま使用できる画像のご提供をお願い致します。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情報解禁日がある場合は、画像送付時にお知らせくださいますようお願い致します。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r>
              <a:rPr lang="ja-JP" altLang="en-US" sz="1400" dirty="0">
                <a:solidFill>
                  <a:schemeClr val="tx1"/>
                </a:solidFill>
                <a:latin typeface="游ゴシック" panose="020B0400000000000000" pitchFamily="50" charset="-128"/>
                <a:ea typeface="游ゴシック" panose="020B0400000000000000" pitchFamily="50" charset="-128"/>
              </a:rPr>
              <a:t>コピーライトが必要な場合も、お知らせくださいますようお願い致します。</a:t>
            </a:r>
            <a:endParaRPr lang="en-US" altLang="ja-JP" sz="1400" dirty="0">
              <a:solidFill>
                <a:schemeClr val="tx1"/>
              </a:solidFill>
              <a:latin typeface="游ゴシック" panose="020B0400000000000000" pitchFamily="50" charset="-128"/>
              <a:ea typeface="游ゴシック" panose="020B0400000000000000" pitchFamily="50" charset="-128"/>
            </a:endParaRPr>
          </a:p>
          <a:p>
            <a:pPr marL="171450" indent="-171450">
              <a:buFont typeface="Wingdings" panose="05000000000000000000" pitchFamily="2" charset="2"/>
              <a:buChar char="l"/>
            </a:pPr>
            <a:endParaRPr lang="ja-JP" altLang="en-US" sz="1400" dirty="0">
              <a:solidFill>
                <a:schemeClr val="tx1"/>
              </a:solidFill>
              <a:latin typeface="游ゴシック" panose="020B0400000000000000" pitchFamily="50" charset="-128"/>
              <a:ea typeface="游ゴシック" panose="020B0400000000000000" pitchFamily="50" charset="-128"/>
            </a:endParaRPr>
          </a:p>
        </p:txBody>
      </p:sp>
      <p:cxnSp>
        <p:nvCxnSpPr>
          <p:cNvPr id="20" name="直線コネクタ 19">
            <a:extLst>
              <a:ext uri="{FF2B5EF4-FFF2-40B4-BE49-F238E27FC236}">
                <a16:creationId xmlns:a16="http://schemas.microsoft.com/office/drawing/2014/main" id="{86FB22B8-0C50-4E45-9755-33D77564ADBE}"/>
              </a:ext>
            </a:extLst>
          </p:cNvPr>
          <p:cNvCxnSpPr>
            <a:cxnSpLocks/>
          </p:cNvCxnSpPr>
          <p:nvPr/>
        </p:nvCxnSpPr>
        <p:spPr>
          <a:xfrm rot="5400000" flipH="1">
            <a:off x="5072941" y="1098384"/>
            <a:ext cx="1" cy="9288000"/>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D5FF2225-DB62-3940-94EB-A99D36DCD698}"/>
              </a:ext>
            </a:extLst>
          </p:cNvPr>
          <p:cNvCxnSpPr>
            <a:cxnSpLocks/>
          </p:cNvCxnSpPr>
          <p:nvPr/>
        </p:nvCxnSpPr>
        <p:spPr>
          <a:xfrm flipH="1" flipV="1">
            <a:off x="428941" y="5479525"/>
            <a:ext cx="9299898" cy="19659"/>
          </a:xfrm>
          <a:prstGeom prst="line">
            <a:avLst/>
          </a:prstGeom>
          <a:ln w="95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2" name="正方形/長方形 21">
            <a:extLst>
              <a:ext uri="{FF2B5EF4-FFF2-40B4-BE49-F238E27FC236}">
                <a16:creationId xmlns:a16="http://schemas.microsoft.com/office/drawing/2014/main" id="{3115DB7B-3755-CC4B-A52B-65FCAF0780CF}"/>
              </a:ext>
            </a:extLst>
          </p:cNvPr>
          <p:cNvSpPr/>
          <p:nvPr/>
        </p:nvSpPr>
        <p:spPr>
          <a:xfrm>
            <a:off x="410156" y="5489354"/>
            <a:ext cx="3092862" cy="28394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kumimoji="1" lang="ja-JP" altLang="en-US" sz="1400" dirty="0">
                <a:solidFill>
                  <a:schemeClr val="tx1"/>
                </a:solidFill>
                <a:latin typeface="游ゴシック" panose="020B0400000000000000" pitchFamily="50" charset="-128"/>
                <a:ea typeface="游ゴシック" panose="020B0400000000000000" pitchFamily="50" charset="-128"/>
              </a:rPr>
              <a:t>画像送付・お問合せ</a:t>
            </a:r>
          </a:p>
        </p:txBody>
      </p:sp>
      <p:sp>
        <p:nvSpPr>
          <p:cNvPr id="23" name="正方形/長方形 22">
            <a:extLst>
              <a:ext uri="{FF2B5EF4-FFF2-40B4-BE49-F238E27FC236}">
                <a16:creationId xmlns:a16="http://schemas.microsoft.com/office/drawing/2014/main" id="{5677534F-E08D-F140-BFD4-D5360075EB28}"/>
              </a:ext>
            </a:extLst>
          </p:cNvPr>
          <p:cNvSpPr/>
          <p:nvPr/>
        </p:nvSpPr>
        <p:spPr>
          <a:xfrm>
            <a:off x="440839" y="5762040"/>
            <a:ext cx="9288000" cy="4136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71450" indent="-171450">
              <a:buFont typeface="Wingdings" panose="05000000000000000000" pitchFamily="2" charset="2"/>
              <a:buChar char="l"/>
            </a:pPr>
            <a:r>
              <a:rPr lang="en-US" altLang="ja-JP" sz="1400" dirty="0">
                <a:solidFill>
                  <a:schemeClr val="tx1"/>
                </a:solidFill>
                <a:latin typeface="游ゴシック" panose="020B0400000000000000" pitchFamily="50" charset="-128"/>
                <a:ea typeface="游ゴシック" panose="020B0400000000000000" pitchFamily="50" charset="-128"/>
              </a:rPr>
              <a:t>IPG</a:t>
            </a:r>
            <a:r>
              <a:rPr lang="ja-JP" altLang="en-US" sz="1400" dirty="0">
                <a:solidFill>
                  <a:schemeClr val="tx1"/>
                </a:solidFill>
                <a:latin typeface="游ゴシック" panose="020B0400000000000000" pitchFamily="50" charset="-128"/>
                <a:ea typeface="游ゴシック" panose="020B0400000000000000" pitchFamily="50" charset="-128"/>
              </a:rPr>
              <a:t>　番組画像担当</a:t>
            </a:r>
          </a:p>
          <a:p>
            <a:r>
              <a:rPr lang="ja-JP" altLang="en-US" sz="1400" dirty="0">
                <a:solidFill>
                  <a:schemeClr val="tx1"/>
                </a:solidFill>
                <a:latin typeface="游ゴシック" panose="020B0400000000000000" pitchFamily="50" charset="-128"/>
                <a:ea typeface="游ゴシック" panose="020B0400000000000000" pitchFamily="50" charset="-128"/>
              </a:rPr>
              <a:t>　</a:t>
            </a:r>
            <a:r>
              <a:rPr lang="en-US" altLang="ja-JP" sz="1400" dirty="0">
                <a:solidFill>
                  <a:schemeClr val="tx1"/>
                </a:solidFill>
                <a:latin typeface="游ゴシック" panose="020B0400000000000000" pitchFamily="50" charset="-128"/>
                <a:ea typeface="游ゴシック" panose="020B0400000000000000" pitchFamily="50" charset="-128"/>
                <a:hlinkClick r:id="rId3"/>
              </a:rPr>
              <a:t>bangumi-gazou@ipg.co.jp</a:t>
            </a:r>
            <a:r>
              <a:rPr lang="ja-JP" altLang="en-US" sz="1400" dirty="0">
                <a:solidFill>
                  <a:schemeClr val="tx1"/>
                </a:solidFill>
                <a:latin typeface="游ゴシック" panose="020B0400000000000000" pitchFamily="50" charset="-128"/>
                <a:ea typeface="游ゴシック" panose="020B0400000000000000" pitchFamily="50" charset="-128"/>
              </a:rPr>
              <a:t>　</a:t>
            </a:r>
            <a:r>
              <a:rPr lang="en-US" altLang="ja-JP" sz="1400" dirty="0">
                <a:solidFill>
                  <a:schemeClr val="tx1"/>
                </a:solidFill>
                <a:latin typeface="游ゴシック" panose="020B0400000000000000" pitchFamily="50" charset="-128"/>
                <a:ea typeface="游ゴシック" panose="020B0400000000000000" pitchFamily="50" charset="-128"/>
              </a:rPr>
              <a:t>03-3544-2811</a:t>
            </a:r>
            <a:r>
              <a:rPr lang="ja-JP" altLang="en-US" sz="1400" dirty="0">
                <a:solidFill>
                  <a:schemeClr val="tx1"/>
                </a:solidFill>
                <a:latin typeface="游ゴシック" panose="020B0400000000000000" pitchFamily="50" charset="-128"/>
                <a:ea typeface="游ゴシック" panose="020B0400000000000000" pitchFamily="50" charset="-128"/>
              </a:rPr>
              <a:t>　＜受付対応時間：平日</a:t>
            </a:r>
            <a:r>
              <a:rPr lang="en-US" altLang="ja-JP" sz="1400" dirty="0">
                <a:solidFill>
                  <a:schemeClr val="tx1"/>
                </a:solidFill>
                <a:latin typeface="游ゴシック" panose="020B0400000000000000" pitchFamily="50" charset="-128"/>
                <a:ea typeface="游ゴシック" panose="020B0400000000000000" pitchFamily="50" charset="-128"/>
              </a:rPr>
              <a:t>9:30</a:t>
            </a:r>
            <a:r>
              <a:rPr lang="ja-JP" altLang="en-US" sz="1400" dirty="0">
                <a:solidFill>
                  <a:schemeClr val="tx1"/>
                </a:solidFill>
                <a:latin typeface="游ゴシック" panose="020B0400000000000000" pitchFamily="50" charset="-128"/>
                <a:ea typeface="游ゴシック" panose="020B0400000000000000" pitchFamily="50" charset="-128"/>
              </a:rPr>
              <a:t>～</a:t>
            </a:r>
            <a:r>
              <a:rPr lang="en-US" altLang="ja-JP" sz="1400" dirty="0">
                <a:solidFill>
                  <a:schemeClr val="tx1"/>
                </a:solidFill>
                <a:latin typeface="游ゴシック" panose="020B0400000000000000" pitchFamily="50" charset="-128"/>
                <a:ea typeface="游ゴシック" panose="020B0400000000000000" pitchFamily="50" charset="-128"/>
              </a:rPr>
              <a:t>17:00</a:t>
            </a:r>
            <a:r>
              <a:rPr lang="ja-JP" altLang="en-US" sz="1400" dirty="0">
                <a:solidFill>
                  <a:schemeClr val="tx1"/>
                </a:solidFill>
                <a:latin typeface="游ゴシック" panose="020B0400000000000000" pitchFamily="50" charset="-128"/>
                <a:ea typeface="游ゴシック" panose="020B0400000000000000" pitchFamily="50" charset="-128"/>
              </a:rPr>
              <a:t>（土日祝・年末年始休）＞</a:t>
            </a:r>
            <a:endParaRPr lang="en-US" altLang="ja-JP" sz="1400" dirty="0">
              <a:solidFill>
                <a:schemeClr val="tx1"/>
              </a:solidFill>
              <a:latin typeface="游ゴシック" panose="020B0400000000000000" pitchFamily="50" charset="-128"/>
              <a:ea typeface="游ゴシック" panose="020B0400000000000000" pitchFamily="50" charset="-128"/>
            </a:endParaRPr>
          </a:p>
        </p:txBody>
      </p:sp>
      <p:sp>
        <p:nvSpPr>
          <p:cNvPr id="24" name="テキスト ボックス 83">
            <a:extLst>
              <a:ext uri="{FF2B5EF4-FFF2-40B4-BE49-F238E27FC236}">
                <a16:creationId xmlns:a16="http://schemas.microsoft.com/office/drawing/2014/main" id="{A1C1A467-D565-CC46-8960-6B1C3565901C}"/>
              </a:ext>
            </a:extLst>
          </p:cNvPr>
          <p:cNvSpPr txBox="1">
            <a:spLocks noChangeArrowheads="1"/>
          </p:cNvSpPr>
          <p:nvPr/>
        </p:nvSpPr>
        <p:spPr bwMode="auto">
          <a:xfrm>
            <a:off x="3020465" y="6248594"/>
            <a:ext cx="6989230" cy="461665"/>
          </a:xfrm>
          <a:prstGeom prst="rect">
            <a:avLst/>
          </a:prstGeom>
          <a:noFill/>
          <a:ln w="9525">
            <a:noFill/>
            <a:miter lim="800000"/>
            <a:headEnd/>
            <a:tailEnd/>
          </a:ln>
        </p:spPr>
        <p:txBody>
          <a:bodyPr wrap="square">
            <a:spAutoFit/>
          </a:bodyPr>
          <a:lstStyle/>
          <a:p>
            <a:r>
              <a:rPr lang="en-US" altLang="ja-JP" sz="1200" dirty="0">
                <a:latin typeface="游ゴシック" pitchFamily="50" charset="-128"/>
                <a:ea typeface="游ゴシック" pitchFamily="50" charset="-128"/>
              </a:rPr>
              <a:t>※</a:t>
            </a:r>
            <a:r>
              <a:rPr lang="ja-JP" altLang="en-US" sz="1200" dirty="0">
                <a:latin typeface="游ゴシック" pitchFamily="50" charset="-128"/>
                <a:ea typeface="游ゴシック" pitchFamily="50" charset="-128"/>
              </a:rPr>
              <a:t> 話数カットは、</a:t>
            </a:r>
            <a:r>
              <a:rPr lang="en-US" altLang="ja-JP" sz="1200" dirty="0">
                <a:latin typeface="游ゴシック" pitchFamily="50" charset="-128"/>
                <a:ea typeface="游ゴシック" pitchFamily="50" charset="-128"/>
              </a:rPr>
              <a:t>minds SI</a:t>
            </a:r>
            <a:r>
              <a:rPr lang="ja-JP" altLang="en-US" sz="1200" dirty="0">
                <a:latin typeface="游ゴシック" pitchFamily="50" charset="-128"/>
                <a:ea typeface="游ゴシック" pitchFamily="50" charset="-128"/>
              </a:rPr>
              <a:t>リッチコンテンツシステムより放送局様にてご登録頂いております。</a:t>
            </a:r>
            <a:endParaRPr lang="en-US" altLang="ja-JP" sz="1200" dirty="0">
              <a:latin typeface="游ゴシック" pitchFamily="50" charset="-128"/>
              <a:ea typeface="游ゴシック" pitchFamily="50" charset="-128"/>
            </a:endParaRPr>
          </a:p>
          <a:p>
            <a:r>
              <a:rPr lang="ja-JP" altLang="en-US" sz="1200" dirty="0">
                <a:latin typeface="游ゴシック" pitchFamily="50" charset="-128"/>
                <a:ea typeface="游ゴシック" pitchFamily="50" charset="-128"/>
              </a:rPr>
              <a:t>　 お問合せ先：</a:t>
            </a:r>
            <a:r>
              <a:rPr lang="en-US" altLang="ja-JP" sz="1200" dirty="0">
                <a:latin typeface="游ゴシック" pitchFamily="50" charset="-128"/>
                <a:ea typeface="游ゴシック" pitchFamily="50" charset="-128"/>
              </a:rPr>
              <a:t>SI</a:t>
            </a:r>
            <a:r>
              <a:rPr lang="ja-JP" altLang="en-US" sz="1200" dirty="0">
                <a:latin typeface="游ゴシック" pitchFamily="50" charset="-128"/>
                <a:ea typeface="游ゴシック" pitchFamily="50" charset="-128"/>
              </a:rPr>
              <a:t>リッチコンテンツ担当　</a:t>
            </a:r>
            <a:r>
              <a:rPr lang="en-US" altLang="ja-JP" sz="1200" dirty="0">
                <a:latin typeface="游ゴシック" pitchFamily="50" charset="-128"/>
                <a:ea typeface="游ゴシック" pitchFamily="50" charset="-128"/>
              </a:rPr>
              <a:t>sirc@ipg.co.jp</a:t>
            </a:r>
          </a:p>
        </p:txBody>
      </p:sp>
      <p:pic>
        <p:nvPicPr>
          <p:cNvPr id="25" name="図 24">
            <a:extLst>
              <a:ext uri="{FF2B5EF4-FFF2-40B4-BE49-F238E27FC236}">
                <a16:creationId xmlns:a16="http://schemas.microsoft.com/office/drawing/2014/main" id="{43F12A0C-8287-F840-A631-C78001B4A4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998" b="8134"/>
          <a:stretch/>
        </p:blipFill>
        <p:spPr>
          <a:xfrm>
            <a:off x="4369248" y="1444769"/>
            <a:ext cx="2991884" cy="2033011"/>
          </a:xfrm>
          <a:prstGeom prst="rect">
            <a:avLst/>
          </a:prstGeom>
        </p:spPr>
      </p:pic>
      <p:pic>
        <p:nvPicPr>
          <p:cNvPr id="26" name="図 25">
            <a:extLst>
              <a:ext uri="{FF2B5EF4-FFF2-40B4-BE49-F238E27FC236}">
                <a16:creationId xmlns:a16="http://schemas.microsoft.com/office/drawing/2014/main" id="{E39501A4-F330-C440-880D-D02D0B1A75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5629" y="1731757"/>
            <a:ext cx="914858" cy="1626415"/>
          </a:xfrm>
          <a:prstGeom prst="rect">
            <a:avLst/>
          </a:prstGeom>
        </p:spPr>
      </p:pic>
    </p:spTree>
    <p:extLst>
      <p:ext uri="{BB962C8B-B14F-4D97-AF65-F5344CB8AC3E}">
        <p14:creationId xmlns:p14="http://schemas.microsoft.com/office/powerpoint/2010/main" val="1865683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ja-JP" altLang="en-US" sz="1400">
                <a:solidFill>
                  <a:schemeClr val="tx1">
                    <a:lumMod val="75000"/>
                    <a:lumOff val="25000"/>
                  </a:schemeClr>
                </a:solidFill>
              </a:rPr>
              <a:t>放送型</a:t>
            </a:r>
            <a:r>
              <a:rPr lang="en-US" altLang="ja-JP" sz="1400" dirty="0">
                <a:solidFill>
                  <a:schemeClr val="tx1">
                    <a:lumMod val="75000"/>
                    <a:lumOff val="25000"/>
                  </a:schemeClr>
                </a:solidFill>
              </a:rPr>
              <a:t>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5</a:t>
            </a:fld>
            <a:endParaRPr lang="ja-JP" altLang="en-US" dirty="0"/>
          </a:p>
        </p:txBody>
      </p:sp>
      <p:sp>
        <p:nvSpPr>
          <p:cNvPr id="24" name="正方形/長方形 23">
            <a:extLst>
              <a:ext uri="{FF2B5EF4-FFF2-40B4-BE49-F238E27FC236}">
                <a16:creationId xmlns:a16="http://schemas.microsoft.com/office/drawing/2014/main" id="{1F07651F-121D-424A-A912-BE24ED8BC36F}"/>
              </a:ext>
            </a:extLst>
          </p:cNvPr>
          <p:cNvSpPr/>
          <p:nvPr/>
        </p:nvSpPr>
        <p:spPr>
          <a:xfrm>
            <a:off x="635641" y="1968334"/>
            <a:ext cx="3932533" cy="1143903"/>
          </a:xfrm>
          <a:prstGeom prst="rect">
            <a:avLst/>
          </a:prstGeom>
        </p:spPr>
        <p:txBody>
          <a:bodyPr wrap="square">
            <a:spAutoFit/>
          </a:bodyPr>
          <a:lstStyle/>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テレビ・レコーダーに付随する</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日本で唯一の番組表広告</a:t>
            </a:r>
            <a:endPar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gn="ctr">
              <a:spcBef>
                <a:spcPts val="500"/>
              </a:spcBef>
            </a:pP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 放送型</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ガイド</a:t>
            </a:r>
            <a:endPar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pic>
        <p:nvPicPr>
          <p:cNvPr id="5" name="図 4">
            <a:extLst>
              <a:ext uri="{FF2B5EF4-FFF2-40B4-BE49-F238E27FC236}">
                <a16:creationId xmlns:a16="http://schemas.microsoft.com/office/drawing/2014/main" id="{7E94ECB1-59F5-B74D-8FF9-5B6F3C778D54}"/>
              </a:ext>
            </a:extLst>
          </p:cNvPr>
          <p:cNvPicPr>
            <a:picLocks noChangeAspect="1"/>
          </p:cNvPicPr>
          <p:nvPr/>
        </p:nvPicPr>
        <p:blipFill>
          <a:blip r:embed="rId3"/>
          <a:stretch>
            <a:fillRect/>
          </a:stretch>
        </p:blipFill>
        <p:spPr>
          <a:xfrm>
            <a:off x="846429" y="3403744"/>
            <a:ext cx="712577" cy="112825"/>
          </a:xfrm>
          <a:prstGeom prst="rect">
            <a:avLst/>
          </a:prstGeom>
        </p:spPr>
      </p:pic>
      <p:pic>
        <p:nvPicPr>
          <p:cNvPr id="6" name="図 5">
            <a:extLst>
              <a:ext uri="{FF2B5EF4-FFF2-40B4-BE49-F238E27FC236}">
                <a16:creationId xmlns:a16="http://schemas.microsoft.com/office/drawing/2014/main" id="{AFDC658A-8341-8846-A124-0044DA8FD6AE}"/>
              </a:ext>
            </a:extLst>
          </p:cNvPr>
          <p:cNvPicPr>
            <a:picLocks noChangeAspect="1"/>
          </p:cNvPicPr>
          <p:nvPr/>
        </p:nvPicPr>
        <p:blipFill>
          <a:blip r:embed="rId4"/>
          <a:stretch>
            <a:fillRect/>
          </a:stretch>
        </p:blipFill>
        <p:spPr>
          <a:xfrm>
            <a:off x="1753700" y="3403744"/>
            <a:ext cx="681208" cy="112825"/>
          </a:xfrm>
          <a:prstGeom prst="rect">
            <a:avLst/>
          </a:prstGeom>
        </p:spPr>
      </p:pic>
      <p:pic>
        <p:nvPicPr>
          <p:cNvPr id="8" name="図 7">
            <a:extLst>
              <a:ext uri="{FF2B5EF4-FFF2-40B4-BE49-F238E27FC236}">
                <a16:creationId xmlns:a16="http://schemas.microsoft.com/office/drawing/2014/main" id="{76D516AF-C211-1745-936A-3B5A0786B6DB}"/>
              </a:ext>
            </a:extLst>
          </p:cNvPr>
          <p:cNvPicPr>
            <a:picLocks noChangeAspect="1"/>
          </p:cNvPicPr>
          <p:nvPr/>
        </p:nvPicPr>
        <p:blipFill>
          <a:blip r:embed="rId5"/>
          <a:stretch>
            <a:fillRect/>
          </a:stretch>
        </p:blipFill>
        <p:spPr>
          <a:xfrm>
            <a:off x="3538082" y="3303995"/>
            <a:ext cx="861790" cy="255171"/>
          </a:xfrm>
          <a:prstGeom prst="rect">
            <a:avLst/>
          </a:prstGeom>
        </p:spPr>
      </p:pic>
      <p:pic>
        <p:nvPicPr>
          <p:cNvPr id="9" name="図 8">
            <a:extLst>
              <a:ext uri="{FF2B5EF4-FFF2-40B4-BE49-F238E27FC236}">
                <a16:creationId xmlns:a16="http://schemas.microsoft.com/office/drawing/2014/main" id="{D29875A9-2437-E14A-AA8D-2E6946C26BDB}"/>
              </a:ext>
            </a:extLst>
          </p:cNvPr>
          <p:cNvPicPr>
            <a:picLocks noChangeAspect="1"/>
          </p:cNvPicPr>
          <p:nvPr/>
        </p:nvPicPr>
        <p:blipFill>
          <a:blip r:embed="rId6"/>
          <a:stretch>
            <a:fillRect/>
          </a:stretch>
        </p:blipFill>
        <p:spPr>
          <a:xfrm>
            <a:off x="1146468" y="3802752"/>
            <a:ext cx="712577" cy="152492"/>
          </a:xfrm>
          <a:prstGeom prst="rect">
            <a:avLst/>
          </a:prstGeom>
        </p:spPr>
      </p:pic>
      <p:pic>
        <p:nvPicPr>
          <p:cNvPr id="11" name="図 10">
            <a:extLst>
              <a:ext uri="{FF2B5EF4-FFF2-40B4-BE49-F238E27FC236}">
                <a16:creationId xmlns:a16="http://schemas.microsoft.com/office/drawing/2014/main" id="{D0772D78-5462-6340-89D1-1D689F2C7F71}"/>
              </a:ext>
            </a:extLst>
          </p:cNvPr>
          <p:cNvPicPr>
            <a:picLocks noChangeAspect="1"/>
          </p:cNvPicPr>
          <p:nvPr/>
        </p:nvPicPr>
        <p:blipFill>
          <a:blip r:embed="rId7"/>
          <a:stretch>
            <a:fillRect/>
          </a:stretch>
        </p:blipFill>
        <p:spPr>
          <a:xfrm>
            <a:off x="1118271" y="4249048"/>
            <a:ext cx="768970" cy="88432"/>
          </a:xfrm>
          <a:prstGeom prst="rect">
            <a:avLst/>
          </a:prstGeom>
        </p:spPr>
      </p:pic>
      <p:pic>
        <p:nvPicPr>
          <p:cNvPr id="16" name="図 15" descr="挿絵 が含まれている画像&#10;&#10;自動的に生成された説明">
            <a:extLst>
              <a:ext uri="{FF2B5EF4-FFF2-40B4-BE49-F238E27FC236}">
                <a16:creationId xmlns:a16="http://schemas.microsoft.com/office/drawing/2014/main" id="{8421B2E3-98C1-1244-BFCA-A37B9604C8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58094" y="4223283"/>
            <a:ext cx="872555" cy="139958"/>
          </a:xfrm>
          <a:prstGeom prst="rect">
            <a:avLst/>
          </a:prstGeom>
        </p:spPr>
      </p:pic>
      <p:pic>
        <p:nvPicPr>
          <p:cNvPr id="46" name="図 45">
            <a:extLst>
              <a:ext uri="{FF2B5EF4-FFF2-40B4-BE49-F238E27FC236}">
                <a16:creationId xmlns:a16="http://schemas.microsoft.com/office/drawing/2014/main" id="{6CD75020-B116-5540-86F3-AD68DA1880BE}"/>
              </a:ext>
            </a:extLst>
          </p:cNvPr>
          <p:cNvPicPr>
            <a:picLocks noChangeAspect="1"/>
          </p:cNvPicPr>
          <p:nvPr/>
        </p:nvPicPr>
        <p:blipFill>
          <a:blip r:embed="rId9"/>
          <a:stretch>
            <a:fillRect/>
          </a:stretch>
        </p:blipFill>
        <p:spPr>
          <a:xfrm>
            <a:off x="3270161" y="4146690"/>
            <a:ext cx="768970" cy="293144"/>
          </a:xfrm>
          <a:prstGeom prst="rect">
            <a:avLst/>
          </a:prstGeom>
        </p:spPr>
      </p:pic>
      <p:pic>
        <p:nvPicPr>
          <p:cNvPr id="49" name="図 48" descr="挿絵, 抽象 が含まれている画像&#10;&#10;自動的に生成された説明">
            <a:extLst>
              <a:ext uri="{FF2B5EF4-FFF2-40B4-BE49-F238E27FC236}">
                <a16:creationId xmlns:a16="http://schemas.microsoft.com/office/drawing/2014/main" id="{1AB2ADDE-8E50-AF4F-9435-C6830429542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8083" y="3755123"/>
            <a:ext cx="712577" cy="245141"/>
          </a:xfrm>
          <a:prstGeom prst="rect">
            <a:avLst/>
          </a:prstGeom>
        </p:spPr>
      </p:pic>
      <p:pic>
        <p:nvPicPr>
          <p:cNvPr id="50" name="図 49">
            <a:extLst>
              <a:ext uri="{FF2B5EF4-FFF2-40B4-BE49-F238E27FC236}">
                <a16:creationId xmlns:a16="http://schemas.microsoft.com/office/drawing/2014/main" id="{69FEF974-127F-D04E-80B3-938B0C3221C4}"/>
              </a:ext>
            </a:extLst>
          </p:cNvPr>
          <p:cNvPicPr>
            <a:picLocks noChangeAspect="1"/>
          </p:cNvPicPr>
          <p:nvPr/>
        </p:nvPicPr>
        <p:blipFill>
          <a:blip r:embed="rId11"/>
          <a:stretch>
            <a:fillRect/>
          </a:stretch>
        </p:blipFill>
        <p:spPr>
          <a:xfrm>
            <a:off x="3409749" y="3800142"/>
            <a:ext cx="489796" cy="155102"/>
          </a:xfrm>
          <a:prstGeom prst="rect">
            <a:avLst/>
          </a:prstGeom>
        </p:spPr>
      </p:pic>
      <p:sp>
        <p:nvSpPr>
          <p:cNvPr id="52" name="正方形/長方形 51">
            <a:extLst>
              <a:ext uri="{FF2B5EF4-FFF2-40B4-BE49-F238E27FC236}">
                <a16:creationId xmlns:a16="http://schemas.microsoft.com/office/drawing/2014/main" id="{A463F638-719C-8A44-8487-7DB085FBD9BD}"/>
              </a:ext>
            </a:extLst>
          </p:cNvPr>
          <p:cNvSpPr/>
          <p:nvPr/>
        </p:nvSpPr>
        <p:spPr>
          <a:xfrm>
            <a:off x="842692" y="4631280"/>
            <a:ext cx="3518430" cy="562013"/>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上記のメーカーに対応しています。一部未対応の機種もございます。  </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一部、インターネット結線後、別商品の”</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ガイド”に切り替わる受信機がございます。 ”</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ガイド広告”のご購入がないと広告は掲載されません。 </a:t>
            </a:r>
          </a:p>
        </p:txBody>
      </p:sp>
      <p:pic>
        <p:nvPicPr>
          <p:cNvPr id="23" name="図 22">
            <a:extLst>
              <a:ext uri="{FF2B5EF4-FFF2-40B4-BE49-F238E27FC236}">
                <a16:creationId xmlns:a16="http://schemas.microsoft.com/office/drawing/2014/main" id="{4D36BD72-5BCF-3240-ADCF-F2D9362A882F}"/>
              </a:ext>
            </a:extLst>
          </p:cNvPr>
          <p:cNvPicPr>
            <a:picLocks noChangeAspect="1"/>
          </p:cNvPicPr>
          <p:nvPr/>
        </p:nvPicPr>
        <p:blipFill>
          <a:blip r:embed="rId12"/>
          <a:stretch>
            <a:fillRect/>
          </a:stretch>
        </p:blipFill>
        <p:spPr>
          <a:xfrm>
            <a:off x="2615010" y="3393277"/>
            <a:ext cx="809918" cy="115477"/>
          </a:xfrm>
          <a:prstGeom prst="rect">
            <a:avLst/>
          </a:prstGeom>
        </p:spPr>
      </p:pic>
      <p:sp>
        <p:nvSpPr>
          <p:cNvPr id="26" name="角丸四角形 25">
            <a:extLst>
              <a:ext uri="{FF2B5EF4-FFF2-40B4-BE49-F238E27FC236}">
                <a16:creationId xmlns:a16="http://schemas.microsoft.com/office/drawing/2014/main" id="{57A4859B-C394-AD40-A1ED-6369129A1EB9}"/>
              </a:ext>
            </a:extLst>
          </p:cNvPr>
          <p:cNvSpPr/>
          <p:nvPr/>
        </p:nvSpPr>
        <p:spPr>
          <a:xfrm>
            <a:off x="8072438" y="6348495"/>
            <a:ext cx="1711565" cy="185208"/>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pic>
        <p:nvPicPr>
          <p:cNvPr id="27" name="図 26">
            <a:extLst>
              <a:ext uri="{FF2B5EF4-FFF2-40B4-BE49-F238E27FC236}">
                <a16:creationId xmlns:a16="http://schemas.microsoft.com/office/drawing/2014/main" id="{CCCB1C65-8707-AD46-AA3B-830C0E95ED4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5137207" y="2404215"/>
            <a:ext cx="4032412" cy="2367053"/>
          </a:xfrm>
          <a:prstGeom prst="rect">
            <a:avLst/>
          </a:prstGeom>
        </p:spPr>
      </p:pic>
    </p:spTree>
    <p:extLst>
      <p:ext uri="{BB962C8B-B14F-4D97-AF65-F5344CB8AC3E}">
        <p14:creationId xmlns:p14="http://schemas.microsoft.com/office/powerpoint/2010/main" val="814332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ja-JP" altLang="en-US" sz="1400">
                <a:solidFill>
                  <a:schemeClr val="tx1">
                    <a:lumMod val="75000"/>
                    <a:lumOff val="25000"/>
                  </a:schemeClr>
                </a:solidFill>
              </a:rPr>
              <a:t>放送型</a:t>
            </a:r>
            <a:r>
              <a:rPr lang="en-US" altLang="ja-JP" sz="1400" dirty="0">
                <a:solidFill>
                  <a:schemeClr val="tx1">
                    <a:lumMod val="75000"/>
                    <a:lumOff val="25000"/>
                  </a:schemeClr>
                </a:solidFill>
              </a:rPr>
              <a:t>G</a:t>
            </a:r>
            <a:r>
              <a:rPr lang="ja-JP" altLang="en-US" sz="1400">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6</a:t>
            </a:fld>
            <a:endParaRPr lang="ja-JP" altLang="en-US" dirty="0"/>
          </a:p>
        </p:txBody>
      </p:sp>
      <p:sp>
        <p:nvSpPr>
          <p:cNvPr id="24" name="正方形/長方形 23">
            <a:extLst>
              <a:ext uri="{FF2B5EF4-FFF2-40B4-BE49-F238E27FC236}">
                <a16:creationId xmlns:a16="http://schemas.microsoft.com/office/drawing/2014/main" id="{1F07651F-121D-424A-A912-BE24ED8BC36F}"/>
              </a:ext>
            </a:extLst>
          </p:cNvPr>
          <p:cNvSpPr/>
          <p:nvPr/>
        </p:nvSpPr>
        <p:spPr>
          <a:xfrm>
            <a:off x="1146468" y="1317478"/>
            <a:ext cx="7621778" cy="400110"/>
          </a:xfrm>
          <a:prstGeom prst="rect">
            <a:avLst/>
          </a:prstGeom>
        </p:spPr>
        <p:txBody>
          <a:bodyPr wrap="square">
            <a:spAutoFit/>
          </a:bodyPr>
          <a:lstStyle/>
          <a:p>
            <a:pPr algn="ctr">
              <a:spcBef>
                <a:spcPts val="500"/>
              </a:spcBef>
            </a:pP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これからテレビ視聴する“</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潜在顧客＝視聴者</a:t>
            </a:r>
            <a:r>
              <a:rPr lang="en-US" altLang="ja-JP" sz="2000" dirty="0">
                <a:solidFill>
                  <a:schemeClr val="tx1">
                    <a:lumMod val="75000"/>
                    <a:lumOff val="25000"/>
                  </a:schemeClr>
                </a:solidFill>
                <a:latin typeface="游ゴシック" panose="020B0400000000000000" pitchFamily="50" charset="-128"/>
                <a:ea typeface="游ゴシック" panose="020B0400000000000000" pitchFamily="50" charset="-128"/>
              </a:rPr>
              <a:t>”</a:t>
            </a:r>
            <a:r>
              <a:rPr lang="ja-JP" altLang="en-US" sz="2000">
                <a:solidFill>
                  <a:schemeClr val="tx1">
                    <a:lumMod val="75000"/>
                    <a:lumOff val="25000"/>
                  </a:schemeClr>
                </a:solidFill>
                <a:latin typeface="游ゴシック" panose="020B0400000000000000" pitchFamily="50" charset="-128"/>
                <a:ea typeface="游ゴシック" panose="020B0400000000000000" pitchFamily="50" charset="-128"/>
              </a:rPr>
              <a:t>をターゲティング </a:t>
            </a:r>
            <a:endPar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endParaRPr>
          </a:p>
        </p:txBody>
      </p:sp>
      <p:grpSp>
        <p:nvGrpSpPr>
          <p:cNvPr id="4" name="グループ化 3">
            <a:extLst>
              <a:ext uri="{FF2B5EF4-FFF2-40B4-BE49-F238E27FC236}">
                <a16:creationId xmlns:a16="http://schemas.microsoft.com/office/drawing/2014/main" id="{23D957C7-BD07-924B-AF72-F2C66ABA68F1}"/>
              </a:ext>
            </a:extLst>
          </p:cNvPr>
          <p:cNvGrpSpPr/>
          <p:nvPr/>
        </p:nvGrpSpPr>
        <p:grpSpPr>
          <a:xfrm>
            <a:off x="4498933" y="2195008"/>
            <a:ext cx="4821190" cy="3533074"/>
            <a:chOff x="4787826" y="1983394"/>
            <a:chExt cx="4821190" cy="3533074"/>
          </a:xfrm>
        </p:grpSpPr>
        <p:graphicFrame>
          <p:nvGraphicFramePr>
            <p:cNvPr id="22" name="グラフ 21">
              <a:extLst>
                <a:ext uri="{FF2B5EF4-FFF2-40B4-BE49-F238E27FC236}">
                  <a16:creationId xmlns:a16="http://schemas.microsoft.com/office/drawing/2014/main" id="{2678ACF2-8D7D-8D43-A0EC-72BF279A233D}"/>
                </a:ext>
              </a:extLst>
            </p:cNvPr>
            <p:cNvGraphicFramePr/>
            <p:nvPr>
              <p:extLst>
                <p:ext uri="{D42A27DB-BD31-4B8C-83A1-F6EECF244321}">
                  <p14:modId xmlns:p14="http://schemas.microsoft.com/office/powerpoint/2010/main" val="2762544823"/>
                </p:ext>
              </p:extLst>
            </p:nvPr>
          </p:nvGraphicFramePr>
          <p:xfrm>
            <a:off x="5418178" y="1983394"/>
            <a:ext cx="4190838" cy="3533074"/>
          </p:xfrm>
          <a:graphic>
            <a:graphicData uri="http://schemas.openxmlformats.org/drawingml/2006/chart">
              <c:chart xmlns:c="http://schemas.openxmlformats.org/drawingml/2006/chart" xmlns:r="http://schemas.openxmlformats.org/officeDocument/2006/relationships" r:id="rId3"/>
            </a:graphicData>
          </a:graphic>
        </p:graphicFrame>
        <p:sp>
          <p:nvSpPr>
            <p:cNvPr id="35" name="正方形/長方形 34">
              <a:extLst>
                <a:ext uri="{FF2B5EF4-FFF2-40B4-BE49-F238E27FC236}">
                  <a16:creationId xmlns:a16="http://schemas.microsoft.com/office/drawing/2014/main" id="{DBC8A97F-E9B0-2F42-A386-4144BB0B5FA6}"/>
                </a:ext>
              </a:extLst>
            </p:cNvPr>
            <p:cNvSpPr/>
            <p:nvPr/>
          </p:nvSpPr>
          <p:spPr>
            <a:xfrm>
              <a:off x="4787826" y="3340909"/>
              <a:ext cx="1045501" cy="818044"/>
            </a:xfrm>
            <a:prstGeom prst="rect">
              <a:avLst/>
            </a:prstGeom>
          </p:spPr>
          <p:txBody>
            <a:bodyPr wrap="square">
              <a:spAutoFit/>
            </a:bodyPr>
            <a:lstStyle/>
            <a:p>
              <a:pPr>
                <a:lnSpc>
                  <a:spcPct val="150000"/>
                </a:lnSpc>
              </a:pPr>
              <a:r>
                <a:rPr lang="ja-JP" altLang="en-US" sz="1400">
                  <a:solidFill>
                    <a:schemeClr val="tx1">
                      <a:lumMod val="75000"/>
                      <a:lumOff val="25000"/>
                    </a:schemeClr>
                  </a:solidFill>
                  <a:latin typeface="游ゴシック" panose="020B0400000000000000" pitchFamily="50" charset="-128"/>
                  <a:ea typeface="游ゴシック" panose="020B0400000000000000" pitchFamily="50" charset="-128"/>
                </a:rPr>
                <a:t>世代構成</a:t>
              </a:r>
              <a:endParaRPr lang="en-US" altLang="ja-JP" sz="1400" dirty="0">
                <a:solidFill>
                  <a:schemeClr val="tx1">
                    <a:lumMod val="75000"/>
                    <a:lumOff val="25000"/>
                  </a:schemeClr>
                </a:solidFill>
                <a:latin typeface="游ゴシック" panose="020B0400000000000000" pitchFamily="50" charset="-128"/>
                <a:ea typeface="游ゴシック" panose="020B0400000000000000" pitchFamily="50" charset="-128"/>
              </a:endParaRPr>
            </a:p>
            <a:p>
              <a:pP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※2020</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9</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月実施</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a:p>
              <a:pPr>
                <a:lnSpc>
                  <a:spcPct val="150000"/>
                </a:lnSpc>
              </a:pP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株式会社ビデオリサーチ調査結果より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grpSp>
        <p:nvGrpSpPr>
          <p:cNvPr id="2" name="グループ化 1">
            <a:extLst>
              <a:ext uri="{FF2B5EF4-FFF2-40B4-BE49-F238E27FC236}">
                <a16:creationId xmlns:a16="http://schemas.microsoft.com/office/drawing/2014/main" id="{41E23C10-AA8A-AF4D-B15C-A29D8B4C7F88}"/>
              </a:ext>
            </a:extLst>
          </p:cNvPr>
          <p:cNvGrpSpPr/>
          <p:nvPr/>
        </p:nvGrpSpPr>
        <p:grpSpPr>
          <a:xfrm>
            <a:off x="777559" y="3009823"/>
            <a:ext cx="3416694" cy="1903444"/>
            <a:chOff x="958688" y="2880351"/>
            <a:chExt cx="3416694" cy="1903444"/>
          </a:xfrm>
        </p:grpSpPr>
        <p:sp>
          <p:nvSpPr>
            <p:cNvPr id="36" name="正方形/長方形 35">
              <a:extLst>
                <a:ext uri="{FF2B5EF4-FFF2-40B4-BE49-F238E27FC236}">
                  <a16:creationId xmlns:a16="http://schemas.microsoft.com/office/drawing/2014/main" id="{E1C9B0F6-4F5A-FB4B-829B-472AFEE040EF}"/>
                </a:ext>
              </a:extLst>
            </p:cNvPr>
            <p:cNvSpPr/>
            <p:nvPr/>
          </p:nvSpPr>
          <p:spPr>
            <a:xfrm>
              <a:off x="958688" y="2880351"/>
              <a:ext cx="3416694"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累計出荷台数約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6,000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台</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D93882D6-16DC-884B-A3D3-E3EA1849A3E8}"/>
                </a:ext>
              </a:extLst>
            </p:cNvPr>
            <p:cNvSpPr/>
            <p:nvPr/>
          </p:nvSpPr>
          <p:spPr>
            <a:xfrm>
              <a:off x="1158860" y="3968995"/>
              <a:ext cx="3016350" cy="646331"/>
            </a:xfrm>
            <a:prstGeom prst="rect">
              <a:avLst/>
            </a:prstGeom>
          </p:spPr>
          <p:txBody>
            <a:bodyPr wrap="square">
              <a:spAutoFit/>
            </a:bodyPr>
            <a:lstStyle/>
            <a:p>
              <a:pPr algn="ct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利用世帯約</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en-US" altLang="ja-JP" sz="3600" b="1" dirty="0">
                  <a:solidFill>
                    <a:schemeClr val="tx1">
                      <a:lumMod val="75000"/>
                      <a:lumOff val="25000"/>
                    </a:schemeClr>
                  </a:solidFill>
                  <a:latin typeface="游ゴシック" panose="020B0400000000000000" pitchFamily="50" charset="-128"/>
                  <a:ea typeface="游ゴシック" panose="020B0400000000000000" pitchFamily="50" charset="-128"/>
                </a:rPr>
                <a:t>1,450</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万</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世帯</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endParaRPr lang="en-US" altLang="ja-JP" sz="600" b="1"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39" name="正方形/長方形 38">
              <a:extLst>
                <a:ext uri="{FF2B5EF4-FFF2-40B4-BE49-F238E27FC236}">
                  <a16:creationId xmlns:a16="http://schemas.microsoft.com/office/drawing/2014/main" id="{362E910F-5782-8641-9F84-CEB1F25916CC}"/>
                </a:ext>
              </a:extLst>
            </p:cNvPr>
            <p:cNvSpPr/>
            <p:nvPr/>
          </p:nvSpPr>
          <p:spPr>
            <a:xfrm>
              <a:off x="1935905" y="3474764"/>
              <a:ext cx="1462260"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※2021</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3</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月末集計値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sp>
          <p:nvSpPr>
            <p:cNvPr id="40" name="正方形/長方形 39">
              <a:extLst>
                <a:ext uri="{FF2B5EF4-FFF2-40B4-BE49-F238E27FC236}">
                  <a16:creationId xmlns:a16="http://schemas.microsoft.com/office/drawing/2014/main" id="{3D2B4E06-428F-A546-8717-8353E6B60498}"/>
                </a:ext>
              </a:extLst>
            </p:cNvPr>
            <p:cNvSpPr/>
            <p:nvPr/>
          </p:nvSpPr>
          <p:spPr>
            <a:xfrm>
              <a:off x="1422324" y="4565915"/>
              <a:ext cx="2489423" cy="217880"/>
            </a:xfrm>
            <a:prstGeom prst="rect">
              <a:avLst/>
            </a:prstGeom>
          </p:spPr>
          <p:txBody>
            <a:bodyPr wrap="square">
              <a:spAutoFit/>
            </a:bodyPr>
            <a:lstStyle/>
            <a:p>
              <a:pPr algn="ctr">
                <a:lnSpc>
                  <a:spcPct val="150000"/>
                </a:lnSpc>
              </a:pP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※2020</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年</a:t>
              </a:r>
              <a:r>
                <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rPr>
                <a:t>9</a:t>
              </a:r>
              <a:r>
                <a:rPr lang="ja-JP" altLang="en-US" sz="600">
                  <a:solidFill>
                    <a:schemeClr val="tx1">
                      <a:lumMod val="50000"/>
                      <a:lumOff val="50000"/>
                    </a:schemeClr>
                  </a:solidFill>
                  <a:latin typeface="游ゴシック" panose="020B0400000000000000" pitchFamily="50" charset="-128"/>
                  <a:ea typeface="游ゴシック" panose="020B0400000000000000" pitchFamily="50" charset="-128"/>
                </a:rPr>
                <a:t>月実施 株式会社ビデオリサーチ調査結果より </a:t>
              </a:r>
              <a:endParaRPr lang="en-US" altLang="ja-JP" sz="600" dirty="0">
                <a:solidFill>
                  <a:schemeClr val="tx1">
                    <a:lumMod val="50000"/>
                    <a:lumOff val="50000"/>
                  </a:schemeClr>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2096702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ja-JP" altLang="en-US">
                <a:solidFill>
                  <a:schemeClr val="tx1">
                    <a:lumMod val="75000"/>
                    <a:lumOff val="25000"/>
                  </a:schemeClr>
                </a:solidFill>
              </a:rPr>
              <a:t>放送型</a:t>
            </a:r>
            <a:r>
              <a:rPr lang="en-US" altLang="ja-JP" dirty="0">
                <a:solidFill>
                  <a:schemeClr val="tx1">
                    <a:lumMod val="75000"/>
                    <a:lumOff val="25000"/>
                  </a:schemeClr>
                </a:solidFill>
              </a:rPr>
              <a:t>G</a:t>
            </a:r>
            <a:r>
              <a:rPr lang="ja-JP" altLang="en-US">
                <a:solidFill>
                  <a:schemeClr val="tx1">
                    <a:lumMod val="75000"/>
                    <a:lumOff val="25000"/>
                  </a:schemeClr>
                </a:solidFill>
              </a:rPr>
              <a:t>ガイド</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7</a:t>
            </a:fld>
            <a:endParaRPr lang="ja-JP" altLang="en-US" dirty="0"/>
          </a:p>
        </p:txBody>
      </p:sp>
      <p:sp>
        <p:nvSpPr>
          <p:cNvPr id="34" name="テキスト ボックス 33">
            <a:extLst>
              <a:ext uri="{FF2B5EF4-FFF2-40B4-BE49-F238E27FC236}">
                <a16:creationId xmlns:a16="http://schemas.microsoft.com/office/drawing/2014/main" id="{43B0FB49-216F-3140-A62D-C77B93449312}"/>
              </a:ext>
            </a:extLst>
          </p:cNvPr>
          <p:cNvSpPr txBox="1"/>
          <p:nvPr/>
        </p:nvSpPr>
        <p:spPr>
          <a:xfrm>
            <a:off x="562152" y="1098390"/>
            <a:ext cx="1919115" cy="400110"/>
          </a:xfrm>
          <a:prstGeom prst="rect">
            <a:avLst/>
          </a:prstGeom>
          <a:noFill/>
        </p:spPr>
        <p:txBody>
          <a:bodyPr wrap="none" rtlCol="0">
            <a:spAutoFit/>
          </a:bodyPr>
          <a:lstStyle/>
          <a:p>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放送型</a:t>
            </a:r>
            <a:r>
              <a:rPr lang="en-US" altLang="ja-JP" sz="2000" b="1" dirty="0">
                <a:solidFill>
                  <a:schemeClr val="tx1">
                    <a:lumMod val="75000"/>
                    <a:lumOff val="25000"/>
                  </a:schemeClr>
                </a:solidFill>
                <a:latin typeface="游ゴシック" panose="020B0400000000000000" pitchFamily="50" charset="-128"/>
                <a:ea typeface="游ゴシック" panose="020B0400000000000000" pitchFamily="50" charset="-128"/>
              </a:rPr>
              <a:t>G</a:t>
            </a:r>
            <a:r>
              <a:rPr lang="ja-JP" altLang="en-US" sz="2000" b="1">
                <a:solidFill>
                  <a:schemeClr val="tx1">
                    <a:lumMod val="75000"/>
                    <a:lumOff val="25000"/>
                  </a:schemeClr>
                </a:solidFill>
                <a:latin typeface="游ゴシック" panose="020B0400000000000000" pitchFamily="50" charset="-128"/>
                <a:ea typeface="游ゴシック" panose="020B0400000000000000" pitchFamily="50" charset="-128"/>
              </a:rPr>
              <a:t>ガイド</a:t>
            </a:r>
            <a:endParaRPr lang="ja-JP" altLang="en-US" sz="2000" b="1"/>
          </a:p>
        </p:txBody>
      </p:sp>
      <p:graphicFrame>
        <p:nvGraphicFramePr>
          <p:cNvPr id="35" name="表 4">
            <a:extLst>
              <a:ext uri="{FF2B5EF4-FFF2-40B4-BE49-F238E27FC236}">
                <a16:creationId xmlns:a16="http://schemas.microsoft.com/office/drawing/2014/main" id="{35B91A53-9AB4-F542-AFEE-FD27C87FF8D9}"/>
              </a:ext>
            </a:extLst>
          </p:cNvPr>
          <p:cNvGraphicFramePr>
            <a:graphicFrameLocks noGrp="1"/>
          </p:cNvGraphicFramePr>
          <p:nvPr/>
        </p:nvGraphicFramePr>
        <p:xfrm>
          <a:off x="562151" y="1757095"/>
          <a:ext cx="4868831" cy="3240000"/>
        </p:xfrm>
        <a:graphic>
          <a:graphicData uri="http://schemas.openxmlformats.org/drawingml/2006/table">
            <a:tbl>
              <a:tblPr firstRow="1" bandRow="1">
                <a:tableStyleId>{9D7B26C5-4107-4FEC-AEDC-1716B250A1EF}</a:tableStyleId>
              </a:tblPr>
              <a:tblGrid>
                <a:gridCol w="903686">
                  <a:extLst>
                    <a:ext uri="{9D8B030D-6E8A-4147-A177-3AD203B41FA5}">
                      <a16:colId xmlns:a16="http://schemas.microsoft.com/office/drawing/2014/main" val="3091240383"/>
                    </a:ext>
                  </a:extLst>
                </a:gridCol>
                <a:gridCol w="3965145">
                  <a:extLst>
                    <a:ext uri="{9D8B030D-6E8A-4147-A177-3AD203B41FA5}">
                      <a16:colId xmlns:a16="http://schemas.microsoft.com/office/drawing/2014/main" val="2139980045"/>
                    </a:ext>
                  </a:extLst>
                </a:gridCol>
              </a:tblGrid>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表示場所</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strike="noStrike"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放送型</a:t>
                      </a:r>
                      <a:r>
                        <a:rPr kumimoji="1" lang="en-US" altLang="ja-JP" sz="900" b="0" strike="noStrike"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G</a:t>
                      </a:r>
                      <a:r>
                        <a:rPr kumimoji="1" lang="ja-JP" altLang="en-US" sz="900" b="0" strike="noStrike"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ガイド対応機種　テレビ番組表内</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857309368"/>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販売単位</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終日枠</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5:00~29:00 /  </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夜帯枠</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19:00~25:00</a:t>
                      </a: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素材</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静止画</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10</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秒ローテーション</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掲載枠数</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日最大</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8</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251106892"/>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掲載エリア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各放送エリアごとのエリアセグメントも可</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24000">
                <a:tc>
                  <a:txBody>
                    <a:bodyPr/>
                    <a:lstStyle/>
                    <a:p>
                      <a:pPr lvl="0" algn="l"/>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想定露出量 </a:t>
                      </a:r>
                      <a:endPar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13,000,000imp/</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終日枠（全国掲載時</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満枠時想定）</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24000">
                <a:tc>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価格</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単価表をご参照ください</a:t>
                      </a:r>
                      <a:endPar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r h="324000">
                <a:tc rowSpan="3">
                  <a:txBody>
                    <a:bodyPr/>
                    <a:lstStyle/>
                    <a:p>
                      <a:pPr lvl="0" algn="l"/>
                      <a:r>
                        <a:rPr kumimoji="1" lang="ja-JP" altLang="en-US" sz="900" b="0">
                          <a:solidFill>
                            <a:schemeClr val="tx1">
                              <a:lumMod val="75000"/>
                              <a:lumOff val="25000"/>
                            </a:schemeClr>
                          </a:solidFill>
                          <a:latin typeface="Yu Gothic" panose="020B0400000000000000" pitchFamily="34" charset="-128"/>
                          <a:ea typeface="Yu Gothic" panose="020B0400000000000000" pitchFamily="34" charset="-128"/>
                        </a:rPr>
                        <a:t>素材製作費</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TOP</a:t>
                      </a: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バナー＋詳細バナー＋テキスト制作</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 ¥140,000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094217557"/>
                  </a:ext>
                </a:extLst>
              </a:tr>
              <a:tr h="324000">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テキスト単品制作</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 ¥10,000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612671850"/>
                  </a:ext>
                </a:extLst>
              </a:tr>
              <a:tr h="324000">
                <a:tc vMerge="1">
                  <a:txBody>
                    <a:bodyPr/>
                    <a:lstStyle/>
                    <a:p>
                      <a:pPr lvl="0" algn="l"/>
                      <a:endParaRPr kumimoji="1" lang="ja-JP" altLang="en-US" sz="900" b="0">
                        <a:solidFill>
                          <a:schemeClr val="bg1">
                            <a:lumMod val="50000"/>
                          </a:schemeClr>
                        </a:solidFill>
                        <a:latin typeface="Yu Gothic" panose="020B0400000000000000" pitchFamily="34" charset="-128"/>
                        <a:ea typeface="Yu Gothic" panose="020B0400000000000000" pitchFamily="34" charset="-128"/>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r>
                        <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バナーデータ容量調整</a:t>
                      </a:r>
                      <a:r>
                        <a:rPr kumimoji="1" lang="en-US" altLang="ja-JP" sz="9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 / ¥10,000</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23539760"/>
                  </a:ext>
                </a:extLst>
              </a:tr>
            </a:tbl>
          </a:graphicData>
        </a:graphic>
      </p:graphicFrame>
      <p:sp>
        <p:nvSpPr>
          <p:cNvPr id="14" name="正方形/長方形 13">
            <a:extLst>
              <a:ext uri="{FF2B5EF4-FFF2-40B4-BE49-F238E27FC236}">
                <a16:creationId xmlns:a16="http://schemas.microsoft.com/office/drawing/2014/main" id="{B46B3EFF-B381-B54D-865C-CC6D187D8CFD}"/>
              </a:ext>
            </a:extLst>
          </p:cNvPr>
          <p:cNvSpPr/>
          <p:nvPr/>
        </p:nvSpPr>
        <p:spPr>
          <a:xfrm>
            <a:off x="559941" y="5228800"/>
            <a:ext cx="6716861" cy="1208344"/>
          </a:xfrm>
          <a:prstGeom prst="rect">
            <a:avLst/>
          </a:prstGeom>
          <a:noFill/>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上記は全て税別表記となります。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競合排除はしておりません。</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10</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秒後に競合社の広告が掲載される場合がございます。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広告掲載日より中</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7</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営業日前での素材納品が原則となります。  </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入稿確定後の素材変更は、お受けできません。予めご了承ください。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掲載報告書（実際の掲載画面のキャプチャー）がお出しできません。</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IPG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社にて表現考査がございます。広告表現内容によっては掲載をお断りする場合もございます。別紙記載の注意事項を必ずご確認下さい。</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一部受信機ではインターネット結線により”放送型</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ガイド広告”が表示されなくなる機種もございます。 </a:t>
            </a:r>
          </a:p>
        </p:txBody>
      </p:sp>
      <p:pic>
        <p:nvPicPr>
          <p:cNvPr id="15" name="図 14">
            <a:extLst>
              <a:ext uri="{FF2B5EF4-FFF2-40B4-BE49-F238E27FC236}">
                <a16:creationId xmlns:a16="http://schemas.microsoft.com/office/drawing/2014/main" id="{135975D8-3B23-5E45-93BC-4DF35588298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770036" y="1363649"/>
            <a:ext cx="3463706" cy="2033219"/>
          </a:xfrm>
          <a:prstGeom prst="rect">
            <a:avLst/>
          </a:prstGeom>
        </p:spPr>
      </p:pic>
      <p:pic>
        <p:nvPicPr>
          <p:cNvPr id="19" name="図 18">
            <a:extLst>
              <a:ext uri="{FF2B5EF4-FFF2-40B4-BE49-F238E27FC236}">
                <a16:creationId xmlns:a16="http://schemas.microsoft.com/office/drawing/2014/main" id="{B63A1AA3-7515-6342-A1B3-6FA1556198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5773453" y="3617456"/>
            <a:ext cx="3456870" cy="2029206"/>
          </a:xfrm>
          <a:prstGeom prst="rect">
            <a:avLst/>
          </a:prstGeom>
        </p:spPr>
      </p:pic>
    </p:spTree>
    <p:extLst>
      <p:ext uri="{BB962C8B-B14F-4D97-AF65-F5344CB8AC3E}">
        <p14:creationId xmlns:p14="http://schemas.microsoft.com/office/powerpoint/2010/main" val="25138235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タイトル 2"/>
          <p:cNvSpPr>
            <a:spLocks noGrp="1"/>
          </p:cNvSpPr>
          <p:nvPr>
            <p:ph type="title"/>
          </p:nvPr>
        </p:nvSpPr>
        <p:spPr>
          <a:xfrm>
            <a:off x="282692" y="429777"/>
            <a:ext cx="8432482" cy="210960"/>
          </a:xfrm>
        </p:spPr>
        <p:txBody>
          <a:bodyPr/>
          <a:lstStyle/>
          <a:p>
            <a:r>
              <a:rPr lang="ja-JP" altLang="en-US">
                <a:solidFill>
                  <a:schemeClr val="tx1">
                    <a:lumMod val="75000"/>
                    <a:lumOff val="25000"/>
                  </a:schemeClr>
                </a:solidFill>
              </a:rPr>
              <a:t>放送型</a:t>
            </a:r>
            <a:r>
              <a:rPr lang="en-US" altLang="ja-JP" dirty="0">
                <a:solidFill>
                  <a:schemeClr val="tx1">
                    <a:lumMod val="75000"/>
                    <a:lumOff val="25000"/>
                  </a:schemeClr>
                </a:solidFill>
              </a:rPr>
              <a:t>G</a:t>
            </a:r>
            <a:r>
              <a:rPr lang="ja-JP" altLang="en-US">
                <a:solidFill>
                  <a:schemeClr val="tx1">
                    <a:lumMod val="75000"/>
                    <a:lumOff val="25000"/>
                  </a:schemeClr>
                </a:solidFill>
              </a:rPr>
              <a:t>ガイド</a:t>
            </a:r>
            <a:r>
              <a:rPr lang="en-US" altLang="ja-JP" dirty="0">
                <a:solidFill>
                  <a:schemeClr val="tx1">
                    <a:lumMod val="75000"/>
                    <a:lumOff val="25000"/>
                  </a:schemeClr>
                </a:solidFill>
              </a:rPr>
              <a:t> </a:t>
            </a:r>
            <a:r>
              <a:rPr lang="ja-JP" altLang="en-US">
                <a:solidFill>
                  <a:schemeClr val="tx1">
                    <a:lumMod val="75000"/>
                    <a:lumOff val="25000"/>
                  </a:schemeClr>
                </a:solidFill>
              </a:rPr>
              <a:t>掲載場所</a:t>
            </a:r>
            <a:endParaRPr kumimoji="1" lang="ja-JP" altLang="en-US" sz="1400" dirty="0">
              <a:solidFill>
                <a:schemeClr val="tx1">
                  <a:lumMod val="75000"/>
                  <a:lumOff val="25000"/>
                </a:schemeClr>
              </a:solidFill>
            </a:endParaRPr>
          </a:p>
        </p:txBody>
      </p:sp>
      <p:sp>
        <p:nvSpPr>
          <p:cNvPr id="43" name="フッター プレースホルダー 2">
            <a:extLst>
              <a:ext uri="{FF2B5EF4-FFF2-40B4-BE49-F238E27FC236}">
                <a16:creationId xmlns:a16="http://schemas.microsoft.com/office/drawing/2014/main" id="{355FFE13-E574-EF41-9EC9-BCD880A06D08}"/>
              </a:ext>
            </a:extLst>
          </p:cNvPr>
          <p:cNvSpPr>
            <a:spLocks noGrp="1"/>
          </p:cNvSpPr>
          <p:nvPr>
            <p:ph type="ftr" sz="quarter" idx="3"/>
          </p:nvPr>
        </p:nvSpPr>
        <p:spPr>
          <a:xfrm>
            <a:off x="-7749" y="6695248"/>
            <a:ext cx="1135380" cy="146575"/>
          </a:xfrm>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44" name="スライド番号プレースホルダー 3">
            <a:extLst>
              <a:ext uri="{FF2B5EF4-FFF2-40B4-BE49-F238E27FC236}">
                <a16:creationId xmlns:a16="http://schemas.microsoft.com/office/drawing/2014/main" id="{563F5C7F-76AC-0444-9002-9CDBD431D4B3}"/>
              </a:ext>
            </a:extLst>
          </p:cNvPr>
          <p:cNvSpPr>
            <a:spLocks noGrp="1"/>
          </p:cNvSpPr>
          <p:nvPr>
            <p:ph type="sldNum" sz="quarter" idx="4"/>
          </p:nvPr>
        </p:nvSpPr>
        <p:spPr>
          <a:xfrm>
            <a:off x="9551458" y="6683681"/>
            <a:ext cx="232546" cy="185208"/>
          </a:xfrm>
        </p:spPr>
        <p:txBody>
          <a:bodyPr/>
          <a:lstStyle/>
          <a:p>
            <a:fld id="{5606B6BE-CAE4-49DE-9FA9-57279F23E9C3}" type="slidenum">
              <a:rPr lang="ja-JP" altLang="en-US" smtClean="0"/>
              <a:pPr/>
              <a:t>8</a:t>
            </a:fld>
            <a:endParaRPr lang="ja-JP" altLang="en-US" dirty="0"/>
          </a:p>
        </p:txBody>
      </p:sp>
      <p:sp>
        <p:nvSpPr>
          <p:cNvPr id="52" name="正方形/長方形 51">
            <a:extLst>
              <a:ext uri="{FF2B5EF4-FFF2-40B4-BE49-F238E27FC236}">
                <a16:creationId xmlns:a16="http://schemas.microsoft.com/office/drawing/2014/main" id="{A463F638-719C-8A44-8487-7DB085FBD9BD}"/>
              </a:ext>
            </a:extLst>
          </p:cNvPr>
          <p:cNvSpPr/>
          <p:nvPr/>
        </p:nvSpPr>
        <p:spPr>
          <a:xfrm>
            <a:off x="853735" y="5819680"/>
            <a:ext cx="7172666" cy="400431"/>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未対応の機種もございます。  </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一部、インターネット結線後、別商品の”</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ガイド”に切り替わる受信機がございます。  　”</a:t>
            </a:r>
            <a:r>
              <a:rPr lang="en" altLang="ja-JP" sz="700" dirty="0">
                <a:solidFill>
                  <a:schemeClr val="tx1">
                    <a:lumMod val="50000"/>
                    <a:lumOff val="50000"/>
                  </a:schemeClr>
                </a:solidFill>
                <a:latin typeface="Yu Gothic" panose="020B0400000000000000" pitchFamily="34" charset="-128"/>
                <a:ea typeface="Yu Gothic" panose="020B0400000000000000" pitchFamily="34" charset="-128"/>
              </a:rPr>
              <a:t>HTML G</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ガイド広告”のご購入がないと広告は掲載されません。  </a:t>
            </a:r>
          </a:p>
        </p:txBody>
      </p:sp>
      <p:pic>
        <p:nvPicPr>
          <p:cNvPr id="23" name="図 22">
            <a:extLst>
              <a:ext uri="{FF2B5EF4-FFF2-40B4-BE49-F238E27FC236}">
                <a16:creationId xmlns:a16="http://schemas.microsoft.com/office/drawing/2014/main" id="{ECCEC620-82C0-FE43-BF43-04C9C653759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39927" y="1290480"/>
            <a:ext cx="3514690" cy="1995997"/>
          </a:xfrm>
          <a:prstGeom prst="rect">
            <a:avLst/>
          </a:prstGeom>
        </p:spPr>
      </p:pic>
      <p:pic>
        <p:nvPicPr>
          <p:cNvPr id="24" name="図 23">
            <a:extLst>
              <a:ext uri="{FF2B5EF4-FFF2-40B4-BE49-F238E27FC236}">
                <a16:creationId xmlns:a16="http://schemas.microsoft.com/office/drawing/2014/main" id="{000A84F5-8106-7C48-BB73-84366F075F7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152634" y="3716319"/>
            <a:ext cx="3514690" cy="1995997"/>
          </a:xfrm>
          <a:prstGeom prst="rect">
            <a:avLst/>
          </a:prstGeom>
        </p:spPr>
      </p:pic>
      <p:pic>
        <p:nvPicPr>
          <p:cNvPr id="26" name="図 25">
            <a:extLst>
              <a:ext uri="{FF2B5EF4-FFF2-40B4-BE49-F238E27FC236}">
                <a16:creationId xmlns:a16="http://schemas.microsoft.com/office/drawing/2014/main" id="{BBE1CB1B-C8A0-4D43-9035-DDF13C9E54D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239927" y="3716319"/>
            <a:ext cx="3514690" cy="1995997"/>
          </a:xfrm>
          <a:prstGeom prst="rect">
            <a:avLst/>
          </a:prstGeom>
        </p:spPr>
      </p:pic>
      <p:pic>
        <p:nvPicPr>
          <p:cNvPr id="27" name="図 26">
            <a:extLst>
              <a:ext uri="{FF2B5EF4-FFF2-40B4-BE49-F238E27FC236}">
                <a16:creationId xmlns:a16="http://schemas.microsoft.com/office/drawing/2014/main" id="{4CE09FF0-78AF-C143-94D5-1836AAD7364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1151356" y="1289755"/>
            <a:ext cx="3517247" cy="1997449"/>
          </a:xfrm>
          <a:prstGeom prst="rect">
            <a:avLst/>
          </a:prstGeom>
        </p:spPr>
      </p:pic>
      <p:sp>
        <p:nvSpPr>
          <p:cNvPr id="28" name="テキスト ボックス 27">
            <a:extLst>
              <a:ext uri="{FF2B5EF4-FFF2-40B4-BE49-F238E27FC236}">
                <a16:creationId xmlns:a16="http://schemas.microsoft.com/office/drawing/2014/main" id="{3D2B762E-C894-384C-AE98-DCB8EADAEA68}"/>
              </a:ext>
            </a:extLst>
          </p:cNvPr>
          <p:cNvSpPr txBox="1"/>
          <p:nvPr/>
        </p:nvSpPr>
        <p:spPr>
          <a:xfrm>
            <a:off x="1151355" y="1028232"/>
            <a:ext cx="1171723" cy="261522"/>
          </a:xfrm>
          <a:prstGeom prst="rect">
            <a:avLst/>
          </a:prstGeom>
          <a:noFill/>
        </p:spPr>
        <p:txBody>
          <a:bodyPr wrap="none" rtlCol="0">
            <a:spAutoFit/>
          </a:bodyPr>
          <a:lstStyle/>
          <a:p>
            <a:r>
              <a:rPr kumimoji="1" lang="ja-JP" altLang="en-US" sz="1100">
                <a:solidFill>
                  <a:schemeClr val="tx1">
                    <a:lumMod val="75000"/>
                    <a:lumOff val="25000"/>
                  </a:schemeClr>
                </a:solidFill>
                <a:latin typeface="Yu Gothic" panose="020B0400000000000000" pitchFamily="34" charset="-128"/>
                <a:ea typeface="Yu Gothic" panose="020B0400000000000000" pitchFamily="34" charset="-128"/>
              </a:rPr>
              <a:t>従来型：番組表</a:t>
            </a:r>
          </a:p>
        </p:txBody>
      </p:sp>
      <p:sp>
        <p:nvSpPr>
          <p:cNvPr id="29" name="テキスト ボックス 28">
            <a:extLst>
              <a:ext uri="{FF2B5EF4-FFF2-40B4-BE49-F238E27FC236}">
                <a16:creationId xmlns:a16="http://schemas.microsoft.com/office/drawing/2014/main" id="{CFF8F1B1-A684-8E44-9EED-702FD2857754}"/>
              </a:ext>
            </a:extLst>
          </p:cNvPr>
          <p:cNvSpPr txBox="1"/>
          <p:nvPr/>
        </p:nvSpPr>
        <p:spPr>
          <a:xfrm>
            <a:off x="1150101" y="3454070"/>
            <a:ext cx="1312739" cy="261522"/>
          </a:xfrm>
          <a:prstGeom prst="rect">
            <a:avLst/>
          </a:prstGeom>
          <a:noFill/>
        </p:spPr>
        <p:txBody>
          <a:bodyPr wrap="none" rtlCol="0">
            <a:spAutoFit/>
          </a:bodyPr>
          <a:lstStyle/>
          <a:p>
            <a:r>
              <a:rPr kumimoji="1" lang="ja-JP" altLang="en-US" sz="1100">
                <a:solidFill>
                  <a:schemeClr val="tx1">
                    <a:lumMod val="75000"/>
                    <a:lumOff val="25000"/>
                  </a:schemeClr>
                </a:solidFill>
                <a:latin typeface="Yu Gothic" panose="020B0400000000000000" pitchFamily="34" charset="-128"/>
                <a:ea typeface="Yu Gothic" panose="020B0400000000000000" pitchFamily="34" charset="-128"/>
              </a:rPr>
              <a:t>従来型：番組詳細</a:t>
            </a:r>
          </a:p>
        </p:txBody>
      </p:sp>
      <p:sp>
        <p:nvSpPr>
          <p:cNvPr id="33" name="テキスト ボックス 32">
            <a:extLst>
              <a:ext uri="{FF2B5EF4-FFF2-40B4-BE49-F238E27FC236}">
                <a16:creationId xmlns:a16="http://schemas.microsoft.com/office/drawing/2014/main" id="{CB96A62B-A87F-BA40-AD8B-133776BB390A}"/>
              </a:ext>
            </a:extLst>
          </p:cNvPr>
          <p:cNvSpPr txBox="1"/>
          <p:nvPr/>
        </p:nvSpPr>
        <p:spPr>
          <a:xfrm>
            <a:off x="5238648" y="3455633"/>
            <a:ext cx="1171723" cy="261522"/>
          </a:xfrm>
          <a:prstGeom prst="rect">
            <a:avLst/>
          </a:prstGeom>
          <a:noFill/>
        </p:spPr>
        <p:txBody>
          <a:bodyPr wrap="none" rtlCol="0">
            <a:spAutoFit/>
          </a:bodyPr>
          <a:lstStyle/>
          <a:p>
            <a:r>
              <a:rPr kumimoji="1" lang="ja-JP" altLang="en-US" sz="1100">
                <a:solidFill>
                  <a:schemeClr val="tx1">
                    <a:lumMod val="75000"/>
                    <a:lumOff val="25000"/>
                  </a:schemeClr>
                </a:solidFill>
                <a:latin typeface="Yu Gothic" panose="020B0400000000000000" pitchFamily="34" charset="-128"/>
                <a:ea typeface="Yu Gothic" panose="020B0400000000000000" pitchFamily="34" charset="-128"/>
              </a:rPr>
              <a:t>新型：番組詳細</a:t>
            </a:r>
          </a:p>
        </p:txBody>
      </p:sp>
      <p:sp>
        <p:nvSpPr>
          <p:cNvPr id="34" name="テキスト ボックス 33">
            <a:extLst>
              <a:ext uri="{FF2B5EF4-FFF2-40B4-BE49-F238E27FC236}">
                <a16:creationId xmlns:a16="http://schemas.microsoft.com/office/drawing/2014/main" id="{64DC0009-632E-404B-B4C2-A2902EC6C8DE}"/>
              </a:ext>
            </a:extLst>
          </p:cNvPr>
          <p:cNvSpPr txBox="1"/>
          <p:nvPr/>
        </p:nvSpPr>
        <p:spPr>
          <a:xfrm>
            <a:off x="5238648" y="1028232"/>
            <a:ext cx="1030705" cy="261522"/>
          </a:xfrm>
          <a:prstGeom prst="rect">
            <a:avLst/>
          </a:prstGeom>
          <a:noFill/>
        </p:spPr>
        <p:txBody>
          <a:bodyPr wrap="none" rtlCol="0">
            <a:spAutoFit/>
          </a:bodyPr>
          <a:lstStyle/>
          <a:p>
            <a:r>
              <a:rPr kumimoji="1" lang="ja-JP" altLang="en-US" sz="1100">
                <a:solidFill>
                  <a:schemeClr val="tx1">
                    <a:lumMod val="75000"/>
                    <a:lumOff val="25000"/>
                  </a:schemeClr>
                </a:solidFill>
                <a:latin typeface="Yu Gothic" panose="020B0400000000000000" pitchFamily="34" charset="-128"/>
                <a:ea typeface="Yu Gothic" panose="020B0400000000000000" pitchFamily="34" charset="-128"/>
              </a:rPr>
              <a:t>新型：番組表</a:t>
            </a:r>
          </a:p>
        </p:txBody>
      </p:sp>
    </p:spTree>
    <p:extLst>
      <p:ext uri="{BB962C8B-B14F-4D97-AF65-F5344CB8AC3E}">
        <p14:creationId xmlns:p14="http://schemas.microsoft.com/office/powerpoint/2010/main" val="3392225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B8782C4F-1A23-5543-B1EB-96B19FD2A2F2}"/>
              </a:ext>
            </a:extLst>
          </p:cNvPr>
          <p:cNvSpPr>
            <a:spLocks noGrp="1"/>
          </p:cNvSpPr>
          <p:nvPr>
            <p:ph type="sldNum" sz="quarter" idx="4"/>
          </p:nvPr>
        </p:nvSpPr>
        <p:spPr/>
        <p:txBody>
          <a:bodyPr/>
          <a:lstStyle/>
          <a:p>
            <a:fld id="{5606B6BE-CAE4-49DE-9FA9-57279F23E9C3}" type="slidenum">
              <a:rPr lang="ja-JP" altLang="en-US" smtClean="0"/>
              <a:pPr/>
              <a:t>9</a:t>
            </a:fld>
            <a:endParaRPr lang="ja-JP" altLang="en-US" dirty="0"/>
          </a:p>
        </p:txBody>
      </p:sp>
      <p:sp>
        <p:nvSpPr>
          <p:cNvPr id="5" name="フッター プレースホルダー 4">
            <a:extLst>
              <a:ext uri="{FF2B5EF4-FFF2-40B4-BE49-F238E27FC236}">
                <a16:creationId xmlns:a16="http://schemas.microsoft.com/office/drawing/2014/main" id="{44BEA456-FC21-2842-90BA-0A014307AE5B}"/>
              </a:ext>
            </a:extLst>
          </p:cNvPr>
          <p:cNvSpPr>
            <a:spLocks noGrp="1"/>
          </p:cNvSpPr>
          <p:nvPr>
            <p:ph type="ftr" sz="quarter" idx="3"/>
          </p:nvPr>
        </p:nvSpPr>
        <p:spPr/>
        <p:txBody>
          <a:bodyPr/>
          <a:lstStyle/>
          <a:p>
            <a:pPr algn="l"/>
            <a:r>
              <a:rPr lang="en-US" altLang="ja-JP" sz="500">
                <a:solidFill>
                  <a:schemeClr val="bg1">
                    <a:lumMod val="85000"/>
                  </a:schemeClr>
                </a:solidFill>
              </a:rPr>
              <a:t>©IPG Inc. All Rights Reserved</a:t>
            </a:r>
            <a:endParaRPr lang="ja-JP" altLang="en-US" sz="500" dirty="0">
              <a:solidFill>
                <a:schemeClr val="bg1">
                  <a:lumMod val="85000"/>
                </a:schemeClr>
              </a:solidFill>
            </a:endParaRPr>
          </a:p>
        </p:txBody>
      </p:sp>
      <p:sp>
        <p:nvSpPr>
          <p:cNvPr id="7" name="タイトル 2">
            <a:extLst>
              <a:ext uri="{FF2B5EF4-FFF2-40B4-BE49-F238E27FC236}">
                <a16:creationId xmlns:a16="http://schemas.microsoft.com/office/drawing/2014/main" id="{33EC577C-1FAA-7243-B5CA-02213B40DB3A}"/>
              </a:ext>
            </a:extLst>
          </p:cNvPr>
          <p:cNvSpPr>
            <a:spLocks noGrp="1"/>
          </p:cNvSpPr>
          <p:nvPr>
            <p:ph type="title"/>
          </p:nvPr>
        </p:nvSpPr>
        <p:spPr>
          <a:xfrm>
            <a:off x="282692" y="429777"/>
            <a:ext cx="8432482" cy="210960"/>
          </a:xfrm>
        </p:spPr>
        <p:txBody>
          <a:bodyPr/>
          <a:lstStyle/>
          <a:p>
            <a:r>
              <a:rPr lang="ja-JP" altLang="en-US" sz="1400">
                <a:solidFill>
                  <a:schemeClr val="tx1">
                    <a:lumMod val="75000"/>
                    <a:lumOff val="25000"/>
                  </a:schemeClr>
                </a:solidFill>
              </a:rPr>
              <a:t>放送型</a:t>
            </a:r>
            <a:r>
              <a:rPr lang="en-US" altLang="ja-JP" sz="1400" dirty="0">
                <a:solidFill>
                  <a:schemeClr val="tx1">
                    <a:lumMod val="75000"/>
                    <a:lumOff val="25000"/>
                  </a:schemeClr>
                </a:solidFill>
              </a:rPr>
              <a:t>G</a:t>
            </a:r>
            <a:r>
              <a:rPr lang="ja-JP" altLang="en-US" sz="1400">
                <a:solidFill>
                  <a:schemeClr val="tx1">
                    <a:lumMod val="75000"/>
                    <a:lumOff val="25000"/>
                  </a:schemeClr>
                </a:solidFill>
              </a:rPr>
              <a:t>ガイド</a:t>
            </a:r>
            <a:r>
              <a:rPr lang="en-US" altLang="ja-JP" sz="1400" dirty="0">
                <a:solidFill>
                  <a:schemeClr val="tx1">
                    <a:lumMod val="75000"/>
                    <a:lumOff val="25000"/>
                  </a:schemeClr>
                </a:solidFill>
              </a:rPr>
              <a:t> </a:t>
            </a:r>
            <a:r>
              <a:rPr lang="ja-JP" altLang="en-US" sz="1400">
                <a:solidFill>
                  <a:schemeClr val="tx1">
                    <a:lumMod val="75000"/>
                    <a:lumOff val="25000"/>
                  </a:schemeClr>
                </a:solidFill>
              </a:rPr>
              <a:t>単価表</a:t>
            </a:r>
            <a:endParaRPr kumimoji="1" lang="ja-JP" altLang="en-US" sz="1400" dirty="0">
              <a:solidFill>
                <a:schemeClr val="tx1">
                  <a:lumMod val="75000"/>
                  <a:lumOff val="25000"/>
                </a:schemeClr>
              </a:solidFill>
            </a:endParaRPr>
          </a:p>
        </p:txBody>
      </p:sp>
      <p:graphicFrame>
        <p:nvGraphicFramePr>
          <p:cNvPr id="10" name="表 4">
            <a:extLst>
              <a:ext uri="{FF2B5EF4-FFF2-40B4-BE49-F238E27FC236}">
                <a16:creationId xmlns:a16="http://schemas.microsoft.com/office/drawing/2014/main" id="{FF77708B-5962-8543-A346-472331663008}"/>
              </a:ext>
            </a:extLst>
          </p:cNvPr>
          <p:cNvGraphicFramePr>
            <a:graphicFrameLocks noGrp="1"/>
          </p:cNvGraphicFramePr>
          <p:nvPr>
            <p:extLst>
              <p:ext uri="{D42A27DB-BD31-4B8C-83A1-F6EECF244321}">
                <p14:modId xmlns:p14="http://schemas.microsoft.com/office/powerpoint/2010/main" val="2066867610"/>
              </p:ext>
            </p:extLst>
          </p:nvPr>
        </p:nvGraphicFramePr>
        <p:xfrm>
          <a:off x="559941" y="1326970"/>
          <a:ext cx="8700300" cy="2605967"/>
        </p:xfrm>
        <a:graphic>
          <a:graphicData uri="http://schemas.openxmlformats.org/drawingml/2006/table">
            <a:tbl>
              <a:tblPr firstRow="1" bandRow="1">
                <a:tableStyleId>{9D7B26C5-4107-4FEC-AEDC-1716B250A1EF}</a:tableStyleId>
              </a:tblPr>
              <a:tblGrid>
                <a:gridCol w="840234">
                  <a:extLst>
                    <a:ext uri="{9D8B030D-6E8A-4147-A177-3AD203B41FA5}">
                      <a16:colId xmlns:a16="http://schemas.microsoft.com/office/drawing/2014/main" val="2139980045"/>
                    </a:ext>
                  </a:extLst>
                </a:gridCol>
                <a:gridCol w="1093166">
                  <a:extLst>
                    <a:ext uri="{9D8B030D-6E8A-4147-A177-3AD203B41FA5}">
                      <a16:colId xmlns:a16="http://schemas.microsoft.com/office/drawing/2014/main" val="2514555364"/>
                    </a:ext>
                  </a:extLst>
                </a:gridCol>
                <a:gridCol w="966700">
                  <a:extLst>
                    <a:ext uri="{9D8B030D-6E8A-4147-A177-3AD203B41FA5}">
                      <a16:colId xmlns:a16="http://schemas.microsoft.com/office/drawing/2014/main" val="2833066907"/>
                    </a:ext>
                  </a:extLst>
                </a:gridCol>
                <a:gridCol w="966700">
                  <a:extLst>
                    <a:ext uri="{9D8B030D-6E8A-4147-A177-3AD203B41FA5}">
                      <a16:colId xmlns:a16="http://schemas.microsoft.com/office/drawing/2014/main" val="4127413051"/>
                    </a:ext>
                  </a:extLst>
                </a:gridCol>
                <a:gridCol w="966700">
                  <a:extLst>
                    <a:ext uri="{9D8B030D-6E8A-4147-A177-3AD203B41FA5}">
                      <a16:colId xmlns:a16="http://schemas.microsoft.com/office/drawing/2014/main" val="3615809615"/>
                    </a:ext>
                  </a:extLst>
                </a:gridCol>
                <a:gridCol w="966700">
                  <a:extLst>
                    <a:ext uri="{9D8B030D-6E8A-4147-A177-3AD203B41FA5}">
                      <a16:colId xmlns:a16="http://schemas.microsoft.com/office/drawing/2014/main" val="2130270892"/>
                    </a:ext>
                  </a:extLst>
                </a:gridCol>
                <a:gridCol w="966700">
                  <a:extLst>
                    <a:ext uri="{9D8B030D-6E8A-4147-A177-3AD203B41FA5}">
                      <a16:colId xmlns:a16="http://schemas.microsoft.com/office/drawing/2014/main" val="726594243"/>
                    </a:ext>
                  </a:extLst>
                </a:gridCol>
                <a:gridCol w="966700">
                  <a:extLst>
                    <a:ext uri="{9D8B030D-6E8A-4147-A177-3AD203B41FA5}">
                      <a16:colId xmlns:a16="http://schemas.microsoft.com/office/drawing/2014/main" val="742034066"/>
                    </a:ext>
                  </a:extLst>
                </a:gridCol>
                <a:gridCol w="966700">
                  <a:extLst>
                    <a:ext uri="{9D8B030D-6E8A-4147-A177-3AD203B41FA5}">
                      <a16:colId xmlns:a16="http://schemas.microsoft.com/office/drawing/2014/main" val="1383337999"/>
                    </a:ext>
                  </a:extLst>
                </a:gridCol>
              </a:tblGrid>
              <a:tr h="239344">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a:solidFill>
                            <a:schemeClr val="bg1"/>
                          </a:solidFill>
                          <a:latin typeface="Yu Gothic" panose="020B0400000000000000" pitchFamily="34" charset="-128"/>
                          <a:ea typeface="Yu Gothic" panose="020B0400000000000000" pitchFamily="34" charset="-128"/>
                        </a:rPr>
                        <a:t>販売枠数</a:t>
                      </a:r>
                      <a:endParaRPr kumimoji="1" lang="ja-JP" altLang="en-US" sz="800" b="0" kern="1200">
                        <a:solidFill>
                          <a:schemeClr val="bg1"/>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１枠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２枠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３枠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４枠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５枠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６枠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bg1"/>
                          </a:solidFill>
                          <a:effectLst/>
                          <a:latin typeface="Yu Gothic" panose="020B0400000000000000" pitchFamily="34" charset="-128"/>
                          <a:ea typeface="Yu Gothic" panose="020B0400000000000000" pitchFamily="34" charset="-128"/>
                          <a:cs typeface="+mn-cs"/>
                        </a:rPr>
                        <a:t>７枠以上</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1857309368"/>
                  </a:ext>
                </a:extLst>
              </a:tr>
              <a:tr h="338089">
                <a:tc rowSpan="7">
                  <a:txBody>
                    <a:bodyPr/>
                    <a:lstStyle/>
                    <a:p>
                      <a:pPr algn="ct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日あたり</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終日６枠</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夜帯１枠</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全国</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600,000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400,000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570,000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380,000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540,000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360,000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510,000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340,000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320,000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450,000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300,000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884763233"/>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関東</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260,000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247,000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360,000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234,000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340,000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221,000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320,000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208,000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195,000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983162180"/>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関西</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200,000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180,000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190,000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171,000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162,000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170,000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153,000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160,000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144,000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150,000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135,000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4155941258"/>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中部</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150,000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120,000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142,500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114,000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135,000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108,000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127,500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102,000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120,000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96,000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112,500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90,000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466709307"/>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北海道</a:t>
                      </a:r>
                      <a:r>
                        <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a:t>
                      </a: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福岡</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100,000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80,000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95,000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76,000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90,000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72,000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85,000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68,000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64,000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75,000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60,000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1287265574"/>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ローカルエリア①</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よりご指定の</a:t>
                      </a:r>
                      <a:r>
                        <a:rPr kumimoji="1" lang="en-US" altLang="ja-JP" sz="6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80,000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50,000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76,000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47,500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72,000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45,000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68,000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42,500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64,000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60,000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37,500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725327399"/>
                  </a:ext>
                </a:extLst>
              </a:tr>
              <a:tr h="338089">
                <a:tc vMerge="1">
                  <a:txBody>
                    <a:bodyPr/>
                    <a:lstStyle/>
                    <a:p>
                      <a:pPr marL="0" marR="0" lvl="0" indent="0" algn="l" defTabSz="742950" rtl="0" eaLnBrk="1" fontAlgn="auto" latinLnBrk="0" hangingPunct="1">
                        <a:lnSpc>
                          <a:spcPct val="100000"/>
                        </a:lnSpc>
                        <a:spcBef>
                          <a:spcPts val="0"/>
                        </a:spcBef>
                        <a:spcAft>
                          <a:spcPts val="0"/>
                        </a:spcAft>
                        <a:buClrTx/>
                        <a:buSzTx/>
                        <a:buFontTx/>
                        <a:buNone/>
                        <a:tabLst/>
                        <a:defRPr/>
                      </a:pPr>
                      <a:endParaRPr kumimoji="1" lang="ja-JP" altLang="en-US" sz="9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ローカルエリア②</a:t>
                      </a:r>
                      <a:endParaRPr kumimoji="1" lang="en-US" altLang="ja-JP" sz="8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よりご指定の</a:t>
                      </a:r>
                      <a:r>
                        <a:rPr kumimoji="1" lang="en-US" altLang="ja-JP" sz="600" b="0" kern="1200" dirty="0">
                          <a:solidFill>
                            <a:schemeClr val="tx1">
                              <a:lumMod val="75000"/>
                              <a:lumOff val="25000"/>
                            </a:schemeClr>
                          </a:solidFill>
                          <a:effectLst/>
                          <a:latin typeface="Yu Gothic" panose="020B0400000000000000" pitchFamily="34" charset="-128"/>
                          <a:ea typeface="Yu Gothic" panose="020B0400000000000000" pitchFamily="34" charset="-128"/>
                          <a:cs typeface="+mn-cs"/>
                        </a:rPr>
                        <a:t>1</a:t>
                      </a:r>
                      <a:r>
                        <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rPr>
                        <a:t>エリア</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50,000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40,000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gridSpan="2">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47,500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38,000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hMerge="1">
                  <a:txBody>
                    <a:bodyPr/>
                    <a:lstStyle/>
                    <a:p>
                      <a:pPr algn="ctr"/>
                      <a:endParaRPr kumimoji="1" lang="ja-JP" altLang="en-US" sz="600" b="0" kern="1200">
                        <a:solidFill>
                          <a:schemeClr val="tx1">
                            <a:lumMod val="75000"/>
                            <a:lumOff val="2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45,000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36,000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42,500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34,000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40,000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32,000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tc>
                  <a:txBody>
                    <a:bodyPr/>
                    <a:lstStyle/>
                    <a:p>
                      <a:pPr algn="ctr"/>
                      <a:r>
                        <a:rPr kumimoji="1" lang="ja-JP" altLang="en-US" sz="800" b="0" kern="1200">
                          <a:solidFill>
                            <a:srgbClr val="C00000"/>
                          </a:solidFill>
                          <a:effectLst/>
                          <a:latin typeface="Yu Gothic" panose="020B0400000000000000" pitchFamily="34" charset="-128"/>
                          <a:ea typeface="Yu Gothic" panose="020B0400000000000000" pitchFamily="34" charset="-128"/>
                          <a:cs typeface="+mn-cs"/>
                        </a:rPr>
                        <a:t>￥</a:t>
                      </a:r>
                      <a:r>
                        <a:rPr kumimoji="1" lang="en-US" altLang="ja-JP" sz="800" b="0" kern="1200" dirty="0">
                          <a:solidFill>
                            <a:srgbClr val="C00000"/>
                          </a:solidFill>
                          <a:effectLst/>
                          <a:latin typeface="Yu Gothic" panose="020B0400000000000000" pitchFamily="34" charset="-128"/>
                          <a:ea typeface="Yu Gothic" panose="020B0400000000000000" pitchFamily="34" charset="-128"/>
                          <a:cs typeface="+mn-cs"/>
                        </a:rPr>
                        <a:t>37,500</a:t>
                      </a:r>
                    </a:p>
                    <a:p>
                      <a:pPr marL="0" marR="0" lvl="0" indent="0" algn="ctr" defTabSz="742950" rtl="0" eaLnBrk="1" fontAlgn="auto" latinLnBrk="0" hangingPunct="1">
                        <a:lnSpc>
                          <a:spcPct val="100000"/>
                        </a:lnSpc>
                        <a:spcBef>
                          <a:spcPts val="0"/>
                        </a:spcBef>
                        <a:spcAft>
                          <a:spcPts val="0"/>
                        </a:spcAft>
                        <a:buClrTx/>
                        <a:buSzTx/>
                        <a:buFontTx/>
                        <a:buNone/>
                        <a:tabLst/>
                        <a:defRPr/>
                      </a:pPr>
                      <a:r>
                        <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rPr>
                        <a:t>￥</a:t>
                      </a:r>
                      <a:r>
                        <a:rPr kumimoji="1" lang="en-US" altLang="ja-JP" sz="700" b="0" kern="1200" dirty="0">
                          <a:solidFill>
                            <a:schemeClr val="accent2">
                              <a:lumMod val="75000"/>
                            </a:schemeClr>
                          </a:solidFill>
                          <a:effectLst/>
                          <a:latin typeface="Yu Gothic" panose="020B0400000000000000" pitchFamily="34" charset="-128"/>
                          <a:ea typeface="Yu Gothic" panose="020B0400000000000000" pitchFamily="34" charset="-128"/>
                          <a:cs typeface="+mn-cs"/>
                        </a:rPr>
                        <a:t>30,000</a:t>
                      </a:r>
                      <a:endParaRPr kumimoji="1" lang="ja-JP" altLang="en-US" sz="700" b="0" kern="1200">
                        <a:solidFill>
                          <a:schemeClr val="accent2">
                            <a:lumMod val="75000"/>
                          </a:schemeClr>
                        </a:solidFill>
                        <a:effectLst/>
                        <a:latin typeface="Yu Gothic" panose="020B0400000000000000" pitchFamily="34" charset="-128"/>
                        <a:ea typeface="Yu Gothic" panose="020B0400000000000000" pitchFamily="34" charset="-128"/>
                        <a:cs typeface="+mn-cs"/>
                      </a:endParaRP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noFill/>
                  </a:tcPr>
                </a:tc>
                <a:extLst>
                  <a:ext uri="{0D108BD9-81ED-4DB2-BD59-A6C34878D82A}">
                    <a16:rowId xmlns:a16="http://schemas.microsoft.com/office/drawing/2014/main" val="3203490669"/>
                  </a:ext>
                </a:extLst>
              </a:tr>
            </a:tbl>
          </a:graphicData>
        </a:graphic>
      </p:graphicFrame>
      <p:sp>
        <p:nvSpPr>
          <p:cNvPr id="11" name="正方形/長方形 10">
            <a:extLst>
              <a:ext uri="{FF2B5EF4-FFF2-40B4-BE49-F238E27FC236}">
                <a16:creationId xmlns:a16="http://schemas.microsoft.com/office/drawing/2014/main" id="{A81CBCF0-246C-864B-AF9D-6A6C6430E190}"/>
              </a:ext>
            </a:extLst>
          </p:cNvPr>
          <p:cNvSpPr/>
          <p:nvPr/>
        </p:nvSpPr>
        <p:spPr>
          <a:xfrm>
            <a:off x="559941" y="3978953"/>
            <a:ext cx="8700300" cy="723596"/>
          </a:xfrm>
          <a:prstGeom prst="rect">
            <a:avLst/>
          </a:prstGeom>
        </p:spPr>
        <p:txBody>
          <a:bodyPr wrap="square">
            <a:spAutoFit/>
          </a:bodyPr>
          <a:lstStyle/>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上記は全て税別表記となります。</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ローカルエリア①：宮城・福島・新潟・長野・静岡・広島・岡山＆香川 </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 </a:t>
            </a: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ローカルエリア②：青森・秋田・岩手・山形・山梨・富山・石川・福井・鳥取＆島根・山口・徳島・愛媛・高知・長崎・大分・佐賀・熊本・宮崎・鹿児島・沖縄 </a:t>
            </a:r>
            <a:endParaRPr lang="en-US" altLang="ja-JP" sz="700" dirty="0">
              <a:solidFill>
                <a:schemeClr val="tx1">
                  <a:lumMod val="50000"/>
                  <a:lumOff val="50000"/>
                </a:schemeClr>
              </a:solidFill>
              <a:latin typeface="Yu Gothic" panose="020B0400000000000000" pitchFamily="34" charset="-128"/>
              <a:ea typeface="Yu Gothic" panose="020B0400000000000000" pitchFamily="34" charset="-128"/>
            </a:endParaRPr>
          </a:p>
          <a:p>
            <a:pPr marL="171450" indent="-171450">
              <a:lnSpc>
                <a:spcPct val="150000"/>
              </a:lnSpc>
              <a:buSzPct val="80000"/>
              <a:buFont typeface="システムフォント（レギュラー）"/>
              <a:buChar char="※"/>
            </a:pP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エリア指定</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(2</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エリア以上での掲載</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ブロック掲載</a:t>
            </a:r>
            <a:r>
              <a:rPr lang="en-US" altLang="ja-JP" sz="700" dirty="0">
                <a:solidFill>
                  <a:schemeClr val="tx1">
                    <a:lumMod val="50000"/>
                    <a:lumOff val="50000"/>
                  </a:schemeClr>
                </a:solidFill>
                <a:latin typeface="Yu Gothic" panose="020B0400000000000000" pitchFamily="34" charset="-128"/>
                <a:ea typeface="Yu Gothic" panose="020B0400000000000000" pitchFamily="34" charset="-128"/>
              </a:rPr>
              <a:t>)</a:t>
            </a:r>
            <a:r>
              <a:rPr lang="ja-JP" altLang="en-US" sz="700">
                <a:solidFill>
                  <a:schemeClr val="tx1">
                    <a:lumMod val="50000"/>
                    <a:lumOff val="50000"/>
                  </a:schemeClr>
                </a:solidFill>
                <a:latin typeface="Yu Gothic" panose="020B0400000000000000" pitchFamily="34" charset="-128"/>
                <a:ea typeface="Yu Gothic" panose="020B0400000000000000" pitchFamily="34" charset="-128"/>
              </a:rPr>
              <a:t>も可能です。</a:t>
            </a:r>
          </a:p>
        </p:txBody>
      </p:sp>
      <p:sp>
        <p:nvSpPr>
          <p:cNvPr id="13" name="テキスト ボックス 12">
            <a:extLst>
              <a:ext uri="{FF2B5EF4-FFF2-40B4-BE49-F238E27FC236}">
                <a16:creationId xmlns:a16="http://schemas.microsoft.com/office/drawing/2014/main" id="{B89E9234-FB58-7E4A-A8CF-B3B1354B3E64}"/>
              </a:ext>
            </a:extLst>
          </p:cNvPr>
          <p:cNvSpPr txBox="1"/>
          <p:nvPr/>
        </p:nvSpPr>
        <p:spPr>
          <a:xfrm>
            <a:off x="562152" y="992043"/>
            <a:ext cx="5112297" cy="307777"/>
          </a:xfrm>
          <a:prstGeom prst="rect">
            <a:avLst/>
          </a:prstGeom>
          <a:noFill/>
        </p:spPr>
        <p:txBody>
          <a:bodyPr wrap="none" rtlCol="0">
            <a:spAutoFit/>
          </a:bodyPr>
          <a:lstStyle/>
          <a:p>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掲載枠 単価表</a:t>
            </a:r>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  </a:t>
            </a:r>
            <a:r>
              <a:rPr lang="ja-JP" altLang="en-US" sz="900">
                <a:solidFill>
                  <a:srgbClr val="C00000"/>
                </a:solidFill>
                <a:latin typeface="游ゴシック" panose="020B0400000000000000" pitchFamily="50" charset="-128"/>
                <a:ea typeface="游ゴシック" panose="020B0400000000000000" pitchFamily="50" charset="-128"/>
              </a:rPr>
              <a:t>■終日</a:t>
            </a:r>
            <a:r>
              <a:rPr lang="en-US" altLang="ja-JP" sz="900" dirty="0">
                <a:solidFill>
                  <a:srgbClr val="C00000"/>
                </a:solidFill>
                <a:latin typeface="游ゴシック" panose="020B0400000000000000" pitchFamily="50" charset="-128"/>
                <a:ea typeface="游ゴシック" panose="020B0400000000000000" pitchFamily="50" charset="-128"/>
              </a:rPr>
              <a:t> 5:00-29:00  </a:t>
            </a:r>
            <a:r>
              <a:rPr lang="ja-JP" altLang="en-US" sz="900">
                <a:solidFill>
                  <a:schemeClr val="accent2">
                    <a:lumMod val="75000"/>
                  </a:schemeClr>
                </a:solidFill>
                <a:latin typeface="游ゴシック" panose="020B0400000000000000" pitchFamily="50" charset="-128"/>
                <a:ea typeface="游ゴシック" panose="020B0400000000000000" pitchFamily="50" charset="-128"/>
              </a:rPr>
              <a:t>■夜帯</a:t>
            </a:r>
            <a:r>
              <a:rPr lang="en-US" altLang="ja-JP" sz="900" dirty="0">
                <a:solidFill>
                  <a:schemeClr val="accent2">
                    <a:lumMod val="75000"/>
                  </a:schemeClr>
                </a:solidFill>
                <a:latin typeface="游ゴシック" panose="020B0400000000000000" pitchFamily="50" charset="-128"/>
                <a:ea typeface="游ゴシック" panose="020B0400000000000000" pitchFamily="50" charset="-128"/>
              </a:rPr>
              <a:t> 19:00-25:00</a:t>
            </a:r>
            <a:r>
              <a:rPr lang="ja-JP" altLang="en-US" sz="900">
                <a:solidFill>
                  <a:schemeClr val="accent2">
                    <a:lumMod val="75000"/>
                  </a:schemeClr>
                </a:solidFill>
                <a:latin typeface="游ゴシック" panose="020B0400000000000000" pitchFamily="50" charset="-128"/>
                <a:ea typeface="游ゴシック" panose="020B0400000000000000" pitchFamily="50" charset="-128"/>
              </a:rPr>
              <a:t>　</a:t>
            </a:r>
            <a:r>
              <a:rPr lang="en-US" altLang="ja-JP" sz="900" b="1" dirty="0">
                <a:solidFill>
                  <a:schemeClr val="tx1">
                    <a:lumMod val="75000"/>
                    <a:lumOff val="25000"/>
                  </a:schemeClr>
                </a:solidFill>
                <a:latin typeface="游ゴシック" panose="020B0400000000000000" pitchFamily="50" charset="-128"/>
                <a:ea typeface="游ゴシック" panose="020B0400000000000000" pitchFamily="50" charset="-128"/>
              </a:rPr>
              <a:t>※3</a:t>
            </a:r>
            <a:r>
              <a:rPr lang="ja-JP" altLang="en-US" sz="900" b="1">
                <a:solidFill>
                  <a:schemeClr val="tx1">
                    <a:lumMod val="75000"/>
                    <a:lumOff val="25000"/>
                  </a:schemeClr>
                </a:solidFill>
                <a:latin typeface="游ゴシック" panose="020B0400000000000000" pitchFamily="50" charset="-128"/>
                <a:ea typeface="游ゴシック" panose="020B0400000000000000" pitchFamily="50" charset="-128"/>
              </a:rPr>
              <a:t>ヶ月以内に全枠消化が条件</a:t>
            </a:r>
            <a:endParaRPr lang="ja-JP" altLang="en-US" sz="900" b="1">
              <a:solidFill>
                <a:schemeClr val="tx1">
                  <a:lumMod val="75000"/>
                  <a:lumOff val="25000"/>
                </a:schemeClr>
              </a:solidFill>
            </a:endParaRPr>
          </a:p>
        </p:txBody>
      </p:sp>
      <p:graphicFrame>
        <p:nvGraphicFramePr>
          <p:cNvPr id="9" name="表 4">
            <a:extLst>
              <a:ext uri="{FF2B5EF4-FFF2-40B4-BE49-F238E27FC236}">
                <a16:creationId xmlns:a16="http://schemas.microsoft.com/office/drawing/2014/main" id="{672277A5-4524-C74A-BD46-B3CB315C51F6}"/>
              </a:ext>
            </a:extLst>
          </p:cNvPr>
          <p:cNvGraphicFramePr>
            <a:graphicFrameLocks noGrp="1"/>
          </p:cNvGraphicFramePr>
          <p:nvPr>
            <p:extLst>
              <p:ext uri="{D42A27DB-BD31-4B8C-83A1-F6EECF244321}">
                <p14:modId xmlns:p14="http://schemas.microsoft.com/office/powerpoint/2010/main" val="1211892948"/>
              </p:ext>
            </p:extLst>
          </p:nvPr>
        </p:nvGraphicFramePr>
        <p:xfrm>
          <a:off x="559941" y="5121027"/>
          <a:ext cx="8700300" cy="400802"/>
        </p:xfrm>
        <a:graphic>
          <a:graphicData uri="http://schemas.openxmlformats.org/drawingml/2006/table">
            <a:tbl>
              <a:tblPr firstRow="1" bandRow="1">
                <a:tableStyleId>{9D7B26C5-4107-4FEC-AEDC-1716B250A1EF}</a:tableStyleId>
              </a:tblPr>
              <a:tblGrid>
                <a:gridCol w="8700300">
                  <a:extLst>
                    <a:ext uri="{9D8B030D-6E8A-4147-A177-3AD203B41FA5}">
                      <a16:colId xmlns:a16="http://schemas.microsoft.com/office/drawing/2014/main" val="2139980045"/>
                    </a:ext>
                  </a:extLst>
                </a:gridCol>
              </a:tblGrid>
              <a:tr h="400802">
                <a:tc>
                  <a:txBody>
                    <a:bodyPr/>
                    <a:lstStyle/>
                    <a:p>
                      <a:pPr marL="0" marR="0" lvl="0" indent="0" algn="ctr" defTabSz="742950" rtl="0" eaLnBrk="1" fontAlgn="auto" latinLnBrk="0" hangingPunct="1">
                        <a:lnSpc>
                          <a:spcPct val="100000"/>
                        </a:lnSpc>
                        <a:spcBef>
                          <a:spcPts val="0"/>
                        </a:spcBef>
                        <a:spcAft>
                          <a:spcPts val="0"/>
                        </a:spcAft>
                        <a:buClrTx/>
                        <a:buSzTx/>
                        <a:buFontTx/>
                        <a:buNone/>
                        <a:tabLst/>
                        <a:defRPr/>
                      </a:pP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10</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枠以上のお申し込みで</a:t>
                      </a: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3</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ヶ月以内は</a:t>
                      </a: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11</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枠目以降も都度</a:t>
                      </a: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25%</a:t>
                      </a:r>
                      <a:r>
                        <a:rPr kumimoji="1" lang="en"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OFF</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で掲載可能です。自社制作番組、新ドラマ等々</a:t>
                      </a:r>
                      <a:r>
                        <a:rPr kumimoji="1" lang="en-US" altLang="ja-JP" sz="900" b="0" kern="1200" dirty="0">
                          <a:solidFill>
                            <a:schemeClr val="bg1">
                              <a:lumMod val="95000"/>
                            </a:schemeClr>
                          </a:solidFill>
                          <a:effectLst/>
                          <a:latin typeface="Yu Gothic" panose="020B0400000000000000" pitchFamily="34" charset="-128"/>
                          <a:ea typeface="Yu Gothic" panose="020B0400000000000000" pitchFamily="34" charset="-128"/>
                          <a:cs typeface="+mn-cs"/>
                        </a:rPr>
                        <a:t>…</a:t>
                      </a:r>
                      <a:r>
                        <a:rPr kumimoji="1" lang="ja-JP" altLang="en-US" sz="900" b="0" kern="1200">
                          <a:solidFill>
                            <a:schemeClr val="bg1">
                              <a:lumMod val="95000"/>
                            </a:schemeClr>
                          </a:solidFill>
                          <a:effectLst/>
                          <a:latin typeface="Yu Gothic" panose="020B0400000000000000" pitchFamily="34" charset="-128"/>
                          <a:ea typeface="Yu Gothic" panose="020B0400000000000000" pitchFamily="34" charset="-128"/>
                          <a:cs typeface="+mn-cs"/>
                        </a:rPr>
                        <a:t>お好きな番組でご活用頂けます。  </a:t>
                      </a:r>
                    </a:p>
                  </a:txBody>
                  <a:tcPr anchor="ctr">
                    <a:lnL w="3175" cap="flat" cmpd="sng" algn="ctr">
                      <a:solidFill>
                        <a:schemeClr val="tx1">
                          <a:lumMod val="50000"/>
                          <a:lumOff val="50000"/>
                        </a:schemeClr>
                      </a:solidFill>
                      <a:prstDash val="solid"/>
                      <a:round/>
                      <a:headEnd type="none" w="med" len="med"/>
                      <a:tailEnd type="none" w="med" len="med"/>
                    </a:lnL>
                    <a:lnR w="3175" cap="flat" cmpd="sng" algn="ctr">
                      <a:solidFill>
                        <a:schemeClr val="tx1">
                          <a:lumMod val="50000"/>
                          <a:lumOff val="50000"/>
                        </a:schemeClr>
                      </a:solidFill>
                      <a:prstDash val="solid"/>
                      <a:round/>
                      <a:headEnd type="none" w="med" len="med"/>
                      <a:tailEnd type="none" w="med" len="med"/>
                    </a:lnR>
                    <a:lnT w="3175" cap="flat" cmpd="sng" algn="ctr">
                      <a:solidFill>
                        <a:schemeClr val="tx1">
                          <a:lumMod val="50000"/>
                          <a:lumOff val="50000"/>
                        </a:schemeClr>
                      </a:solidFill>
                      <a:prstDash val="solid"/>
                      <a:round/>
                      <a:headEnd type="none" w="med" len="med"/>
                      <a:tailEnd type="none" w="med" len="med"/>
                    </a:lnT>
                    <a:lnB w="3175" cap="flat" cmpd="sng" algn="ctr">
                      <a:solidFill>
                        <a:schemeClr val="tx1">
                          <a:lumMod val="50000"/>
                          <a:lumOff val="50000"/>
                        </a:schemeClr>
                      </a:solidFill>
                      <a:prstDash val="solid"/>
                      <a:round/>
                      <a:headEnd type="none" w="med" len="med"/>
                      <a:tailEnd type="none" w="med" len="med"/>
                    </a:lnB>
                    <a:solidFill>
                      <a:schemeClr val="accent5">
                        <a:lumMod val="75000"/>
                      </a:schemeClr>
                    </a:solidFill>
                  </a:tcPr>
                </a:tc>
                <a:extLst>
                  <a:ext uri="{0D108BD9-81ED-4DB2-BD59-A6C34878D82A}">
                    <a16:rowId xmlns:a16="http://schemas.microsoft.com/office/drawing/2014/main" val="1857309368"/>
                  </a:ext>
                </a:extLst>
              </a:tr>
            </a:tbl>
          </a:graphicData>
        </a:graphic>
      </p:graphicFrame>
      <p:sp>
        <p:nvSpPr>
          <p:cNvPr id="12" name="テキスト ボックス 11">
            <a:extLst>
              <a:ext uri="{FF2B5EF4-FFF2-40B4-BE49-F238E27FC236}">
                <a16:creationId xmlns:a16="http://schemas.microsoft.com/office/drawing/2014/main" id="{43A83F96-7786-7D42-861B-CB0C40DE9B2D}"/>
              </a:ext>
            </a:extLst>
          </p:cNvPr>
          <p:cNvSpPr txBox="1"/>
          <p:nvPr/>
        </p:nvSpPr>
        <p:spPr>
          <a:xfrm>
            <a:off x="559941" y="4791965"/>
            <a:ext cx="1999265" cy="307777"/>
          </a:xfrm>
          <a:prstGeom prst="rect">
            <a:avLst/>
          </a:prstGeom>
          <a:noFill/>
        </p:spPr>
        <p:txBody>
          <a:bodyPr wrap="none" rtlCol="0">
            <a:spAutoFit/>
          </a:bodyPr>
          <a:lstStyle/>
          <a:p>
            <a:r>
              <a:rPr lang="en-US" altLang="ja-JP" sz="1400" b="1" dirty="0">
                <a:solidFill>
                  <a:schemeClr val="tx1">
                    <a:lumMod val="75000"/>
                    <a:lumOff val="25000"/>
                  </a:schemeClr>
                </a:solidFill>
                <a:latin typeface="游ゴシック" panose="020B0400000000000000" pitchFamily="50" charset="-128"/>
                <a:ea typeface="游ゴシック" panose="020B0400000000000000" pitchFamily="50" charset="-128"/>
              </a:rPr>
              <a:t>10</a:t>
            </a:r>
            <a:r>
              <a:rPr lang="ja-JP" altLang="en-US" sz="1400" b="1">
                <a:solidFill>
                  <a:schemeClr val="tx1">
                    <a:lumMod val="75000"/>
                    <a:lumOff val="25000"/>
                  </a:schemeClr>
                </a:solidFill>
                <a:latin typeface="游ゴシック" panose="020B0400000000000000" pitchFamily="50" charset="-128"/>
                <a:ea typeface="游ゴシック" panose="020B0400000000000000" pitchFamily="50" charset="-128"/>
              </a:rPr>
              <a:t>枠以上セットプラン</a:t>
            </a:r>
            <a:endParaRPr lang="ja-JP" altLang="en-US" sz="1400" b="1">
              <a:solidFill>
                <a:schemeClr val="tx1">
                  <a:lumMod val="75000"/>
                  <a:lumOff val="25000"/>
                </a:schemeClr>
              </a:solidFill>
            </a:endParaRPr>
          </a:p>
        </p:txBody>
      </p:sp>
      <p:sp>
        <p:nvSpPr>
          <p:cNvPr id="20" name="角丸四角形 19">
            <a:extLst>
              <a:ext uri="{FF2B5EF4-FFF2-40B4-BE49-F238E27FC236}">
                <a16:creationId xmlns:a16="http://schemas.microsoft.com/office/drawing/2014/main" id="{645A584B-22C2-5D4F-86F6-214ADF26E195}"/>
              </a:ext>
            </a:extLst>
          </p:cNvPr>
          <p:cNvSpPr/>
          <p:nvPr/>
        </p:nvSpPr>
        <p:spPr>
          <a:xfrm>
            <a:off x="8072438" y="6348495"/>
            <a:ext cx="1711565" cy="185208"/>
          </a:xfrm>
          <a:prstGeom prst="roundRect">
            <a:avLst>
              <a:gd name="adj" fmla="val 0"/>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対象期間</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 2021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10</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~2022</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年</a:t>
            </a:r>
            <a:r>
              <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1</a:t>
            </a:r>
            <a:r>
              <a:rPr lang="ja-JP" altLang="en-US" sz="80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rPr>
              <a:t>月</a:t>
            </a:r>
            <a:endParaRPr lang="en-US" altLang="ja-JP" sz="800" dirty="0">
              <a:solidFill>
                <a:schemeClr val="tx1">
                  <a:lumMod val="75000"/>
                  <a:lumOff val="25000"/>
                </a:schemeClr>
              </a:solidFill>
              <a:latin typeface="游ゴシック" panose="020B0400000000000000" pitchFamily="50" charset="-128"/>
              <a:ea typeface="游ゴシック" panose="020B0400000000000000" pitchFamily="50" charset="-128"/>
              <a:cs typeface="メイリオ" panose="020B0604030504040204" pitchFamily="50" charset="-128"/>
            </a:endParaRPr>
          </a:p>
        </p:txBody>
      </p:sp>
    </p:spTree>
    <p:extLst>
      <p:ext uri="{BB962C8B-B14F-4D97-AF65-F5344CB8AC3E}">
        <p14:creationId xmlns:p14="http://schemas.microsoft.com/office/powerpoint/2010/main" val="2449038156"/>
      </p:ext>
    </p:extLst>
  </p:cSld>
  <p:clrMapOvr>
    <a:masterClrMapping/>
  </p:clrMapOvr>
</p:sld>
</file>

<file path=ppt/theme/theme1.xml><?xml version="1.0" encoding="utf-8"?>
<a:theme xmlns:a="http://schemas.openxmlformats.org/drawingml/2006/main" name="Office テーマ">
  <a:themeElements>
    <a:clrScheme name="ユーザー定義 1">
      <a:dk1>
        <a:sysClr val="windowText" lastClr="000000"/>
      </a:dk1>
      <a:lt1>
        <a:sysClr val="window" lastClr="FFFFFF"/>
      </a:lt1>
      <a:dk2>
        <a:srgbClr val="212745"/>
      </a:dk2>
      <a:lt2>
        <a:srgbClr val="B4DCFA"/>
      </a:lt2>
      <a:accent1>
        <a:srgbClr val="1A237E"/>
      </a:accent1>
      <a:accent2>
        <a:srgbClr val="1565C0"/>
      </a:accent2>
      <a:accent3>
        <a:srgbClr val="FFD815"/>
      </a:accent3>
      <a:accent4>
        <a:srgbClr val="FFA000"/>
      </a:accent4>
      <a:accent5>
        <a:srgbClr val="26A69A"/>
      </a:accent5>
      <a:accent6>
        <a:srgbClr val="FF7C80"/>
      </a:accent6>
      <a:hlink>
        <a:srgbClr val="0000FF"/>
      </a:hlink>
      <a:folHlink>
        <a:srgbClr val="80008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36355</TotalTime>
  <Words>10811</Words>
  <Application>Microsoft Macintosh PowerPoint</Application>
  <PresentationFormat>A4 210 x 297 mm</PresentationFormat>
  <Paragraphs>1061</Paragraphs>
  <Slides>42</Slides>
  <Notes>25</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42</vt:i4>
      </vt:variant>
    </vt:vector>
  </HeadingPairs>
  <TitlesOfParts>
    <vt:vector size="52" baseType="lpstr">
      <vt:lpstr>システムフォント（レギュラー）</vt:lpstr>
      <vt:lpstr>メイリオ</vt:lpstr>
      <vt:lpstr>游ゴシック</vt:lpstr>
      <vt:lpstr>游ゴシック</vt:lpstr>
      <vt:lpstr>Yu Gothic Medium</vt:lpstr>
      <vt:lpstr>游ゴシック体 ボールド</vt:lpstr>
      <vt:lpstr>Arial</vt:lpstr>
      <vt:lpstr>Calibri</vt:lpstr>
      <vt:lpstr>Wingdings</vt:lpstr>
      <vt:lpstr>Office テーマ</vt:lpstr>
      <vt:lpstr>PowerPoint プレゼンテーション</vt:lpstr>
      <vt:lpstr>Gガイド</vt:lpstr>
      <vt:lpstr>Gガイド</vt:lpstr>
      <vt:lpstr>PowerPoint プレゼンテーション</vt:lpstr>
      <vt:lpstr>放送型Gガイド</vt:lpstr>
      <vt:lpstr>放送型Gガイド</vt:lpstr>
      <vt:lpstr>放送型Gガイド</vt:lpstr>
      <vt:lpstr>放送型Gガイド 掲載場所</vt:lpstr>
      <vt:lpstr>放送型Gガイド 単価表</vt:lpstr>
      <vt:lpstr>PowerPoint プレゼンテーション</vt:lpstr>
      <vt:lpstr>HTML Gガイド</vt:lpstr>
      <vt:lpstr>HTML Gガイド</vt:lpstr>
      <vt:lpstr>HTML Gガイド</vt:lpstr>
      <vt:lpstr>HTML Gガイド</vt:lpstr>
      <vt:lpstr>HTML Gガイド</vt:lpstr>
      <vt:lpstr>PowerPoint プレゼンテーション</vt:lpstr>
      <vt:lpstr>Gガイドモバイル 概要</vt:lpstr>
      <vt:lpstr>Gガイドモバイル 概要</vt:lpstr>
      <vt:lpstr>Gガイドモバイル 概要</vt:lpstr>
      <vt:lpstr>Gガイドモバイル 概要</vt:lpstr>
      <vt:lpstr>Gガイドモバイル 概要</vt:lpstr>
      <vt:lpstr>PowerPoint プレゼンテーション</vt:lpstr>
      <vt:lpstr>Gガイド番組表(WEB版)</vt:lpstr>
      <vt:lpstr>Gガイド番組表 WEB版</vt:lpstr>
      <vt:lpstr>PowerPoint プレゼンテーション</vt:lpstr>
      <vt:lpstr>Yahoo!テレビ Gガイド プレミアムジャック </vt:lpstr>
      <vt:lpstr>Yahoo!テレビ Gガイド プレミアムジャック </vt:lpstr>
      <vt:lpstr>PowerPoint プレゼンテーション</vt:lpstr>
      <vt:lpstr>Digital Contents Ad </vt:lpstr>
      <vt:lpstr>Digital Contents Ad </vt:lpstr>
      <vt:lpstr>Digital Contents Ad</vt:lpstr>
      <vt:lpstr>Digital Contents Ad</vt:lpstr>
      <vt:lpstr>Digital Contents Ad</vt:lpstr>
      <vt:lpstr>Digital Contents Ad</vt:lpstr>
      <vt:lpstr>PowerPoint プレゼンテーション</vt:lpstr>
      <vt:lpstr>Gガイド5点パック</vt:lpstr>
      <vt:lpstr>Gガイド 4点パック</vt:lpstr>
      <vt:lpstr>Gガイド広告における注意事項</vt:lpstr>
      <vt:lpstr>Gガイドモバイルにおける注意事項</vt:lpstr>
      <vt:lpstr>Yahoo!テレビ.Gガイドにおける注意事項</vt:lpstr>
      <vt:lpstr>Digital Contents Adにおける注意事項</vt:lpstr>
      <vt:lpstr>番組ロゴ・代表カット　画像提供のお願い</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a</dc:creator>
  <cp:lastModifiedBy>佐々木 恵</cp:lastModifiedBy>
  <cp:revision>1434</cp:revision>
  <cp:lastPrinted>2019-09-04T01:18:35Z</cp:lastPrinted>
  <dcterms:created xsi:type="dcterms:W3CDTF">2015-07-17T06:06:31Z</dcterms:created>
  <dcterms:modified xsi:type="dcterms:W3CDTF">2021-12-15T03:40:06Z</dcterms:modified>
</cp:coreProperties>
</file>