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7"/>
  </p:notesMasterIdLst>
  <p:handoutMasterIdLst>
    <p:handoutMasterId r:id="rId28"/>
  </p:handoutMasterIdLst>
  <p:sldIdLst>
    <p:sldId id="516" r:id="rId2"/>
    <p:sldId id="506" r:id="rId3"/>
    <p:sldId id="558" r:id="rId4"/>
    <p:sldId id="1684" r:id="rId5"/>
    <p:sldId id="1685" r:id="rId6"/>
    <p:sldId id="1689" r:id="rId7"/>
    <p:sldId id="1696" r:id="rId8"/>
    <p:sldId id="2163" r:id="rId9"/>
    <p:sldId id="2157" r:id="rId10"/>
    <p:sldId id="1706" r:id="rId11"/>
    <p:sldId id="2159" r:id="rId12"/>
    <p:sldId id="527" r:id="rId13"/>
    <p:sldId id="546" r:id="rId14"/>
    <p:sldId id="548" r:id="rId15"/>
    <p:sldId id="547" r:id="rId16"/>
    <p:sldId id="2164" r:id="rId17"/>
    <p:sldId id="1687" r:id="rId18"/>
    <p:sldId id="549" r:id="rId19"/>
    <p:sldId id="1702" r:id="rId20"/>
    <p:sldId id="538" r:id="rId21"/>
    <p:sldId id="1703" r:id="rId22"/>
    <p:sldId id="1697" r:id="rId23"/>
    <p:sldId id="504" r:id="rId24"/>
    <p:sldId id="453" r:id="rId25"/>
    <p:sldId id="1681" r:id="rId26"/>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1A237E"/>
    <a:srgbClr val="404040"/>
    <a:srgbClr val="26A69A"/>
    <a:srgbClr val="FF7C80"/>
    <a:srgbClr val="FF99CC"/>
    <a:srgbClr val="FDD835"/>
    <a:srgbClr val="FFA000"/>
    <a:srgbClr val="CCFFCC"/>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7" autoAdjust="0"/>
    <p:restoredTop sz="95246"/>
  </p:normalViewPr>
  <p:slideViewPr>
    <p:cSldViewPr snapToGrid="0">
      <p:cViewPr varScale="1">
        <p:scale>
          <a:sx n="78" d="100"/>
          <a:sy n="78" d="100"/>
        </p:scale>
        <p:origin x="115" y="72"/>
      </p:cViewPr>
      <p:guideLst>
        <p:guide orient="horz" pos="2228"/>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A2B35222-9493-7349-8A60-E788BA1410E2}" type="datetime1">
              <a:rPr kumimoji="1" lang="ja-JP" altLang="en-US" smtClean="0"/>
              <a:t>2020/11/20</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0CE2A8FA-C6BC-C04C-AB64-42F0188AF514}" type="datetime1">
              <a:rPr kumimoji="1" lang="ja-JP" altLang="en-US" smtClean="0"/>
              <a:t>2020/11/20</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1"/>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1"/>
            <a:ext cx="2918830" cy="495599"/>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rgbClr val="FF0000"/>
                </a:solidFill>
              </a:rPr>
              <a:t>想定リーチ削除？</a:t>
            </a:r>
            <a:endParaRPr kumimoji="1" lang="en-US" altLang="ja-JP" dirty="0">
              <a:solidFill>
                <a:srgbClr val="FF0000"/>
              </a:solidFill>
            </a:endParaRPr>
          </a:p>
        </p:txBody>
      </p:sp>
    </p:spTree>
    <p:extLst>
      <p:ext uri="{BB962C8B-B14F-4D97-AF65-F5344CB8AC3E}">
        <p14:creationId xmlns:p14="http://schemas.microsoft.com/office/powerpoint/2010/main" val="270992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rgbClr val="FF0000"/>
                </a:solidFill>
              </a:rPr>
              <a:t>想定リーチ削除？</a:t>
            </a:r>
            <a:endParaRPr kumimoji="1" lang="en-US" altLang="ja-JP" dirty="0">
              <a:solidFill>
                <a:srgbClr val="FF0000"/>
              </a:solidFill>
            </a:endParaRPr>
          </a:p>
        </p:txBody>
      </p:sp>
    </p:spTree>
    <p:extLst>
      <p:ext uri="{BB962C8B-B14F-4D97-AF65-F5344CB8AC3E}">
        <p14:creationId xmlns:p14="http://schemas.microsoft.com/office/powerpoint/2010/main" val="9054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48789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8561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8992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7091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46270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0BB264-531C-4D8A-B0AA-89035C83C68F}" type="slidenum">
              <a:rPr kumimoji="1" lang="ja-JP" altLang="en-US" smtClean="0"/>
              <a:pPr/>
              <a:t>25</a:t>
            </a:fld>
            <a:endParaRPr kumimoji="1" lang="ja-JP" altLang="en-US"/>
          </a:p>
        </p:txBody>
      </p:sp>
    </p:spTree>
    <p:extLst>
      <p:ext uri="{BB962C8B-B14F-4D97-AF65-F5344CB8AC3E}">
        <p14:creationId xmlns:p14="http://schemas.microsoft.com/office/powerpoint/2010/main" val="371319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Tree>
    <p:extLst>
      <p:ext uri="{BB962C8B-B14F-4D97-AF65-F5344CB8AC3E}">
        <p14:creationId xmlns:p14="http://schemas.microsoft.com/office/powerpoint/2010/main" val="19202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824" y="5180847"/>
            <a:ext cx="1888885" cy="973062"/>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2295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61888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8" r:id="rId1"/>
    <p:sldLayoutId id="2147483816" r:id="rId2"/>
    <p:sldLayoutId id="2147483818" r:id="rId3"/>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image" Target="../media/image38.gif"/><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34.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54.jpe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3" Type="http://schemas.openxmlformats.org/officeDocument/2006/relationships/image" Target="../media/image69.png"/><Relationship Id="rId7" Type="http://schemas.openxmlformats.org/officeDocument/2006/relationships/image" Target="../media/image73.jpeg"/><Relationship Id="rId12" Type="http://schemas.openxmlformats.org/officeDocument/2006/relationships/image" Target="../media/image78.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pn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39.jpe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38.gif"/><Relationship Id="rId5" Type="http://schemas.openxmlformats.org/officeDocument/2006/relationships/image" Target="../media/image83.png"/><Relationship Id="rId10" Type="http://schemas.openxmlformats.org/officeDocument/2006/relationships/image" Target="../media/image88.jpeg"/><Relationship Id="rId4" Type="http://schemas.openxmlformats.org/officeDocument/2006/relationships/image" Target="../media/image82.emf"/><Relationship Id="rId9"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90.tiff"/><Relationship Id="rId2" Type="http://schemas.openxmlformats.org/officeDocument/2006/relationships/image" Target="../media/image89.emf"/><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gif"/><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hyperlink" Target="mailto:bangumi-gazou@ipg.co.j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gi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tiff"/><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12"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tiff"/><Relationship Id="rId11" Type="http://schemas.openxmlformats.org/officeDocument/2006/relationships/image" Target="../media/image36.png"/><Relationship Id="rId5" Type="http://schemas.openxmlformats.org/officeDocument/2006/relationships/image" Target="../media/image30.tiff"/><Relationship Id="rId10" Type="http://schemas.openxmlformats.org/officeDocument/2006/relationships/image" Target="../media/image35.jpeg"/><Relationship Id="rId4" Type="http://schemas.openxmlformats.org/officeDocument/2006/relationships/image" Target="../media/image29.tiff"/><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1.tiff"/><Relationship Id="rId3" Type="http://schemas.openxmlformats.org/officeDocument/2006/relationships/image" Target="../media/image39.jpeg"/><Relationship Id="rId7" Type="http://schemas.openxmlformats.org/officeDocument/2006/relationships/image" Target="../media/image30.tiff"/><Relationship Id="rId2" Type="http://schemas.openxmlformats.org/officeDocument/2006/relationships/image" Target="../media/image38.gif"/><Relationship Id="rId1" Type="http://schemas.openxmlformats.org/officeDocument/2006/relationships/slideLayout" Target="../slideLayouts/slideLayout1.xml"/><Relationship Id="rId6" Type="http://schemas.openxmlformats.org/officeDocument/2006/relationships/image" Target="../media/image29.tiff"/><Relationship Id="rId5" Type="http://schemas.openxmlformats.org/officeDocument/2006/relationships/image" Target="../media/image28.tiff"/><Relationship Id="rId10" Type="http://schemas.openxmlformats.org/officeDocument/2006/relationships/image" Target="../media/image33.tiff"/><Relationship Id="rId4" Type="http://schemas.openxmlformats.org/officeDocument/2006/relationships/image" Target="../media/image40.png"/><Relationship Id="rId9"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r>
              <a:rPr lang="ja-JP" altLang="en-US" sz="3200" b="1">
                <a:latin typeface="游ゴシック" panose="020B0400000000000000" pitchFamily="50" charset="-128"/>
                <a:ea typeface="游ゴシック" panose="020B0400000000000000" pitchFamily="50" charset="-128"/>
              </a:rPr>
              <a:t>地上波放送局</a:t>
            </a:r>
            <a:r>
              <a:rPr lang="ja-JP" altLang="en-US" sz="3200" b="1" dirty="0">
                <a:latin typeface="游ゴシック" panose="020B0400000000000000" pitchFamily="50" charset="-128"/>
                <a:ea typeface="游ゴシック" panose="020B0400000000000000" pitchFamily="50" charset="-128"/>
              </a:rPr>
              <a:t>様向け</a:t>
            </a:r>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2020</a:t>
            </a:r>
            <a:r>
              <a:rPr lang="ja-JP" altLang="en-US" sz="2400" b="1">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10</a:t>
            </a:r>
            <a:r>
              <a:rPr lang="ja-JP" altLang="en-US" sz="2400" b="1">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-12</a:t>
            </a:r>
            <a:r>
              <a:rPr lang="ja-JP" altLang="en-US" sz="2400" b="1">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350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ja-JP" altLang="en-US" sz="2400"/>
              <a:t>セットメニュー</a:t>
            </a:r>
            <a:br>
              <a:rPr lang="en-US" altLang="ja-JP" sz="2400" dirty="0"/>
            </a:br>
            <a:endParaRPr kumimoji="1" lang="ja-JP" altLang="en-US" sz="2400" dirty="0"/>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10</a:t>
            </a:fld>
            <a:endParaRPr lang="ja-JP" altLang="en-US" dirty="0"/>
          </a:p>
        </p:txBody>
      </p:sp>
      <p:sp>
        <p:nvSpPr>
          <p:cNvPr id="57" name="角丸四角形 56">
            <a:extLst>
              <a:ext uri="{FF2B5EF4-FFF2-40B4-BE49-F238E27FC236}">
                <a16:creationId xmlns:a16="http://schemas.microsoft.com/office/drawing/2014/main" id="{B0631E55-6E23-FF45-AB76-1400FB64B47E}"/>
              </a:ext>
            </a:extLst>
          </p:cNvPr>
          <p:cNvSpPr/>
          <p:nvPr/>
        </p:nvSpPr>
        <p:spPr>
          <a:xfrm>
            <a:off x="6087429" y="0"/>
            <a:ext cx="122110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地上波放送局</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a:solidFill>
                  <a:prstClr val="white"/>
                </a:solidFill>
                <a:latin typeface="游ゴシック" panose="020B0400000000000000" pitchFamily="50" charset="-128"/>
                <a:ea typeface="游ゴシック" panose="020B0400000000000000" pitchFamily="50" charset="-128"/>
              </a:rPr>
              <a:t>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94" name="正方形/長方形 96">
            <a:extLst>
              <a:ext uri="{FF2B5EF4-FFF2-40B4-BE49-F238E27FC236}">
                <a16:creationId xmlns:a16="http://schemas.microsoft.com/office/drawing/2014/main" id="{F1317352-4B04-1447-85ED-57F1BFA04645}"/>
              </a:ext>
            </a:extLst>
          </p:cNvPr>
          <p:cNvSpPr>
            <a:spLocks noChangeArrowheads="1"/>
          </p:cNvSpPr>
          <p:nvPr/>
        </p:nvSpPr>
        <p:spPr bwMode="auto">
          <a:xfrm>
            <a:off x="354542" y="5874602"/>
            <a:ext cx="982071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すべて税別表記となります。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全国</a:t>
            </a:r>
            <a:r>
              <a:rPr kumimoji="0" lang="en-US" altLang="ja-JP" sz="600" dirty="0">
                <a:solidFill>
                  <a:srgbClr val="404040"/>
                </a:solidFill>
                <a:latin typeface="游ゴシック" panose="020B0400000000000000" pitchFamily="50" charset="-128"/>
                <a:ea typeface="游ゴシック" panose="020B0400000000000000" pitchFamily="50" charset="-128"/>
              </a:rPr>
              <a:t>or</a:t>
            </a:r>
            <a:r>
              <a:rPr kumimoji="0" lang="ja-JP" altLang="en-US" sz="600" dirty="0">
                <a:solidFill>
                  <a:srgbClr val="404040"/>
                </a:solidFill>
                <a:latin typeface="游ゴシック" panose="020B0400000000000000" pitchFamily="50" charset="-128"/>
                <a:ea typeface="游ゴシック" panose="020B0400000000000000" pitchFamily="50" charset="-128"/>
              </a:rPr>
              <a:t>関東掲載時の場合、掲載画面を写真撮影しレポートさせて頂きます。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社にて請負う</a:t>
            </a:r>
            <a:r>
              <a:rPr kumimoji="0" lang="ja-JP" altLang="en-US" sz="600">
                <a:solidFill>
                  <a:srgbClr val="404040"/>
                </a:solidFill>
                <a:latin typeface="游ゴシック" panose="020B0400000000000000" pitchFamily="50" charset="-128"/>
                <a:ea typeface="游ゴシック" panose="020B0400000000000000" pitchFamily="50" charset="-128"/>
              </a:rPr>
              <a:t>場合、別途費用がかかります。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a:t>
            </a:r>
            <a:r>
              <a:rPr kumimoji="0" lang="ja-JP" altLang="en-US" sz="600">
                <a:solidFill>
                  <a:srgbClr val="404040"/>
                </a:solidFill>
                <a:latin typeface="游ゴシック" panose="020B0400000000000000" pitchFamily="50" charset="-128"/>
                <a:ea typeface="游ゴシック" panose="020B0400000000000000" pitchFamily="50" charset="-128"/>
              </a:rPr>
              <a:t>必ずご確認下さい。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一部、インターネット結線をしても</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a:t>
            </a:r>
            <a:r>
              <a:rPr kumimoji="0" lang="en-US" altLang="ja-JP" sz="600" dirty="0">
                <a:solidFill>
                  <a:srgbClr val="404040"/>
                </a:solidFill>
                <a:latin typeface="游ゴシック" panose="020B0400000000000000" pitchFamily="50" charset="-128"/>
                <a:ea typeface="游ゴシック" panose="020B0400000000000000" pitchFamily="50" charset="-128"/>
              </a:rPr>
              <a:t>”HTMLG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は表示されない機種もございます。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p:txBody>
      </p:sp>
      <p:sp>
        <p:nvSpPr>
          <p:cNvPr id="26" name="角丸四角形 25">
            <a:extLst>
              <a:ext uri="{FF2B5EF4-FFF2-40B4-BE49-F238E27FC236}">
                <a16:creationId xmlns:a16="http://schemas.microsoft.com/office/drawing/2014/main" id="{6F41C66C-501D-E24C-8B0B-971C7B1EE676}"/>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aphicFrame>
        <p:nvGraphicFramePr>
          <p:cNvPr id="35" name="表 34">
            <a:extLst>
              <a:ext uri="{FF2B5EF4-FFF2-40B4-BE49-F238E27FC236}">
                <a16:creationId xmlns:a16="http://schemas.microsoft.com/office/drawing/2014/main" id="{6AB6321C-44BF-1048-984F-6C2227F35378}"/>
              </a:ext>
            </a:extLst>
          </p:cNvPr>
          <p:cNvGraphicFramePr>
            <a:graphicFrameLocks noGrp="1"/>
          </p:cNvGraphicFramePr>
          <p:nvPr>
            <p:extLst>
              <p:ext uri="{D42A27DB-BD31-4B8C-83A1-F6EECF244321}">
                <p14:modId xmlns:p14="http://schemas.microsoft.com/office/powerpoint/2010/main" val="1643639968"/>
              </p:ext>
            </p:extLst>
          </p:nvPr>
        </p:nvGraphicFramePr>
        <p:xfrm>
          <a:off x="5278555" y="4004598"/>
          <a:ext cx="4272904" cy="1643777"/>
        </p:xfrm>
        <a:graphic>
          <a:graphicData uri="http://schemas.openxmlformats.org/drawingml/2006/table">
            <a:tbl>
              <a:tblPr/>
              <a:tblGrid>
                <a:gridCol w="1022241">
                  <a:extLst>
                    <a:ext uri="{9D8B030D-6E8A-4147-A177-3AD203B41FA5}">
                      <a16:colId xmlns:a16="http://schemas.microsoft.com/office/drawing/2014/main" val="549216562"/>
                    </a:ext>
                  </a:extLst>
                </a:gridCol>
                <a:gridCol w="1533019">
                  <a:extLst>
                    <a:ext uri="{9D8B030D-6E8A-4147-A177-3AD203B41FA5}">
                      <a16:colId xmlns:a16="http://schemas.microsoft.com/office/drawing/2014/main" val="1939887505"/>
                    </a:ext>
                  </a:extLst>
                </a:gridCol>
                <a:gridCol w="1717644">
                  <a:extLst>
                    <a:ext uri="{9D8B030D-6E8A-4147-A177-3AD203B41FA5}">
                      <a16:colId xmlns:a16="http://schemas.microsoft.com/office/drawing/2014/main" val="2451906165"/>
                    </a:ext>
                  </a:extLst>
                </a:gridCol>
              </a:tblGrid>
              <a:tr h="260067">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759449264"/>
                  </a:ext>
                </a:extLst>
              </a:tr>
              <a:tr h="1383710">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HTML</a:t>
                      </a: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 G</a:t>
                      </a: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ガイド</a:t>
                      </a:r>
                      <a:endPar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a:t>
                      </a: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全国</a:t>
                      </a: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放送型Ｇガイドと</a:t>
                      </a:r>
                      <a:endPar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同日の</a:t>
                      </a: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1</a:t>
                      </a: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枠</a:t>
                      </a:r>
                      <a:endPar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¥250,000</a:t>
                      </a: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¥200,000</a:t>
                      </a:r>
                      <a:r>
                        <a:rPr kumimoji="1" lang="en-US" altLang="ja-JP" sz="105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枠</a:t>
                      </a:r>
                      <a:endParaRPr kumimoji="1" lang="en-US" altLang="ja-JP"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621489"/>
                  </a:ext>
                </a:extLst>
              </a:tr>
            </a:tbl>
          </a:graphicData>
        </a:graphic>
      </p:graphicFrame>
      <p:graphicFrame>
        <p:nvGraphicFramePr>
          <p:cNvPr id="36" name="表 35">
            <a:extLst>
              <a:ext uri="{FF2B5EF4-FFF2-40B4-BE49-F238E27FC236}">
                <a16:creationId xmlns:a16="http://schemas.microsoft.com/office/drawing/2014/main" id="{263D9CDE-81DC-424D-9623-FBD63DDF4812}"/>
              </a:ext>
            </a:extLst>
          </p:cNvPr>
          <p:cNvGraphicFramePr>
            <a:graphicFrameLocks noGrp="1"/>
          </p:cNvGraphicFramePr>
          <p:nvPr>
            <p:extLst>
              <p:ext uri="{D42A27DB-BD31-4B8C-83A1-F6EECF244321}">
                <p14:modId xmlns:p14="http://schemas.microsoft.com/office/powerpoint/2010/main" val="2908410825"/>
              </p:ext>
            </p:extLst>
          </p:nvPr>
        </p:nvGraphicFramePr>
        <p:xfrm>
          <a:off x="376751" y="4011312"/>
          <a:ext cx="4782103" cy="1664774"/>
        </p:xfrm>
        <a:graphic>
          <a:graphicData uri="http://schemas.openxmlformats.org/drawingml/2006/table">
            <a:tbl>
              <a:tblPr/>
              <a:tblGrid>
                <a:gridCol w="1217438">
                  <a:extLst>
                    <a:ext uri="{9D8B030D-6E8A-4147-A177-3AD203B41FA5}">
                      <a16:colId xmlns:a16="http://schemas.microsoft.com/office/drawing/2014/main" val="549216562"/>
                    </a:ext>
                  </a:extLst>
                </a:gridCol>
                <a:gridCol w="1762075">
                  <a:extLst>
                    <a:ext uri="{9D8B030D-6E8A-4147-A177-3AD203B41FA5}">
                      <a16:colId xmlns:a16="http://schemas.microsoft.com/office/drawing/2014/main" val="1939887505"/>
                    </a:ext>
                  </a:extLst>
                </a:gridCol>
                <a:gridCol w="1802590">
                  <a:extLst>
                    <a:ext uri="{9D8B030D-6E8A-4147-A177-3AD203B41FA5}">
                      <a16:colId xmlns:a16="http://schemas.microsoft.com/office/drawing/2014/main" val="2451906165"/>
                    </a:ext>
                  </a:extLst>
                </a:gridCol>
              </a:tblGrid>
              <a:tr h="259092">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759449264"/>
                  </a:ext>
                </a:extLst>
              </a:tr>
              <a:tr h="1405682">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放送型</a:t>
                      </a: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 </a:t>
                      </a: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G</a:t>
                      </a: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ガイド</a:t>
                      </a:r>
                      <a:endPar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a:t>
                      </a: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関東</a:t>
                      </a: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1</a:t>
                      </a:r>
                      <a:r>
                        <a:rPr lang="ja-JP" altLang="en-US" sz="1400" b="0" i="0" u="none" strike="noStrike">
                          <a:solidFill>
                            <a:schemeClr val="tx1">
                              <a:lumMod val="75000"/>
                              <a:lumOff val="25000"/>
                            </a:schemeClr>
                          </a:solidFill>
                          <a:effectLst/>
                          <a:latin typeface="游ゴシック" panose="020B0400000000000000" pitchFamily="50" charset="-128"/>
                          <a:ea typeface="游ゴシック" panose="020B0400000000000000" pitchFamily="50" charset="-128"/>
                        </a:rPr>
                        <a:t>枠</a:t>
                      </a:r>
                      <a:r>
                        <a:rPr lang="en-US" altLang="ja-JP" sz="1400" b="0" i="0" u="none" strike="noStrike" dirty="0">
                          <a:solidFill>
                            <a:schemeClr val="tx1">
                              <a:lumMod val="75000"/>
                              <a:lumOff val="25000"/>
                            </a:schemeClr>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¥400,000</a:t>
                      </a:r>
                      <a:r>
                        <a:rPr kumimoji="1"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枠</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621489"/>
                  </a:ext>
                </a:extLst>
              </a:tr>
            </a:tbl>
          </a:graphicData>
        </a:graphic>
      </p:graphicFrame>
      <p:sp>
        <p:nvSpPr>
          <p:cNvPr id="38" name="タイトル 2">
            <a:extLst>
              <a:ext uri="{FF2B5EF4-FFF2-40B4-BE49-F238E27FC236}">
                <a16:creationId xmlns:a16="http://schemas.microsoft.com/office/drawing/2014/main" id="{1796BEE6-C6B8-CC4D-8BF1-FD9A2F66D59D}"/>
              </a:ext>
            </a:extLst>
          </p:cNvPr>
          <p:cNvSpPr txBox="1">
            <a:spLocks/>
          </p:cNvSpPr>
          <p:nvPr/>
        </p:nvSpPr>
        <p:spPr>
          <a:xfrm>
            <a:off x="2066876" y="1598874"/>
            <a:ext cx="1440000" cy="231383"/>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39" name="タイトル 2">
            <a:extLst>
              <a:ext uri="{FF2B5EF4-FFF2-40B4-BE49-F238E27FC236}">
                <a16:creationId xmlns:a16="http://schemas.microsoft.com/office/drawing/2014/main" id="{A1C8064A-FBD1-1F41-8618-4A58AB0623C7}"/>
              </a:ext>
            </a:extLst>
          </p:cNvPr>
          <p:cNvSpPr txBox="1">
            <a:spLocks/>
          </p:cNvSpPr>
          <p:nvPr/>
        </p:nvSpPr>
        <p:spPr>
          <a:xfrm>
            <a:off x="7120134" y="1587305"/>
            <a:ext cx="1440000"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1200" u="sng" dirty="0"/>
              <a:t>HTML G</a:t>
            </a:r>
            <a:r>
              <a:rPr lang="ja-JP" altLang="en-US" sz="1200" u="sng"/>
              <a:t>ガイド</a:t>
            </a:r>
            <a:endParaRPr lang="ja-JP" altLang="en-US" sz="1200" u="sng" dirty="0"/>
          </a:p>
        </p:txBody>
      </p:sp>
      <p:pic>
        <p:nvPicPr>
          <p:cNvPr id="41" name="図 40">
            <a:extLst>
              <a:ext uri="{FF2B5EF4-FFF2-40B4-BE49-F238E27FC236}">
                <a16:creationId xmlns:a16="http://schemas.microsoft.com/office/drawing/2014/main" id="{7467574F-74EC-BF40-AFD8-DD2E8BF527BB}"/>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2344" y="1921793"/>
            <a:ext cx="2370925" cy="1601678"/>
          </a:xfrm>
          <a:prstGeom prst="rect">
            <a:avLst/>
          </a:prstGeom>
        </p:spPr>
      </p:pic>
      <p:pic>
        <p:nvPicPr>
          <p:cNvPr id="42" name="図 41">
            <a:extLst>
              <a:ext uri="{FF2B5EF4-FFF2-40B4-BE49-F238E27FC236}">
                <a16:creationId xmlns:a16="http://schemas.microsoft.com/office/drawing/2014/main" id="{F52181D0-2F62-E54A-92E5-245A4061668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07459" y="1921793"/>
            <a:ext cx="2370925" cy="1601678"/>
          </a:xfrm>
          <a:prstGeom prst="rect">
            <a:avLst/>
          </a:prstGeom>
        </p:spPr>
      </p:pic>
      <p:pic>
        <p:nvPicPr>
          <p:cNvPr id="43" name="Picture 2" descr="C:\Users\ipg_CR03\Desktop\newce_sales\newce_demo.jpg">
            <a:extLst>
              <a:ext uri="{FF2B5EF4-FFF2-40B4-BE49-F238E27FC236}">
                <a16:creationId xmlns:a16="http://schemas.microsoft.com/office/drawing/2014/main" id="{42C00BF8-5DF6-3F4D-91DA-5B88242211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1483" y="2008300"/>
            <a:ext cx="2196000" cy="1231343"/>
          </a:xfrm>
          <a:prstGeom prst="rect">
            <a:avLst/>
          </a:prstGeom>
          <a:solidFill>
            <a:schemeClr val="tx1">
              <a:lumMod val="75000"/>
              <a:lumOff val="25000"/>
            </a:schemeClr>
          </a:solidFill>
          <a:ln>
            <a:solidFill>
              <a:schemeClr val="tx1">
                <a:lumMod val="75000"/>
                <a:lumOff val="25000"/>
              </a:schemeClr>
            </a:solidFill>
          </a:ln>
        </p:spPr>
      </p:pic>
      <p:sp>
        <p:nvSpPr>
          <p:cNvPr id="44" name="正方形/長方形 43">
            <a:extLst>
              <a:ext uri="{FF2B5EF4-FFF2-40B4-BE49-F238E27FC236}">
                <a16:creationId xmlns:a16="http://schemas.microsoft.com/office/drawing/2014/main" id="{321DA700-BCE1-584D-8B2F-602E8DE5F747}"/>
              </a:ext>
            </a:extLst>
          </p:cNvPr>
          <p:cNvSpPr/>
          <p:nvPr/>
        </p:nvSpPr>
        <p:spPr>
          <a:xfrm>
            <a:off x="3506363" y="2085623"/>
            <a:ext cx="1193140" cy="216000"/>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AD</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45" name="グループ化 44">
            <a:extLst>
              <a:ext uri="{FF2B5EF4-FFF2-40B4-BE49-F238E27FC236}">
                <a16:creationId xmlns:a16="http://schemas.microsoft.com/office/drawing/2014/main" id="{E664B998-A1B4-6F4D-AE5A-D3886F1BF16B}"/>
              </a:ext>
            </a:extLst>
          </p:cNvPr>
          <p:cNvGrpSpPr/>
          <p:nvPr/>
        </p:nvGrpSpPr>
        <p:grpSpPr>
          <a:xfrm>
            <a:off x="6650763" y="1922039"/>
            <a:ext cx="2370925" cy="1601678"/>
            <a:chOff x="1707763" y="4723578"/>
            <a:chExt cx="2608018" cy="1761846"/>
          </a:xfrm>
        </p:grpSpPr>
        <p:pic>
          <p:nvPicPr>
            <p:cNvPr id="46" name="図 45">
              <a:extLst>
                <a:ext uri="{FF2B5EF4-FFF2-40B4-BE49-F238E27FC236}">
                  <a16:creationId xmlns:a16="http://schemas.microsoft.com/office/drawing/2014/main" id="{9F601612-CD6D-5C4D-B502-5545805588FE}"/>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07763" y="4723578"/>
              <a:ext cx="2608018" cy="1761846"/>
            </a:xfrm>
            <a:prstGeom prst="rect">
              <a:avLst/>
            </a:prstGeom>
          </p:spPr>
        </p:pic>
        <p:pic>
          <p:nvPicPr>
            <p:cNvPr id="47" name="Picture 2">
              <a:extLst>
                <a:ext uri="{FF2B5EF4-FFF2-40B4-BE49-F238E27FC236}">
                  <a16:creationId xmlns:a16="http://schemas.microsoft.com/office/drawing/2014/main" id="{906DF7F5-9141-604F-93DA-1A2EFA239B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48932" y="4797239"/>
              <a:ext cx="2497636" cy="1437133"/>
            </a:xfrm>
            <a:prstGeom prst="rect">
              <a:avLst/>
            </a:prstGeom>
            <a:noFill/>
            <a:ln w="9525">
              <a:noFill/>
              <a:miter lim="800000"/>
              <a:headEnd/>
              <a:tailEnd/>
            </a:ln>
          </p:spPr>
        </p:pic>
        <p:sp>
          <p:nvSpPr>
            <p:cNvPr id="48" name="正方形/長方形 47">
              <a:extLst>
                <a:ext uri="{FF2B5EF4-FFF2-40B4-BE49-F238E27FC236}">
                  <a16:creationId xmlns:a16="http://schemas.microsoft.com/office/drawing/2014/main" id="{F80314E3-8E84-D341-AE6A-D93DFD03F726}"/>
                </a:ext>
              </a:extLst>
            </p:cNvPr>
            <p:cNvSpPr/>
            <p:nvPr/>
          </p:nvSpPr>
          <p:spPr>
            <a:xfrm>
              <a:off x="3270398" y="6040311"/>
              <a:ext cx="976169" cy="196072"/>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游ゴシック" panose="020B0400000000000000" pitchFamily="50" charset="-128"/>
                  <a:ea typeface="游ゴシック" panose="020B0400000000000000" pitchFamily="50" charset="-128"/>
                </a:rPr>
                <a:t>AD</a:t>
              </a:r>
              <a:endParaRPr kumimoji="1" lang="ja-JP" altLang="en-US" sz="1100" b="1" dirty="0">
                <a:latin typeface="游ゴシック" panose="020B0400000000000000" pitchFamily="50" charset="-128"/>
                <a:ea typeface="游ゴシック" panose="020B0400000000000000" pitchFamily="50" charset="-128"/>
              </a:endParaRPr>
            </a:p>
          </p:txBody>
        </p:sp>
      </p:grpSp>
      <p:pic>
        <p:nvPicPr>
          <p:cNvPr id="49" name="Picture 38" descr="0817OLDCEdammy">
            <a:extLst>
              <a:ext uri="{FF2B5EF4-FFF2-40B4-BE49-F238E27FC236}">
                <a16:creationId xmlns:a16="http://schemas.microsoft.com/office/drawing/2014/main" id="{F4992D78-66C8-3F47-8A83-DD1161A82ED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5009" y="1977842"/>
            <a:ext cx="2229918" cy="1245393"/>
          </a:xfrm>
          <a:prstGeom prst="rect">
            <a:avLst/>
          </a:prstGeom>
          <a:solidFill>
            <a:schemeClr val="tx1">
              <a:lumMod val="75000"/>
              <a:lumOff val="25000"/>
            </a:schemeClr>
          </a:solidFill>
          <a:ln>
            <a:solidFill>
              <a:schemeClr val="tx1">
                <a:lumMod val="75000"/>
                <a:lumOff val="25000"/>
              </a:schemeClr>
            </a:solidFill>
          </a:ln>
        </p:spPr>
      </p:pic>
      <p:sp>
        <p:nvSpPr>
          <p:cNvPr id="50" name="正方形/長方形 49">
            <a:extLst>
              <a:ext uri="{FF2B5EF4-FFF2-40B4-BE49-F238E27FC236}">
                <a16:creationId xmlns:a16="http://schemas.microsoft.com/office/drawing/2014/main" id="{98CBB42E-5EB6-DA4F-B5C6-B15EDB4C60E8}"/>
              </a:ext>
            </a:extLst>
          </p:cNvPr>
          <p:cNvSpPr/>
          <p:nvPr/>
        </p:nvSpPr>
        <p:spPr>
          <a:xfrm>
            <a:off x="469034" y="2361305"/>
            <a:ext cx="423970" cy="639533"/>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Yu Gothic" panose="020B0400000000000000" pitchFamily="34" charset="-128"/>
                <a:ea typeface="Yu Gothic" panose="020B0400000000000000" pitchFamily="34" charset="-128"/>
              </a:rPr>
              <a:t>AD</a:t>
            </a:r>
          </a:p>
        </p:txBody>
      </p:sp>
      <p:sp>
        <p:nvSpPr>
          <p:cNvPr id="51" name="正方形/長方形 50">
            <a:extLst>
              <a:ext uri="{FF2B5EF4-FFF2-40B4-BE49-F238E27FC236}">
                <a16:creationId xmlns:a16="http://schemas.microsoft.com/office/drawing/2014/main" id="{6E8E2E3A-9804-A64C-B53F-54E4ACD8AB7C}"/>
              </a:ext>
            </a:extLst>
          </p:cNvPr>
          <p:cNvSpPr/>
          <p:nvPr/>
        </p:nvSpPr>
        <p:spPr>
          <a:xfrm>
            <a:off x="2133164" y="873405"/>
            <a:ext cx="5639685"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ガイドとのセット掲載でお得に</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2" name="タイトル 2">
            <a:extLst>
              <a:ext uri="{FF2B5EF4-FFF2-40B4-BE49-F238E27FC236}">
                <a16:creationId xmlns:a16="http://schemas.microsoft.com/office/drawing/2014/main" id="{6B053626-45B5-0B41-9E8D-16C78265226F}"/>
              </a:ext>
            </a:extLst>
          </p:cNvPr>
          <p:cNvSpPr txBox="1">
            <a:spLocks/>
          </p:cNvSpPr>
          <p:nvPr/>
        </p:nvSpPr>
        <p:spPr>
          <a:xfrm>
            <a:off x="5164866" y="2595288"/>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Tree>
    <p:extLst>
      <p:ext uri="{BB962C8B-B14F-4D97-AF65-F5344CB8AC3E}">
        <p14:creationId xmlns:p14="http://schemas.microsoft.com/office/powerpoint/2010/main" val="376007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kumimoji="1" lang="en-US" altLang="ja-JP" sz="2400" dirty="0"/>
              <a:t>HTML </a:t>
            </a:r>
            <a:r>
              <a:rPr lang="en-US" altLang="ja-JP" sz="2400" dirty="0"/>
              <a:t>G</a:t>
            </a:r>
            <a:r>
              <a:rPr lang="ja-JP" altLang="en-US" sz="2400"/>
              <a:t>ガイド掲載イメージ</a:t>
            </a:r>
            <a:endParaRPr kumimoji="1" lang="ja-JP" altLang="en-US" sz="2400" dirty="0"/>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11</a:t>
            </a:fld>
            <a:endParaRPr lang="ja-JP" altLang="en-US" dirty="0"/>
          </a:p>
        </p:txBody>
      </p:sp>
      <p:sp>
        <p:nvSpPr>
          <p:cNvPr id="49" name="正方形/長方形 48">
            <a:extLst>
              <a:ext uri="{FF2B5EF4-FFF2-40B4-BE49-F238E27FC236}">
                <a16:creationId xmlns:a16="http://schemas.microsoft.com/office/drawing/2014/main" id="{74E216F7-B8ED-4446-B395-E8CE5A5D2B35}"/>
              </a:ext>
            </a:extLst>
          </p:cNvPr>
          <p:cNvSpPr/>
          <p:nvPr/>
        </p:nvSpPr>
        <p:spPr>
          <a:xfrm>
            <a:off x="705684" y="833401"/>
            <a:ext cx="8494633" cy="646331"/>
          </a:xfrm>
          <a:prstGeom prst="rect">
            <a:avLst/>
          </a:prstGeom>
        </p:spPr>
        <p:txBody>
          <a:bodyPr wrap="none">
            <a:spAutoFit/>
          </a:bodyPr>
          <a:lstStyle/>
          <a:p>
            <a:pPr algn="ctr"/>
            <a:r>
              <a:rPr lang="en-US" altLang="ja-JP" dirty="0">
                <a:latin typeface="游ゴシック" panose="020B0400000000000000" pitchFamily="50" charset="-128"/>
                <a:ea typeface="游ゴシック" panose="020B0400000000000000" pitchFamily="50" charset="-128"/>
              </a:rPr>
              <a:t>TOP</a:t>
            </a:r>
            <a:r>
              <a:rPr lang="ja-JP" altLang="en-US">
                <a:latin typeface="游ゴシック" panose="020B0400000000000000" pitchFamily="50" charset="-128"/>
                <a:ea typeface="游ゴシック" panose="020B0400000000000000" pitchFamily="50" charset="-128"/>
              </a:rPr>
              <a:t>バナーをクリックすると、ポップアップが画面いっぱいに広がります。</a:t>
            </a:r>
            <a:endParaRPr lang="en-US" altLang="ja-JP" dirty="0">
              <a:latin typeface="游ゴシック" panose="020B0400000000000000" pitchFamily="50" charset="-128"/>
              <a:ea typeface="游ゴシック" panose="020B0400000000000000" pitchFamily="50" charset="-128"/>
            </a:endParaRPr>
          </a:p>
          <a:p>
            <a:pPr algn="ctr"/>
            <a:r>
              <a:rPr lang="ja-JP" altLang="en-US">
                <a:latin typeface="游ゴシック" panose="020B0400000000000000" pitchFamily="50" charset="-128"/>
                <a:ea typeface="游ゴシック" panose="020B0400000000000000" pitchFamily="50" charset="-128"/>
              </a:rPr>
              <a:t>ポップアップではポスターの世界観を表現したり、人物相関図を入れることも。</a:t>
            </a:r>
            <a:endParaRPr lang="ja-JP" altLang="en-US"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E75C4639-AC9E-BA42-A107-8CE026AC87BB}"/>
              </a:ext>
            </a:extLst>
          </p:cNvPr>
          <p:cNvGrpSpPr/>
          <p:nvPr/>
        </p:nvGrpSpPr>
        <p:grpSpPr>
          <a:xfrm>
            <a:off x="1687854" y="1626861"/>
            <a:ext cx="6530292" cy="4846355"/>
            <a:chOff x="1161718" y="1626861"/>
            <a:chExt cx="6530292" cy="4846355"/>
          </a:xfrm>
        </p:grpSpPr>
        <p:sp>
          <p:nvSpPr>
            <p:cNvPr id="58" name="角丸四角形吹き出し 57">
              <a:extLst>
                <a:ext uri="{FF2B5EF4-FFF2-40B4-BE49-F238E27FC236}">
                  <a16:creationId xmlns:a16="http://schemas.microsoft.com/office/drawing/2014/main" id="{0FF906FA-C8A0-7C47-9D8B-C045C1EA5F4A}"/>
                </a:ext>
              </a:extLst>
            </p:cNvPr>
            <p:cNvSpPr/>
            <p:nvPr/>
          </p:nvSpPr>
          <p:spPr>
            <a:xfrm>
              <a:off x="1161718" y="1709979"/>
              <a:ext cx="2513349" cy="377924"/>
            </a:xfrm>
            <a:prstGeom prst="wedgeRoundRectCallout">
              <a:avLst>
                <a:gd name="adj1" fmla="val -39575"/>
                <a:gd name="adj2" fmla="val 29260"/>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Yu Gothic" panose="020B0400000000000000" pitchFamily="34" charset="-128"/>
                  <a:ea typeface="Yu Gothic" panose="020B0400000000000000" pitchFamily="34" charset="-128"/>
                </a:rPr>
                <a:t>TOP</a:t>
              </a:r>
              <a:r>
                <a:rPr kumimoji="1" lang="ja-JP" altLang="en-US" sz="1200" b="1">
                  <a:solidFill>
                    <a:schemeClr val="tx1"/>
                  </a:solidFill>
                  <a:latin typeface="Yu Gothic" panose="020B0400000000000000" pitchFamily="34" charset="-128"/>
                  <a:ea typeface="Yu Gothic" panose="020B0400000000000000" pitchFamily="34" charset="-128"/>
                </a:rPr>
                <a:t>バナー＋ポップアップ</a:t>
              </a:r>
            </a:p>
          </p:txBody>
        </p:sp>
        <p:sp>
          <p:nvSpPr>
            <p:cNvPr id="59" name="三角形 58">
              <a:extLst>
                <a:ext uri="{FF2B5EF4-FFF2-40B4-BE49-F238E27FC236}">
                  <a16:creationId xmlns:a16="http://schemas.microsoft.com/office/drawing/2014/main" id="{F567C934-3E13-694E-BEA6-8D49B72E9744}"/>
                </a:ext>
              </a:extLst>
            </p:cNvPr>
            <p:cNvSpPr/>
            <p:nvPr/>
          </p:nvSpPr>
          <p:spPr>
            <a:xfrm rot="9425067">
              <a:off x="1278723" y="2024900"/>
              <a:ext cx="193812" cy="218829"/>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60BBD522-D1F0-4249-BA64-43DA6CC06F82}"/>
                </a:ext>
              </a:extLst>
            </p:cNvPr>
            <p:cNvGrpSpPr/>
            <p:nvPr/>
          </p:nvGrpSpPr>
          <p:grpSpPr>
            <a:xfrm>
              <a:off x="1368460" y="2401436"/>
              <a:ext cx="1811337" cy="1203365"/>
              <a:chOff x="299804" y="4540305"/>
              <a:chExt cx="2410890" cy="1601678"/>
            </a:xfrm>
          </p:grpSpPr>
          <p:pic>
            <p:nvPicPr>
              <p:cNvPr id="60" name="図 59">
                <a:extLst>
                  <a:ext uri="{FF2B5EF4-FFF2-40B4-BE49-F238E27FC236}">
                    <a16:creationId xmlns:a16="http://schemas.microsoft.com/office/drawing/2014/main" id="{1089AA0F-6304-A644-B764-118501C5D000}"/>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804" y="4540305"/>
                <a:ext cx="2370925" cy="1601678"/>
              </a:xfrm>
              <a:prstGeom prst="rect">
                <a:avLst/>
              </a:prstGeom>
            </p:spPr>
          </p:pic>
          <p:pic>
            <p:nvPicPr>
              <p:cNvPr id="61" name="Picture 2">
                <a:extLst>
                  <a:ext uri="{FF2B5EF4-FFF2-40B4-BE49-F238E27FC236}">
                    <a16:creationId xmlns:a16="http://schemas.microsoft.com/office/drawing/2014/main" id="{D8A867C9-0226-CD48-A333-57955CA0D3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319" y="4594265"/>
                <a:ext cx="2268827" cy="1305478"/>
              </a:xfrm>
              <a:prstGeom prst="rect">
                <a:avLst/>
              </a:prstGeom>
              <a:noFill/>
              <a:ln w="9525">
                <a:noFill/>
                <a:miter lim="800000"/>
                <a:headEnd/>
                <a:tailEnd/>
              </a:ln>
            </p:spPr>
          </p:pic>
          <p:sp>
            <p:nvSpPr>
              <p:cNvPr id="62" name="正方形/長方形 61">
                <a:extLst>
                  <a:ext uri="{FF2B5EF4-FFF2-40B4-BE49-F238E27FC236}">
                    <a16:creationId xmlns:a16="http://schemas.microsoft.com/office/drawing/2014/main" id="{F4DBD4FD-3DAB-CF4A-8C4D-8744723238BD}"/>
                  </a:ext>
                </a:extLst>
              </p:cNvPr>
              <p:cNvSpPr/>
              <p:nvPr/>
            </p:nvSpPr>
            <p:spPr>
              <a:xfrm>
                <a:off x="1524331" y="5664347"/>
                <a:ext cx="1186363" cy="2963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descr="挿絵, 抽象, 停止, 記号 が含まれている画像&#10;&#10;自動的に生成された説明">
                <a:extLst>
                  <a:ext uri="{FF2B5EF4-FFF2-40B4-BE49-F238E27FC236}">
                    <a16:creationId xmlns:a16="http://schemas.microsoft.com/office/drawing/2014/main" id="{134E1A31-077F-D849-945C-0260C29B10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723" y="5712252"/>
                <a:ext cx="976665" cy="182365"/>
              </a:xfrm>
              <a:prstGeom prst="rect">
                <a:avLst/>
              </a:prstGeom>
            </p:spPr>
          </p:pic>
        </p:grpSp>
        <p:sp>
          <p:nvSpPr>
            <p:cNvPr id="64" name="右矢印 63">
              <a:extLst>
                <a:ext uri="{FF2B5EF4-FFF2-40B4-BE49-F238E27FC236}">
                  <a16:creationId xmlns:a16="http://schemas.microsoft.com/office/drawing/2014/main" id="{63C7D97E-B097-F44B-85E6-4E3D3CF1F7FB}"/>
                </a:ext>
              </a:extLst>
            </p:cNvPr>
            <p:cNvSpPr/>
            <p:nvPr/>
          </p:nvSpPr>
          <p:spPr>
            <a:xfrm>
              <a:off x="3357711" y="2949552"/>
              <a:ext cx="742091" cy="664771"/>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F3A85F4-35D7-9842-BA4D-E12A17993667}"/>
                </a:ext>
              </a:extLst>
            </p:cNvPr>
            <p:cNvSpPr/>
            <p:nvPr/>
          </p:nvSpPr>
          <p:spPr>
            <a:xfrm>
              <a:off x="3336906" y="2374457"/>
              <a:ext cx="736099" cy="461665"/>
            </a:xfrm>
            <a:prstGeom prst="rect">
              <a:avLst/>
            </a:prstGeom>
          </p:spPr>
          <p:txBody>
            <a:bodyPr wrap="none">
              <a:spAutoFit/>
            </a:bodyPr>
            <a:lstStyle/>
            <a:p>
              <a:pPr algn="ctr"/>
              <a:r>
                <a:rPr lang="en-US" altLang="ja-JP" sz="1200" dirty="0">
                  <a:latin typeface="游ゴシック" panose="020B0400000000000000" pitchFamily="50" charset="-128"/>
                  <a:ea typeface="游ゴシック" panose="020B0400000000000000" pitchFamily="50" charset="-128"/>
                </a:rPr>
                <a:t>d</a:t>
              </a:r>
              <a:r>
                <a:rPr lang="ja-JP" altLang="en-US" sz="1200">
                  <a:latin typeface="游ゴシック" panose="020B0400000000000000" pitchFamily="50" charset="-128"/>
                  <a:ea typeface="游ゴシック" panose="020B0400000000000000" pitchFamily="50" charset="-128"/>
                </a:rPr>
                <a:t>ボタン</a:t>
              </a:r>
              <a:endParaRPr lang="en-US" altLang="ja-JP" sz="1200" dirty="0">
                <a:latin typeface="游ゴシック" panose="020B0400000000000000" pitchFamily="50" charset="-128"/>
                <a:ea typeface="游ゴシック" panose="020B0400000000000000" pitchFamily="50" charset="-128"/>
              </a:endParaRPr>
            </a:p>
            <a:p>
              <a:pPr algn="ctr"/>
              <a:r>
                <a:rPr lang="ja-JP" altLang="en-US" sz="1200">
                  <a:latin typeface="游ゴシック" panose="020B0400000000000000" pitchFamily="50" charset="-128"/>
                  <a:ea typeface="游ゴシック" panose="020B0400000000000000" pitchFamily="50" charset="-128"/>
                </a:rPr>
                <a:t>押下</a:t>
              </a:r>
              <a:endParaRPr lang="en-US" altLang="ja-JP" sz="1200" dirty="0">
                <a:latin typeface="游ゴシック" panose="020B0400000000000000" pitchFamily="50" charset="-128"/>
                <a:ea typeface="游ゴシック" panose="020B0400000000000000" pitchFamily="50" charset="-128"/>
              </a:endParaRPr>
            </a:p>
          </p:txBody>
        </p:sp>
        <p:pic>
          <p:nvPicPr>
            <p:cNvPr id="66" name="Picture 27" descr="Gガイド実機画面_番組表画面">
              <a:extLst>
                <a:ext uri="{FF2B5EF4-FFF2-40B4-BE49-F238E27FC236}">
                  <a16:creationId xmlns:a16="http://schemas.microsoft.com/office/drawing/2014/main" id="{34182E97-DB73-0341-9061-F4CAF6B22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0255"/>
            <a:stretch>
              <a:fillRect/>
            </a:stretch>
          </p:blipFill>
          <p:spPr bwMode="auto">
            <a:xfrm>
              <a:off x="4545424" y="1927534"/>
              <a:ext cx="3080982" cy="2066268"/>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67" name="図 66" descr="人, 屋外, 男, 持つ が含まれている画像&#10;&#10;自動的に生成された説明">
              <a:extLst>
                <a:ext uri="{FF2B5EF4-FFF2-40B4-BE49-F238E27FC236}">
                  <a16:creationId xmlns:a16="http://schemas.microsoft.com/office/drawing/2014/main" id="{7739E6E1-2F18-874A-8211-AE09C136E6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9634" y="2058007"/>
              <a:ext cx="2915587" cy="1366681"/>
            </a:xfrm>
            <a:prstGeom prst="rect">
              <a:avLst/>
            </a:prstGeom>
          </p:spPr>
        </p:pic>
        <p:sp>
          <p:nvSpPr>
            <p:cNvPr id="68" name="正方形/長方形 67">
              <a:extLst>
                <a:ext uri="{FF2B5EF4-FFF2-40B4-BE49-F238E27FC236}">
                  <a16:creationId xmlns:a16="http://schemas.microsoft.com/office/drawing/2014/main" id="{775E0BD3-BC73-F443-81F9-5F6C0AC340E2}"/>
                </a:ext>
              </a:extLst>
            </p:cNvPr>
            <p:cNvSpPr/>
            <p:nvPr/>
          </p:nvSpPr>
          <p:spPr>
            <a:xfrm>
              <a:off x="5166312" y="1626861"/>
              <a:ext cx="1800493" cy="307777"/>
            </a:xfrm>
            <a:prstGeom prst="rect">
              <a:avLst/>
            </a:prstGeom>
          </p:spPr>
          <p:txBody>
            <a:bodyPr wrap="none">
              <a:spAutoFit/>
            </a:bodyPr>
            <a:lstStyle/>
            <a:p>
              <a:r>
                <a:rPr lang="ja-JP" altLang="en-US" sz="1400">
                  <a:latin typeface="游ゴシック" panose="020B0400000000000000" pitchFamily="50" charset="-128"/>
                  <a:ea typeface="游ゴシック" panose="020B0400000000000000" pitchFamily="50" charset="-128"/>
                </a:rPr>
                <a:t>例：ポスターデータ</a:t>
              </a:r>
              <a:endParaRPr lang="ja-JP" altLang="en-US" sz="1400" dirty="0">
                <a:latin typeface="游ゴシック" panose="020B0400000000000000" pitchFamily="50" charset="-128"/>
                <a:ea typeface="游ゴシック" panose="020B0400000000000000" pitchFamily="50" charset="-128"/>
              </a:endParaRPr>
            </a:p>
          </p:txBody>
        </p:sp>
        <p:pic>
          <p:nvPicPr>
            <p:cNvPr id="71" name="Picture 27" descr="Gガイド実機画面_番組表画面">
              <a:extLst>
                <a:ext uri="{FF2B5EF4-FFF2-40B4-BE49-F238E27FC236}">
                  <a16:creationId xmlns:a16="http://schemas.microsoft.com/office/drawing/2014/main" id="{B4D4754D-F9A1-A442-9B97-B8C4EFE33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0255"/>
            <a:stretch>
              <a:fillRect/>
            </a:stretch>
          </p:blipFill>
          <p:spPr bwMode="auto">
            <a:xfrm>
              <a:off x="4611028" y="4406948"/>
              <a:ext cx="3080982" cy="2066268"/>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72" name="図 71" descr="男性の写真のスクリーンショット&#10;&#10;自動的に生成された説明">
              <a:extLst>
                <a:ext uri="{FF2B5EF4-FFF2-40B4-BE49-F238E27FC236}">
                  <a16:creationId xmlns:a16="http://schemas.microsoft.com/office/drawing/2014/main" id="{5988F074-B60C-D047-AB68-D4A044700C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8003" y="4537421"/>
              <a:ext cx="2918403" cy="1368000"/>
            </a:xfrm>
            <a:prstGeom prst="rect">
              <a:avLst/>
            </a:prstGeom>
          </p:spPr>
        </p:pic>
        <p:sp>
          <p:nvSpPr>
            <p:cNvPr id="73" name="正方形/長方形 72">
              <a:extLst>
                <a:ext uri="{FF2B5EF4-FFF2-40B4-BE49-F238E27FC236}">
                  <a16:creationId xmlns:a16="http://schemas.microsoft.com/office/drawing/2014/main" id="{27D832D8-F1A3-044B-8407-A4B90723001B}"/>
                </a:ext>
              </a:extLst>
            </p:cNvPr>
            <p:cNvSpPr/>
            <p:nvPr/>
          </p:nvSpPr>
          <p:spPr>
            <a:xfrm>
              <a:off x="5430809" y="4116756"/>
              <a:ext cx="1441420" cy="307777"/>
            </a:xfrm>
            <a:prstGeom prst="rect">
              <a:avLst/>
            </a:prstGeom>
          </p:spPr>
          <p:txBody>
            <a:bodyPr wrap="none">
              <a:spAutoFit/>
            </a:bodyPr>
            <a:lstStyle/>
            <a:p>
              <a:r>
                <a:rPr lang="ja-JP" altLang="en-US" sz="1400">
                  <a:latin typeface="游ゴシック" panose="020B0400000000000000" pitchFamily="50" charset="-128"/>
                  <a:ea typeface="游ゴシック" panose="020B0400000000000000" pitchFamily="50" charset="-128"/>
                </a:rPr>
                <a:t>例：人物相関図</a:t>
              </a:r>
              <a:endParaRPr lang="ja-JP" altLang="en-US" sz="1400" dirty="0">
                <a:latin typeface="游ゴシック" panose="020B0400000000000000" pitchFamily="50" charset="-128"/>
                <a:ea typeface="游ゴシック" panose="020B0400000000000000" pitchFamily="50" charset="-128"/>
              </a:endParaRPr>
            </a:p>
          </p:txBody>
        </p:sp>
        <p:grpSp>
          <p:nvGrpSpPr>
            <p:cNvPr id="79" name="グループ化 78">
              <a:extLst>
                <a:ext uri="{FF2B5EF4-FFF2-40B4-BE49-F238E27FC236}">
                  <a16:creationId xmlns:a16="http://schemas.microsoft.com/office/drawing/2014/main" id="{1CB829CC-8ED5-7C4C-8856-FA4617EB6DE2}"/>
                </a:ext>
              </a:extLst>
            </p:cNvPr>
            <p:cNvGrpSpPr/>
            <p:nvPr/>
          </p:nvGrpSpPr>
          <p:grpSpPr>
            <a:xfrm>
              <a:off x="1395894" y="4793354"/>
              <a:ext cx="1811337" cy="1203365"/>
              <a:chOff x="299804" y="4540305"/>
              <a:chExt cx="2410890" cy="1601678"/>
            </a:xfrm>
          </p:grpSpPr>
          <p:pic>
            <p:nvPicPr>
              <p:cNvPr id="80" name="図 79">
                <a:extLst>
                  <a:ext uri="{FF2B5EF4-FFF2-40B4-BE49-F238E27FC236}">
                    <a16:creationId xmlns:a16="http://schemas.microsoft.com/office/drawing/2014/main" id="{EA807D98-3713-D64C-9F7C-98DB257E5483}"/>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804" y="4540305"/>
                <a:ext cx="2370925" cy="1601678"/>
              </a:xfrm>
              <a:prstGeom prst="rect">
                <a:avLst/>
              </a:prstGeom>
            </p:spPr>
          </p:pic>
          <p:pic>
            <p:nvPicPr>
              <p:cNvPr id="81" name="Picture 2">
                <a:extLst>
                  <a:ext uri="{FF2B5EF4-FFF2-40B4-BE49-F238E27FC236}">
                    <a16:creationId xmlns:a16="http://schemas.microsoft.com/office/drawing/2014/main" id="{7173CF2C-7FDC-5446-8F1C-DCB92CEE92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319" y="4594265"/>
                <a:ext cx="2268827" cy="1305478"/>
              </a:xfrm>
              <a:prstGeom prst="rect">
                <a:avLst/>
              </a:prstGeom>
              <a:noFill/>
              <a:ln w="9525">
                <a:noFill/>
                <a:miter lim="800000"/>
                <a:headEnd/>
                <a:tailEnd/>
              </a:ln>
            </p:spPr>
          </p:pic>
          <p:sp>
            <p:nvSpPr>
              <p:cNvPr id="82" name="正方形/長方形 81">
                <a:extLst>
                  <a:ext uri="{FF2B5EF4-FFF2-40B4-BE49-F238E27FC236}">
                    <a16:creationId xmlns:a16="http://schemas.microsoft.com/office/drawing/2014/main" id="{816B530F-AD19-5444-9EED-9A960496A305}"/>
                  </a:ext>
                </a:extLst>
              </p:cNvPr>
              <p:cNvSpPr/>
              <p:nvPr/>
            </p:nvSpPr>
            <p:spPr>
              <a:xfrm>
                <a:off x="1524331" y="5664347"/>
                <a:ext cx="1186363" cy="2963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descr="挿絵, 抽象, 停止, 記号 が含まれている画像&#10;&#10;自動的に生成された説明">
                <a:extLst>
                  <a:ext uri="{FF2B5EF4-FFF2-40B4-BE49-F238E27FC236}">
                    <a16:creationId xmlns:a16="http://schemas.microsoft.com/office/drawing/2014/main" id="{24D7CCA1-35B2-9345-9308-7E2DD2F04C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723" y="5712252"/>
                <a:ext cx="976665" cy="182365"/>
              </a:xfrm>
              <a:prstGeom prst="rect">
                <a:avLst/>
              </a:prstGeom>
            </p:spPr>
          </p:pic>
        </p:grpSp>
        <p:sp>
          <p:nvSpPr>
            <p:cNvPr id="84" name="右矢印 83">
              <a:extLst>
                <a:ext uri="{FF2B5EF4-FFF2-40B4-BE49-F238E27FC236}">
                  <a16:creationId xmlns:a16="http://schemas.microsoft.com/office/drawing/2014/main" id="{464E89DB-A264-3548-974B-E42A636A0EF8}"/>
                </a:ext>
              </a:extLst>
            </p:cNvPr>
            <p:cNvSpPr/>
            <p:nvPr/>
          </p:nvSpPr>
          <p:spPr>
            <a:xfrm>
              <a:off x="3385145" y="5341470"/>
              <a:ext cx="742091" cy="664771"/>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C3B947FC-1C95-3C4F-B846-F6E39F8EAEA5}"/>
                </a:ext>
              </a:extLst>
            </p:cNvPr>
            <p:cNvSpPr/>
            <p:nvPr/>
          </p:nvSpPr>
          <p:spPr>
            <a:xfrm>
              <a:off x="3364340" y="4766375"/>
              <a:ext cx="736099" cy="461665"/>
            </a:xfrm>
            <a:prstGeom prst="rect">
              <a:avLst/>
            </a:prstGeom>
          </p:spPr>
          <p:txBody>
            <a:bodyPr wrap="none">
              <a:spAutoFit/>
            </a:bodyPr>
            <a:lstStyle/>
            <a:p>
              <a:pPr algn="ctr"/>
              <a:r>
                <a:rPr lang="en-US" altLang="ja-JP" sz="1200" dirty="0">
                  <a:latin typeface="游ゴシック" panose="020B0400000000000000" pitchFamily="50" charset="-128"/>
                  <a:ea typeface="游ゴシック" panose="020B0400000000000000" pitchFamily="50" charset="-128"/>
                </a:rPr>
                <a:t>d</a:t>
              </a:r>
              <a:r>
                <a:rPr lang="ja-JP" altLang="en-US" sz="1200">
                  <a:latin typeface="游ゴシック" panose="020B0400000000000000" pitchFamily="50" charset="-128"/>
                  <a:ea typeface="游ゴシック" panose="020B0400000000000000" pitchFamily="50" charset="-128"/>
                </a:rPr>
                <a:t>ボタン</a:t>
              </a:r>
              <a:endParaRPr lang="en-US" altLang="ja-JP" sz="1200" dirty="0">
                <a:latin typeface="游ゴシック" panose="020B0400000000000000" pitchFamily="50" charset="-128"/>
                <a:ea typeface="游ゴシック" panose="020B0400000000000000" pitchFamily="50" charset="-128"/>
              </a:endParaRPr>
            </a:p>
            <a:p>
              <a:pPr algn="ctr"/>
              <a:r>
                <a:rPr lang="ja-JP" altLang="en-US" sz="1200">
                  <a:latin typeface="游ゴシック" panose="020B0400000000000000" pitchFamily="50" charset="-128"/>
                  <a:ea typeface="游ゴシック" panose="020B0400000000000000" pitchFamily="50" charset="-128"/>
                </a:rPr>
                <a:t>押下</a:t>
              </a:r>
              <a:endParaRPr lang="en-US" altLang="ja-JP" sz="1200" dirty="0">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5645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ガイドモバイル</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1999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E33A6D19-15EB-9A4E-ABB7-2B57D790DA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8349" y="2061690"/>
            <a:ext cx="1852920" cy="3875912"/>
          </a:xfrm>
          <a:prstGeom prst="rect">
            <a:avLst/>
          </a:prstGeom>
        </p:spPr>
      </p:pic>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リニューアルのお知らせ</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618118" y="829880"/>
            <a:ext cx="6668812" cy="461665"/>
          </a:xfrm>
          <a:prstGeom prst="rect">
            <a:avLst/>
          </a:prstGeom>
        </p:spPr>
        <p:txBody>
          <a:bodyPr wrap="none">
            <a:spAutoFit/>
          </a:bodyPr>
          <a:lstStyle/>
          <a:p>
            <a:pPr algn="ct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2020</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年</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月、</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ガイドモバイルがリニューアル</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658864" y="6414832"/>
            <a:ext cx="40277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800" dirty="0">
                <a:latin typeface="游ゴシック" panose="020B0400000000000000" pitchFamily="50" charset="-128"/>
                <a:ea typeface="游ゴシック" panose="020B0400000000000000" pitchFamily="50" charset="-128"/>
              </a:rPr>
              <a:t>※UI</a:t>
            </a:r>
            <a:r>
              <a:rPr lang="ja-JP" altLang="en-US" sz="800">
                <a:latin typeface="游ゴシック" panose="020B0400000000000000" pitchFamily="50" charset="-128"/>
                <a:ea typeface="游ゴシック" panose="020B0400000000000000" pitchFamily="50" charset="-128"/>
              </a:rPr>
              <a:t>は変更となる場合があります。ご了承ください。</a:t>
            </a:r>
            <a:endParaRPr lang="en-US" altLang="ja-JP" sz="800" dirty="0">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13</a:t>
            </a:fld>
            <a:endParaRPr lang="ja-JP" altLang="en-US" dirty="0"/>
          </a:p>
        </p:txBody>
      </p:sp>
      <p:sp>
        <p:nvSpPr>
          <p:cNvPr id="54" name="正方形/長方形 53">
            <a:extLst>
              <a:ext uri="{FF2B5EF4-FFF2-40B4-BE49-F238E27FC236}">
                <a16:creationId xmlns:a16="http://schemas.microsoft.com/office/drawing/2014/main" id="{6EE82E10-732B-8F4C-BCFD-92B960F65172}"/>
              </a:ext>
            </a:extLst>
          </p:cNvPr>
          <p:cNvSpPr/>
          <p:nvPr/>
        </p:nvSpPr>
        <p:spPr>
          <a:xfrm>
            <a:off x="5067164" y="2168325"/>
            <a:ext cx="4006435" cy="36917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78669D3C-BD35-2249-B344-ADBD7BAB6E4D}"/>
              </a:ext>
            </a:extLst>
          </p:cNvPr>
          <p:cNvSpPr/>
          <p:nvPr/>
        </p:nvSpPr>
        <p:spPr>
          <a:xfrm>
            <a:off x="5105833" y="2305701"/>
            <a:ext cx="4068252" cy="3539430"/>
          </a:xfrm>
          <a:prstGeom prst="rect">
            <a:avLst/>
          </a:prstGeom>
        </p:spPr>
        <p:txBody>
          <a:bodyPr wrap="square">
            <a:spAutoFit/>
          </a:bodyPr>
          <a:lstStyle/>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・アプリ起動後にホーム画面を表示</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→起動後ファーストビューから</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オススメコンテンツにすぐに出会える</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・ヘッダータブを新たに設置</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→ジャンル別オススメコンテンツとの</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新たなタッチポイントを強化</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・サムネイルを活用</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→画像を表示することで</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コンテンツとの直感的な出会いを演出</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・閲覧行動を学習</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→閲覧履歴からユーザー一人一人に合った</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コンテンツを自動でレコメンド</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2365F32D-A3E2-CF4E-ACD3-D7B534171781}"/>
              </a:ext>
            </a:extLst>
          </p:cNvPr>
          <p:cNvSpPr/>
          <p:nvPr/>
        </p:nvSpPr>
        <p:spPr>
          <a:xfrm>
            <a:off x="5216423" y="2055323"/>
            <a:ext cx="1755609"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リニューアルの</a:t>
            </a:r>
            <a:r>
              <a:rPr lang="en-US" altLang="ja-JP" sz="1200" b="1" dirty="0">
                <a:solidFill>
                  <a:schemeClr val="accent1"/>
                </a:solidFill>
                <a:latin typeface="游ゴシック" panose="020B0400000000000000" pitchFamily="50" charset="-128"/>
                <a:ea typeface="游ゴシック" panose="020B0400000000000000" pitchFamily="50" charset="-128"/>
              </a:rPr>
              <a:t>Point </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9F3CCA2C-C469-8A45-932F-8906B1A6FA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6377" y="2489820"/>
            <a:ext cx="1688097" cy="3006630"/>
          </a:xfrm>
          <a:prstGeom prst="rect">
            <a:avLst/>
          </a:prstGeom>
        </p:spPr>
      </p:pic>
      <p:sp>
        <p:nvSpPr>
          <p:cNvPr id="21" name="正方形/長方形 20">
            <a:extLst>
              <a:ext uri="{FF2B5EF4-FFF2-40B4-BE49-F238E27FC236}">
                <a16:creationId xmlns:a16="http://schemas.microsoft.com/office/drawing/2014/main" id="{1F8FC6EF-1B0E-4349-99BF-3EB1AF750888}"/>
              </a:ext>
            </a:extLst>
          </p:cNvPr>
          <p:cNvSpPr/>
          <p:nvPr/>
        </p:nvSpPr>
        <p:spPr>
          <a:xfrm>
            <a:off x="2546377" y="5070712"/>
            <a:ext cx="1688097" cy="2348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pic>
        <p:nvPicPr>
          <p:cNvPr id="18" name="図 17">
            <a:extLst>
              <a:ext uri="{FF2B5EF4-FFF2-40B4-BE49-F238E27FC236}">
                <a16:creationId xmlns:a16="http://schemas.microsoft.com/office/drawing/2014/main" id="{35AE4520-4D90-5B48-8E56-79F58DAD86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596" y="1441940"/>
            <a:ext cx="1852920" cy="3875912"/>
          </a:xfrm>
          <a:prstGeom prst="rect">
            <a:avLst/>
          </a:prstGeom>
        </p:spPr>
      </p:pic>
      <p:pic>
        <p:nvPicPr>
          <p:cNvPr id="4" name="図 3" descr="スクリーンショット が含まれている画像&#10;&#10;自動的に生成された説明">
            <a:extLst>
              <a:ext uri="{FF2B5EF4-FFF2-40B4-BE49-F238E27FC236}">
                <a16:creationId xmlns:a16="http://schemas.microsoft.com/office/drawing/2014/main" id="{319B1C21-369D-6B49-B17F-F6A536296E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174" y="1880679"/>
            <a:ext cx="1685176" cy="2997367"/>
          </a:xfrm>
          <a:prstGeom prst="rect">
            <a:avLst/>
          </a:prstGeom>
        </p:spPr>
      </p:pic>
      <p:sp>
        <p:nvSpPr>
          <p:cNvPr id="25" name="正方形/長方形 24">
            <a:extLst>
              <a:ext uri="{FF2B5EF4-FFF2-40B4-BE49-F238E27FC236}">
                <a16:creationId xmlns:a16="http://schemas.microsoft.com/office/drawing/2014/main" id="{40340901-7E26-8441-813F-874976EA9DF2}"/>
              </a:ext>
            </a:extLst>
          </p:cNvPr>
          <p:cNvSpPr/>
          <p:nvPr/>
        </p:nvSpPr>
        <p:spPr>
          <a:xfrm>
            <a:off x="1033174" y="4425700"/>
            <a:ext cx="1688097" cy="2348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A574B2EA-01CC-B646-8E6D-23B5C4774432}"/>
              </a:ext>
            </a:extLst>
          </p:cNvPr>
          <p:cNvSpPr/>
          <p:nvPr/>
        </p:nvSpPr>
        <p:spPr>
          <a:xfrm>
            <a:off x="5216423" y="1535920"/>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4,600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9A980DF7-4CF4-1743-9787-5E08DB9641DE}"/>
              </a:ext>
            </a:extLst>
          </p:cNvPr>
          <p:cNvSpPr/>
          <p:nvPr/>
        </p:nvSpPr>
        <p:spPr>
          <a:xfrm>
            <a:off x="7300191" y="1535920"/>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150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F9768F83-A38A-CD43-9E73-E099FF04812A}"/>
              </a:ext>
            </a:extLst>
          </p:cNvPr>
          <p:cNvSpPr/>
          <p:nvPr/>
        </p:nvSpPr>
        <p:spPr>
          <a:xfrm>
            <a:off x="5494547" y="1379867"/>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74BC10A9-106D-4642-B76B-A3CA3F4641D6}"/>
              </a:ext>
            </a:extLst>
          </p:cNvPr>
          <p:cNvSpPr/>
          <p:nvPr/>
        </p:nvSpPr>
        <p:spPr>
          <a:xfrm>
            <a:off x="7190388" y="1379867"/>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73076793-202D-294A-98D3-AB104693F54C}"/>
              </a:ext>
            </a:extLst>
          </p:cNvPr>
          <p:cNvSpPr txBox="1"/>
          <p:nvPr/>
        </p:nvSpPr>
        <p:spPr>
          <a:xfrm>
            <a:off x="7479586" y="1909408"/>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5</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1" name="タイトル 2">
            <a:extLst>
              <a:ext uri="{FF2B5EF4-FFF2-40B4-BE49-F238E27FC236}">
                <a16:creationId xmlns:a16="http://schemas.microsoft.com/office/drawing/2014/main" id="{3969A21D-B75D-CF4D-B510-D57F63744798}"/>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番組表アプリから、エンタメコンテンツに出会えるメディアに生まれ変わります！</a:t>
            </a:r>
            <a:endParaRPr lang="en-US" altLang="ja-JP" sz="1800" dirty="0"/>
          </a:p>
        </p:txBody>
      </p:sp>
    </p:spTree>
    <p:extLst>
      <p:ext uri="{BB962C8B-B14F-4D97-AF65-F5344CB8AC3E}">
        <p14:creationId xmlns:p14="http://schemas.microsoft.com/office/powerpoint/2010/main" val="1258823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図 174">
            <a:extLst>
              <a:ext uri="{FF2B5EF4-FFF2-40B4-BE49-F238E27FC236}">
                <a16:creationId xmlns:a16="http://schemas.microsoft.com/office/drawing/2014/main" id="{01EDC75A-795D-6A4F-A88D-D1009D3AB2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8440" y="1793755"/>
            <a:ext cx="1850649" cy="3871161"/>
          </a:xfrm>
          <a:prstGeom prst="rect">
            <a:avLst/>
          </a:prstGeom>
        </p:spPr>
      </p:pic>
      <p:sp>
        <p:nvSpPr>
          <p:cNvPr id="169" name="正方形/長方形 168">
            <a:extLst>
              <a:ext uri="{FF2B5EF4-FFF2-40B4-BE49-F238E27FC236}">
                <a16:creationId xmlns:a16="http://schemas.microsoft.com/office/drawing/2014/main" id="{20A130FE-6627-8846-85F9-197CBA6E570F}"/>
              </a:ext>
            </a:extLst>
          </p:cNvPr>
          <p:cNvSpPr/>
          <p:nvPr/>
        </p:nvSpPr>
        <p:spPr>
          <a:xfrm>
            <a:off x="6119122" y="40278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プレミアムジャック</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492346" y="808790"/>
            <a:ext cx="89498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プリインストールの番組表アプリをジャック</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865787"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4,600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949555"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150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43911"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39752"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36615"/>
            <a:ext cx="3066865" cy="1754326"/>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・静止画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¥400,000</a:t>
            </a: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0918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a:t>
            </a:r>
            <a:r>
              <a:rPr lang="ja-JP" altLang="en-US" sz="1800"/>
              <a:t>放送前に</a:t>
            </a:r>
            <a:r>
              <a:rPr lang="ja-JP" altLang="en-US" sz="1800" b="1"/>
              <a:t>リマインド登録</a:t>
            </a:r>
            <a:r>
              <a:rPr lang="ja-JP" altLang="en-US" sz="1800"/>
              <a:t>ができる番組詳細ページへも誘引可</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150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178" name="図 177">
            <a:extLst>
              <a:ext uri="{FF2B5EF4-FFF2-40B4-BE49-F238E27FC236}">
                <a16:creationId xmlns:a16="http://schemas.microsoft.com/office/drawing/2014/main" id="{6BCD4F68-A74C-2C45-9B07-0E05502B0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grpSp>
        <p:nvGrpSpPr>
          <p:cNvPr id="2" name="グループ化 1">
            <a:extLst>
              <a:ext uri="{FF2B5EF4-FFF2-40B4-BE49-F238E27FC236}">
                <a16:creationId xmlns:a16="http://schemas.microsoft.com/office/drawing/2014/main" id="{E9ED16CE-2BE8-C747-A355-1B886E7E0F4D}"/>
              </a:ext>
            </a:extLst>
          </p:cNvPr>
          <p:cNvGrpSpPr/>
          <p:nvPr/>
        </p:nvGrpSpPr>
        <p:grpSpPr>
          <a:xfrm>
            <a:off x="440319" y="3131018"/>
            <a:ext cx="1268875" cy="1210359"/>
            <a:chOff x="-9476" y="2913815"/>
            <a:chExt cx="1857759" cy="1772086"/>
          </a:xfrm>
        </p:grpSpPr>
        <p:cxnSp>
          <p:nvCxnSpPr>
            <p:cNvPr id="179" name="直線矢印コネクタ 178">
              <a:extLst>
                <a:ext uri="{FF2B5EF4-FFF2-40B4-BE49-F238E27FC236}">
                  <a16:creationId xmlns:a16="http://schemas.microsoft.com/office/drawing/2014/main" id="{948E3A13-D7BF-A945-ABEF-E39755567130}"/>
                </a:ext>
              </a:extLst>
            </p:cNvPr>
            <p:cNvCxnSpPr>
              <a:cxnSpLocks/>
            </p:cNvCxnSpPr>
            <p:nvPr/>
          </p:nvCxnSpPr>
          <p:spPr>
            <a:xfrm>
              <a:off x="1410725" y="3686160"/>
              <a:ext cx="4375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0" name="テキスト ボックス 36">
              <a:extLst>
                <a:ext uri="{FF2B5EF4-FFF2-40B4-BE49-F238E27FC236}">
                  <a16:creationId xmlns:a16="http://schemas.microsoft.com/office/drawing/2014/main" id="{0607FBB5-41F2-3041-B737-1E98D9D4CDF3}"/>
                </a:ext>
              </a:extLst>
            </p:cNvPr>
            <p:cNvSpPr txBox="1">
              <a:spLocks noChangeArrowheads="1"/>
            </p:cNvSpPr>
            <p:nvPr/>
          </p:nvSpPr>
          <p:spPr bwMode="auto">
            <a:xfrm>
              <a:off x="168137" y="4393000"/>
              <a:ext cx="991870" cy="29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pic>
          <p:nvPicPr>
            <p:cNvPr id="181" name="図 180">
              <a:extLst>
                <a:ext uri="{FF2B5EF4-FFF2-40B4-BE49-F238E27FC236}">
                  <a16:creationId xmlns:a16="http://schemas.microsoft.com/office/drawing/2014/main" id="{A4963F1D-2B2A-F644-9958-20279D193C69}"/>
                </a:ext>
              </a:extLst>
            </p:cNvPr>
            <p:cNvPicPr>
              <a:picLocks noChangeAspect="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476" y="2913815"/>
              <a:ext cx="679599" cy="679599"/>
            </a:xfrm>
            <a:prstGeom prst="rect">
              <a:avLst/>
            </a:prstGeom>
          </p:spPr>
        </p:pic>
        <p:pic>
          <p:nvPicPr>
            <p:cNvPr id="182" name="Picture 2" descr="「Gガイドモバイル」の画像検索結果">
              <a:extLst>
                <a:ext uri="{FF2B5EF4-FFF2-40B4-BE49-F238E27FC236}">
                  <a16:creationId xmlns:a16="http://schemas.microsoft.com/office/drawing/2014/main" id="{D1A2E038-E412-9143-9554-C74819DDA80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6663" y="2916294"/>
              <a:ext cx="684062" cy="684063"/>
            </a:xfrm>
            <a:prstGeom prst="rect">
              <a:avLst/>
            </a:prstGeom>
            <a:noFill/>
            <a:extLst>
              <a:ext uri="{909E8E84-426E-40DD-AFC4-6F175D3DCCD1}">
                <a14:hiddenFill xmlns:a14="http://schemas.microsoft.com/office/drawing/2010/main">
                  <a:solidFill>
                    <a:srgbClr val="FFFFFF"/>
                  </a:solidFill>
                </a14:hiddenFill>
              </a:ext>
            </a:extLst>
          </p:spPr>
        </p:pic>
        <p:pic>
          <p:nvPicPr>
            <p:cNvPr id="183" name="図 182">
              <a:extLst>
                <a:ext uri="{FF2B5EF4-FFF2-40B4-BE49-F238E27FC236}">
                  <a16:creationId xmlns:a16="http://schemas.microsoft.com/office/drawing/2014/main" id="{6A7D0B39-AA99-A74E-951B-1595743AD682}"/>
                </a:ext>
              </a:extLst>
            </p:cNvPr>
            <p:cNvPicPr>
              <a:picLocks noChangeAspect="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4570" y="3682164"/>
              <a:ext cx="659004" cy="659005"/>
            </a:xfrm>
            <a:prstGeom prst="rect">
              <a:avLst/>
            </a:prstGeom>
          </p:spPr>
        </p:pic>
      </p:grpSp>
      <p:cxnSp>
        <p:nvCxnSpPr>
          <p:cNvPr id="184" name="直線矢印コネクタ 183">
            <a:extLst>
              <a:ext uri="{FF2B5EF4-FFF2-40B4-BE49-F238E27FC236}">
                <a16:creationId xmlns:a16="http://schemas.microsoft.com/office/drawing/2014/main" id="{FDFE125B-37FE-134A-9F9A-977949E9B412}"/>
              </a:ext>
            </a:extLst>
          </p:cNvPr>
          <p:cNvCxnSpPr>
            <a:cxnSpLocks/>
          </p:cNvCxnSpPr>
          <p:nvPr/>
        </p:nvCxnSpPr>
        <p:spPr>
          <a:xfrm>
            <a:off x="3664049" y="3717236"/>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276343" y="6312071"/>
            <a:ext cx="4027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ja-JP" altLang="en-US" sz="400">
                <a:latin typeface="游ゴシック" panose="020B0400000000000000" pitchFamily="50" charset="-128"/>
                <a:ea typeface="游ゴシック" panose="020B0400000000000000" pitchFamily="50" charset="-128"/>
              </a:rPr>
              <a:t>）</a:t>
            </a:r>
            <a:r>
              <a:rPr lang="en-US" altLang="ja-JP" sz="400" dirty="0">
                <a:latin typeface="游ゴシック" panose="020B0400000000000000" pitchFamily="50" charset="-128"/>
                <a:ea typeface="游ゴシック" panose="020B0400000000000000" pitchFamily="50" charset="-128"/>
              </a:rPr>
              <a:t>/</a:t>
            </a:r>
            <a:r>
              <a:rPr lang="ja-JP" altLang="en-US" sz="40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a:t>
            </a:r>
            <a:r>
              <a:rPr lang="ja-JP" altLang="en-US" sz="400">
                <a:latin typeface="游ゴシック" panose="020B0400000000000000" pitchFamily="50" charset="-128"/>
                <a:ea typeface="游ゴシック" panose="020B0400000000000000" pitchFamily="50" charset="-128"/>
              </a:rPr>
              <a:t>になります。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※UI</a:t>
            </a:r>
            <a:r>
              <a:rPr lang="ja-JP" altLang="en-US" sz="400">
                <a:latin typeface="游ゴシック" panose="020B0400000000000000" pitchFamily="50" charset="-128"/>
                <a:ea typeface="游ゴシック" panose="020B0400000000000000" pitchFamily="50" charset="-128"/>
              </a:rPr>
              <a:t>は変更となる場合があります。ご了承ください。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a:latin typeface="游ゴシック" panose="020B0400000000000000" pitchFamily="50" charset="-128"/>
                <a:ea typeface="游ゴシック" panose="020B0400000000000000" pitchFamily="50" charset="-128"/>
              </a:rPr>
              <a:t>番組によっては、番組詳細ページに遷移できない場合がございます。　</a:t>
            </a:r>
            <a:endParaRPr lang="en-US" altLang="ja-JP" sz="400" dirty="0">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14</a:t>
            </a:fld>
            <a:endParaRPr lang="ja-JP" altLang="en-US" dirty="0"/>
          </a:p>
        </p:txBody>
      </p:sp>
      <p:sp>
        <p:nvSpPr>
          <p:cNvPr id="48" name="角丸四角形 47">
            <a:extLst>
              <a:ext uri="{FF2B5EF4-FFF2-40B4-BE49-F238E27FC236}">
                <a16:creationId xmlns:a16="http://schemas.microsoft.com/office/drawing/2014/main" id="{24278052-C135-DC4A-9341-85DE0E822CD2}"/>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1C82ADC-39EC-C24B-989A-1FF7A4C46F64}"/>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28A4E474-EDB4-9846-884E-0B6356913C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53102" y="2347716"/>
            <a:ext cx="1542684" cy="2705009"/>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FE0E21EF-6F61-7148-A0C2-EDB524FDEC1F}"/>
              </a:ext>
            </a:extLst>
          </p:cNvPr>
          <p:cNvSpPr txBox="1"/>
          <p:nvPr/>
        </p:nvSpPr>
        <p:spPr>
          <a:xfrm>
            <a:off x="8300560" y="58735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104D01E9-642F-3247-A9E8-CCB2CB4B0C41}"/>
              </a:ext>
            </a:extLst>
          </p:cNvPr>
          <p:cNvSpPr txBox="1"/>
          <p:nvPr/>
        </p:nvSpPr>
        <p:spPr>
          <a:xfrm>
            <a:off x="8128950"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5</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1485FF02-BEE1-E24D-A7CF-2539D89C9FB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5" name="図 4" descr="スクリーンショットの画面&#10;&#10;自動的に生成された説明">
            <a:extLst>
              <a:ext uri="{FF2B5EF4-FFF2-40B4-BE49-F238E27FC236}">
                <a16:creationId xmlns:a16="http://schemas.microsoft.com/office/drawing/2014/main" id="{C811E125-FAD6-D640-9791-73F529231D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110"/>
          <a:stretch/>
        </p:blipFill>
        <p:spPr>
          <a:xfrm>
            <a:off x="1860558" y="2354240"/>
            <a:ext cx="1656365" cy="2900643"/>
          </a:xfrm>
          <a:prstGeom prst="rect">
            <a:avLst/>
          </a:prstGeom>
        </p:spPr>
      </p:pic>
      <p:sp>
        <p:nvSpPr>
          <p:cNvPr id="188" name="正方形/長方形 187">
            <a:extLst>
              <a:ext uri="{FF2B5EF4-FFF2-40B4-BE49-F238E27FC236}">
                <a16:creationId xmlns:a16="http://schemas.microsoft.com/office/drawing/2014/main" id="{57A945BB-E183-B14A-83EC-E69B4F6D35FC}"/>
              </a:ext>
            </a:extLst>
          </p:cNvPr>
          <p:cNvSpPr/>
          <p:nvPr/>
        </p:nvSpPr>
        <p:spPr bwMode="auto">
          <a:xfrm>
            <a:off x="2082549" y="2973262"/>
            <a:ext cx="1219185" cy="136023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sp>
        <p:nvSpPr>
          <p:cNvPr id="189" name="円/楕円 188">
            <a:extLst>
              <a:ext uri="{FF2B5EF4-FFF2-40B4-BE49-F238E27FC236}">
                <a16:creationId xmlns:a16="http://schemas.microsoft.com/office/drawing/2014/main" id="{5E4EFB73-64A4-A242-BD19-B294035BA0D1}"/>
              </a:ext>
            </a:extLst>
          </p:cNvPr>
          <p:cNvSpPr/>
          <p:nvPr/>
        </p:nvSpPr>
        <p:spPr bwMode="auto">
          <a:xfrm>
            <a:off x="1472726" y="1706366"/>
            <a:ext cx="685800" cy="641350"/>
          </a:xfrm>
          <a:prstGeom prst="ellipse">
            <a:avLst/>
          </a:prstGeom>
          <a:solidFill>
            <a:schemeClr val="bg1">
              <a:lumMod val="75000"/>
            </a:schemeClr>
          </a:solidFill>
          <a:ln>
            <a:solidFill>
              <a:schemeClr val="bg1"/>
            </a:solid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id="{0BA83B00-4D87-2748-B694-0087BA2B7092}"/>
              </a:ext>
            </a:extLst>
          </p:cNvPr>
          <p:cNvSpPr/>
          <p:nvPr/>
        </p:nvSpPr>
        <p:spPr bwMode="auto">
          <a:xfrm>
            <a:off x="4053101" y="2347716"/>
            <a:ext cx="1561970" cy="2705009"/>
          </a:xfrm>
          <a:prstGeom prst="rect">
            <a:avLst/>
          </a:prstGeom>
          <a:solidFill>
            <a:schemeClr val="bg1">
              <a:lumMod val="6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000">
                <a:solidFill>
                  <a:schemeClr val="bg1"/>
                </a:solidFill>
                <a:latin typeface="游ゴシック" panose="020B0400000000000000" pitchFamily="50" charset="-128"/>
                <a:ea typeface="游ゴシック" panose="020B0400000000000000" pitchFamily="50" charset="-128"/>
              </a:rPr>
              <a:t>外部リンク</a:t>
            </a:r>
            <a:endParaRPr lang="ja-JP" altLang="en-US" sz="1000"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1923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405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網掛け</a:t>
            </a:r>
            <a:br>
              <a:rPr lang="en-US" altLang="ja-JP" sz="2400" dirty="0"/>
            </a:br>
            <a:endParaRPr kumimoji="1" lang="ja-JP" altLang="en-US" sz="2400" dirty="0"/>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320771"/>
            <a:ext cx="2783134" cy="1384995"/>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番組限定　</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OA</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終了まで点滅</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OA</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全域での点滅</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0664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dirty="0"/>
              <a:t>番組表画面で</a:t>
            </a:r>
            <a:r>
              <a:rPr lang="ja-JP" altLang="en-US" sz="1800" b="1" dirty="0"/>
              <a:t>推し番組が点滅</a:t>
            </a:r>
            <a:r>
              <a:rPr lang="en-US" altLang="ja-JP" sz="1800" dirty="0"/>
              <a:t> / </a:t>
            </a:r>
            <a:r>
              <a:rPr lang="ja-JP" altLang="en-US" sz="1800" dirty="0"/>
              <a:t>タップ後は放送前に</a:t>
            </a:r>
            <a:r>
              <a:rPr lang="ja-JP" altLang="en-US" sz="1800" b="1" dirty="0"/>
              <a:t>リマインド登録</a:t>
            </a:r>
            <a:r>
              <a:rPr lang="ja-JP" altLang="en-US" sz="1800" dirty="0"/>
              <a:t>ができる番組詳細ページへ</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277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44" name="図 43">
            <a:extLst>
              <a:ext uri="{FF2B5EF4-FFF2-40B4-BE49-F238E27FC236}">
                <a16:creationId xmlns:a16="http://schemas.microsoft.com/office/drawing/2014/main" id="{16004C57-FC89-744A-8A32-45C26E864F39}"/>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54927" y="1399610"/>
            <a:ext cx="1684010" cy="3519237"/>
          </a:xfrm>
          <a:prstGeom prst="rect">
            <a:avLst/>
          </a:prstGeom>
        </p:spPr>
      </p:pic>
      <p:pic>
        <p:nvPicPr>
          <p:cNvPr id="45" name="図 44">
            <a:extLst>
              <a:ext uri="{FF2B5EF4-FFF2-40B4-BE49-F238E27FC236}">
                <a16:creationId xmlns:a16="http://schemas.microsoft.com/office/drawing/2014/main" id="{4DA61C03-ABDB-8749-8B3E-1D4026B0A657}"/>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208285" y="1399610"/>
            <a:ext cx="1684010" cy="3519237"/>
          </a:xfrm>
          <a:prstGeom prst="rect">
            <a:avLst/>
          </a:prstGeom>
        </p:spPr>
      </p:pic>
      <p:pic>
        <p:nvPicPr>
          <p:cNvPr id="47" name="図 46">
            <a:extLst>
              <a:ext uri="{FF2B5EF4-FFF2-40B4-BE49-F238E27FC236}">
                <a16:creationId xmlns:a16="http://schemas.microsoft.com/office/drawing/2014/main" id="{B8B67215-23EA-CB4F-87EC-524DD63C35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6012" y="1777767"/>
            <a:ext cx="1542635" cy="2742459"/>
          </a:xfrm>
          <a:prstGeom prst="rect">
            <a:avLst/>
          </a:prstGeom>
        </p:spPr>
      </p:pic>
      <p:pic>
        <p:nvPicPr>
          <p:cNvPr id="48" name="図 47">
            <a:extLst>
              <a:ext uri="{FF2B5EF4-FFF2-40B4-BE49-F238E27FC236}">
                <a16:creationId xmlns:a16="http://schemas.microsoft.com/office/drawing/2014/main" id="{A9CE9639-EC24-D945-83CD-11B7AF96AB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25614" y="1803012"/>
            <a:ext cx="1542635" cy="2742459"/>
          </a:xfrm>
          <a:prstGeom prst="rect">
            <a:avLst/>
          </a:prstGeom>
        </p:spPr>
      </p:pic>
      <p:sp>
        <p:nvSpPr>
          <p:cNvPr id="49" name="正方形/長方形 48">
            <a:extLst>
              <a:ext uri="{FF2B5EF4-FFF2-40B4-BE49-F238E27FC236}">
                <a16:creationId xmlns:a16="http://schemas.microsoft.com/office/drawing/2014/main" id="{8A9D4048-B606-0A4B-86CD-437DB9EC84FE}"/>
              </a:ext>
            </a:extLst>
          </p:cNvPr>
          <p:cNvSpPr/>
          <p:nvPr/>
        </p:nvSpPr>
        <p:spPr>
          <a:xfrm>
            <a:off x="1705580" y="2616384"/>
            <a:ext cx="603464" cy="1050845"/>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A8D7BC5B-3AD5-5844-925E-E7CFFDCB6BC9}"/>
              </a:ext>
            </a:extLst>
          </p:cNvPr>
          <p:cNvSpPr/>
          <p:nvPr/>
        </p:nvSpPr>
        <p:spPr>
          <a:xfrm>
            <a:off x="3895200" y="2648818"/>
            <a:ext cx="603464" cy="1050845"/>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51" name="正方形/長方形 50">
            <a:extLst>
              <a:ext uri="{FF2B5EF4-FFF2-40B4-BE49-F238E27FC236}">
                <a16:creationId xmlns:a16="http://schemas.microsoft.com/office/drawing/2014/main" id="{B247C0A0-FDB2-C040-AD53-1C61DC9D7412}"/>
              </a:ext>
            </a:extLst>
          </p:cNvPr>
          <p:cNvSpPr/>
          <p:nvPr/>
        </p:nvSpPr>
        <p:spPr>
          <a:xfrm>
            <a:off x="1266012" y="4088964"/>
            <a:ext cx="1542635" cy="2419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sp>
        <p:nvSpPr>
          <p:cNvPr id="52" name="正方形/長方形 51">
            <a:extLst>
              <a:ext uri="{FF2B5EF4-FFF2-40B4-BE49-F238E27FC236}">
                <a16:creationId xmlns:a16="http://schemas.microsoft.com/office/drawing/2014/main" id="{D6731800-B4CD-A342-8D92-DE3E6DA93093}"/>
              </a:ext>
            </a:extLst>
          </p:cNvPr>
          <p:cNvSpPr/>
          <p:nvPr/>
        </p:nvSpPr>
        <p:spPr>
          <a:xfrm>
            <a:off x="3425614" y="4121398"/>
            <a:ext cx="1542635" cy="2419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cxnSp>
        <p:nvCxnSpPr>
          <p:cNvPr id="4" name="直線矢印コネクタ 3">
            <a:extLst>
              <a:ext uri="{FF2B5EF4-FFF2-40B4-BE49-F238E27FC236}">
                <a16:creationId xmlns:a16="http://schemas.microsoft.com/office/drawing/2014/main" id="{CFF91635-0C36-1C43-9ABF-757A43133902}"/>
              </a:ext>
            </a:extLst>
          </p:cNvPr>
          <p:cNvCxnSpPr>
            <a:stCxn id="45" idx="3"/>
            <a:endCxn id="44" idx="1"/>
          </p:cNvCxnSpPr>
          <p:nvPr/>
        </p:nvCxnSpPr>
        <p:spPr>
          <a:xfrm>
            <a:off x="2892295" y="3159229"/>
            <a:ext cx="462632" cy="0"/>
          </a:xfrm>
          <a:prstGeom prst="straightConnector1">
            <a:avLst/>
          </a:prstGeom>
          <a:ln>
            <a:solidFill>
              <a:schemeClr val="accent3"/>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6" name="グループ化 55">
            <a:extLst>
              <a:ext uri="{FF2B5EF4-FFF2-40B4-BE49-F238E27FC236}">
                <a16:creationId xmlns:a16="http://schemas.microsoft.com/office/drawing/2014/main" id="{92D432ED-130B-6747-A7FD-F173C611D695}"/>
              </a:ext>
            </a:extLst>
          </p:cNvPr>
          <p:cNvGrpSpPr/>
          <p:nvPr/>
        </p:nvGrpSpPr>
        <p:grpSpPr>
          <a:xfrm>
            <a:off x="1103964" y="5036282"/>
            <a:ext cx="4150217" cy="799825"/>
            <a:chOff x="-350641" y="4137292"/>
            <a:chExt cx="6076332" cy="1171026"/>
          </a:xfrm>
        </p:grpSpPr>
        <p:sp>
          <p:nvSpPr>
            <p:cNvPr id="57" name="正方形/長方形 56">
              <a:extLst>
                <a:ext uri="{FF2B5EF4-FFF2-40B4-BE49-F238E27FC236}">
                  <a16:creationId xmlns:a16="http://schemas.microsoft.com/office/drawing/2014/main" id="{E5BC5854-FC24-534B-83D1-5F89D7BE0487}"/>
                </a:ext>
              </a:extLst>
            </p:cNvPr>
            <p:cNvSpPr/>
            <p:nvPr/>
          </p:nvSpPr>
          <p:spPr>
            <a:xfrm>
              <a:off x="-350641" y="4137292"/>
              <a:ext cx="6076332" cy="11710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z="1200">
                <a:solidFill>
                  <a:srgbClr val="FFFFFF"/>
                </a:solidFill>
                <a:latin typeface="游ゴシック" panose="020B0400000000000000" pitchFamily="50" charset="-128"/>
                <a:ea typeface="游ゴシック" panose="020B0400000000000000" pitchFamily="50" charset="-128"/>
              </a:endParaRPr>
            </a:p>
          </p:txBody>
        </p:sp>
        <p:pic>
          <p:nvPicPr>
            <p:cNvPr id="58" name="Picture 5" descr="C:\Users\ipg_CR03\Desktop\color.png">
              <a:extLst>
                <a:ext uri="{FF2B5EF4-FFF2-40B4-BE49-F238E27FC236}">
                  <a16:creationId xmlns:a16="http://schemas.microsoft.com/office/drawing/2014/main" id="{DC9949BE-479A-CF4E-9EC3-B6746E979B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79557" y="4177904"/>
              <a:ext cx="44291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正方形/長方形 6">
              <a:extLst>
                <a:ext uri="{FF2B5EF4-FFF2-40B4-BE49-F238E27FC236}">
                  <a16:creationId xmlns:a16="http://schemas.microsoft.com/office/drawing/2014/main" id="{1C9340A6-D490-E644-9486-958684095310}"/>
                </a:ext>
              </a:extLst>
            </p:cNvPr>
            <p:cNvSpPr>
              <a:spLocks noChangeArrowheads="1"/>
            </p:cNvSpPr>
            <p:nvPr/>
          </p:nvSpPr>
          <p:spPr bwMode="auto">
            <a:xfrm>
              <a:off x="-264082" y="4138055"/>
              <a:ext cx="1453235" cy="69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0D0D0D"/>
                  </a:solidFill>
                  <a:latin typeface="游ゴシック" panose="020B0400000000000000" pitchFamily="50" charset="-128"/>
                  <a:ea typeface="游ゴシック" panose="020B0400000000000000" pitchFamily="50" charset="-128"/>
                </a:rPr>
                <a:t>＜色指定＞</a:t>
              </a:r>
              <a:endParaRPr lang="en-US" altLang="ja-JP" sz="1100" dirty="0">
                <a:solidFill>
                  <a:srgbClr val="0D0D0D"/>
                </a:solidFill>
                <a:latin typeface="游ゴシック" panose="020B0400000000000000" pitchFamily="50" charset="-128"/>
                <a:ea typeface="游ゴシック" panose="020B0400000000000000" pitchFamily="50" charset="-128"/>
              </a:endParaRPr>
            </a:p>
            <a:p>
              <a:pPr eaLnBrk="1" hangingPunct="1"/>
              <a:r>
                <a:rPr lang="en-US" altLang="ja-JP" sz="700" dirty="0">
                  <a:solidFill>
                    <a:srgbClr val="0D0D0D"/>
                  </a:solidFill>
                  <a:latin typeface="游ゴシック" panose="020B0400000000000000" pitchFamily="50" charset="-128"/>
                  <a:ea typeface="游ゴシック" panose="020B0400000000000000" pitchFamily="50" charset="-128"/>
                </a:rPr>
                <a:t>※</a:t>
              </a:r>
              <a:r>
                <a:rPr lang="ja-JP" altLang="en-US" sz="700">
                  <a:solidFill>
                    <a:srgbClr val="0D0D0D"/>
                  </a:solidFill>
                  <a:latin typeface="游ゴシック" panose="020B0400000000000000" pitchFamily="50" charset="-128"/>
                  <a:ea typeface="游ゴシック" panose="020B0400000000000000" pitchFamily="50" charset="-128"/>
                </a:rPr>
                <a:t>それぞれ白背景・</a:t>
              </a:r>
              <a:endParaRPr lang="en-US" altLang="ja-JP" sz="700" dirty="0">
                <a:solidFill>
                  <a:srgbClr val="0D0D0D"/>
                </a:solidFill>
                <a:latin typeface="游ゴシック" panose="020B0400000000000000" pitchFamily="50" charset="-128"/>
                <a:ea typeface="游ゴシック" panose="020B0400000000000000" pitchFamily="50" charset="-128"/>
              </a:endParaRPr>
            </a:p>
            <a:p>
              <a:pPr eaLnBrk="1" hangingPunct="1"/>
              <a:r>
                <a:rPr lang="ja-JP" altLang="en-US" sz="700">
                  <a:solidFill>
                    <a:srgbClr val="0D0D0D"/>
                  </a:solidFill>
                  <a:latin typeface="游ゴシック" panose="020B0400000000000000" pitchFamily="50" charset="-128"/>
                  <a:ea typeface="游ゴシック" panose="020B0400000000000000" pitchFamily="50" charset="-128"/>
                </a:rPr>
                <a:t>　色文字との点滅</a:t>
              </a:r>
              <a:endParaRPr lang="ja-JP" altLang="en-US" sz="700">
                <a:solidFill>
                  <a:srgbClr val="000000"/>
                </a:solidFill>
                <a:latin typeface="游ゴシック" panose="020B0400000000000000" pitchFamily="50" charset="-128"/>
                <a:ea typeface="游ゴシック" panose="020B0400000000000000" pitchFamily="50" charset="-128"/>
              </a:endParaRPr>
            </a:p>
          </p:txBody>
        </p:sp>
        <p:sp>
          <p:nvSpPr>
            <p:cNvPr id="60" name="正方形/長方形 7">
              <a:extLst>
                <a:ext uri="{FF2B5EF4-FFF2-40B4-BE49-F238E27FC236}">
                  <a16:creationId xmlns:a16="http://schemas.microsoft.com/office/drawing/2014/main" id="{1F77D407-F9D2-3843-9D69-83DF3B65B530}"/>
                </a:ext>
              </a:extLst>
            </p:cNvPr>
            <p:cNvSpPr>
              <a:spLocks noChangeArrowheads="1"/>
            </p:cNvSpPr>
            <p:nvPr/>
          </p:nvSpPr>
          <p:spPr bwMode="auto">
            <a:xfrm>
              <a:off x="1323614" y="4930378"/>
              <a:ext cx="737414"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ocean</a:t>
              </a:r>
            </a:p>
          </p:txBody>
        </p:sp>
        <p:sp>
          <p:nvSpPr>
            <p:cNvPr id="61" name="正方形/長方形 20">
              <a:extLst>
                <a:ext uri="{FF2B5EF4-FFF2-40B4-BE49-F238E27FC236}">
                  <a16:creationId xmlns:a16="http://schemas.microsoft.com/office/drawing/2014/main" id="{E6F5956F-9071-4E4C-A608-3DE5F304EAF9}"/>
                </a:ext>
              </a:extLst>
            </p:cNvPr>
            <p:cNvSpPr>
              <a:spLocks noChangeArrowheads="1"/>
            </p:cNvSpPr>
            <p:nvPr/>
          </p:nvSpPr>
          <p:spPr bwMode="auto">
            <a:xfrm>
              <a:off x="2193459" y="4949429"/>
              <a:ext cx="723333"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forest</a:t>
              </a:r>
            </a:p>
          </p:txBody>
        </p:sp>
        <p:sp>
          <p:nvSpPr>
            <p:cNvPr id="62" name="正方形/長方形 21">
              <a:extLst>
                <a:ext uri="{FF2B5EF4-FFF2-40B4-BE49-F238E27FC236}">
                  <a16:creationId xmlns:a16="http://schemas.microsoft.com/office/drawing/2014/main" id="{4171A697-AD38-EE46-8E9E-A37A80E018DC}"/>
                </a:ext>
              </a:extLst>
            </p:cNvPr>
            <p:cNvSpPr>
              <a:spLocks noChangeArrowheads="1"/>
            </p:cNvSpPr>
            <p:nvPr/>
          </p:nvSpPr>
          <p:spPr bwMode="auto">
            <a:xfrm>
              <a:off x="2964255" y="4941490"/>
              <a:ext cx="840680"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sunrise</a:t>
              </a:r>
            </a:p>
          </p:txBody>
        </p:sp>
        <p:sp>
          <p:nvSpPr>
            <p:cNvPr id="63" name="正方形/長方形 22">
              <a:extLst>
                <a:ext uri="{FF2B5EF4-FFF2-40B4-BE49-F238E27FC236}">
                  <a16:creationId xmlns:a16="http://schemas.microsoft.com/office/drawing/2014/main" id="{DB1F3E9A-1164-F441-A231-28544E0766C4}"/>
                </a:ext>
              </a:extLst>
            </p:cNvPr>
            <p:cNvSpPr>
              <a:spLocks noChangeArrowheads="1"/>
            </p:cNvSpPr>
            <p:nvPr/>
          </p:nvSpPr>
          <p:spPr bwMode="auto">
            <a:xfrm>
              <a:off x="3880316" y="4952603"/>
              <a:ext cx="742108"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peach</a:t>
              </a:r>
            </a:p>
          </p:txBody>
        </p:sp>
        <p:sp>
          <p:nvSpPr>
            <p:cNvPr id="64" name="正方形/長方形 23">
              <a:extLst>
                <a:ext uri="{FF2B5EF4-FFF2-40B4-BE49-F238E27FC236}">
                  <a16:creationId xmlns:a16="http://schemas.microsoft.com/office/drawing/2014/main" id="{09E3D4D6-099C-C44E-985B-83DA62242226}"/>
                </a:ext>
              </a:extLst>
            </p:cNvPr>
            <p:cNvSpPr>
              <a:spLocks noChangeArrowheads="1"/>
            </p:cNvSpPr>
            <p:nvPr/>
          </p:nvSpPr>
          <p:spPr bwMode="auto">
            <a:xfrm>
              <a:off x="4710339" y="4970067"/>
              <a:ext cx="709251"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grape</a:t>
              </a:r>
            </a:p>
          </p:txBody>
        </p:sp>
      </p:grpSp>
      <p:sp>
        <p:nvSpPr>
          <p:cNvPr id="65" name="正方形/長方形 109">
            <a:extLst>
              <a:ext uri="{FF2B5EF4-FFF2-40B4-BE49-F238E27FC236}">
                <a16:creationId xmlns:a16="http://schemas.microsoft.com/office/drawing/2014/main" id="{D0ED005F-95A6-E14B-96E3-99B2FB443216}"/>
              </a:ext>
            </a:extLst>
          </p:cNvPr>
          <p:cNvSpPr>
            <a:spLocks noChangeArrowheads="1"/>
          </p:cNvSpPr>
          <p:nvPr/>
        </p:nvSpPr>
        <p:spPr bwMode="auto">
          <a:xfrm>
            <a:off x="103260" y="6296935"/>
            <a:ext cx="4397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複数番組が点滅する場合、網掛けのお色が重複する可能性</a:t>
            </a:r>
            <a:r>
              <a:rPr lang="ja-JP" altLang="en-US" sz="400">
                <a:latin typeface="游ゴシック" panose="020B0400000000000000" pitchFamily="50" charset="-128"/>
                <a:ea typeface="游ゴシック" panose="020B0400000000000000" pitchFamily="50" charset="-128"/>
              </a:rPr>
              <a:t>がございます。</a:t>
            </a:r>
            <a:endParaRPr lang="en-US" altLang="ja-JP" sz="400" dirty="0">
              <a:latin typeface="游ゴシック" panose="020B0400000000000000" pitchFamily="50" charset="-128"/>
              <a:ea typeface="游ゴシック" panose="020B0400000000000000" pitchFamily="50" charset="-128"/>
            </a:endParaRPr>
          </a:p>
          <a:p>
            <a:pPr eaLnBrk="1" hangingPunct="1"/>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掲載後のご報告は画面キャプチャのみ</a:t>
            </a:r>
            <a:r>
              <a:rPr lang="ja-JP" altLang="en-US" sz="400">
                <a:latin typeface="游ゴシック" panose="020B0400000000000000" pitchFamily="50" charset="-128"/>
                <a:ea typeface="游ゴシック" panose="020B0400000000000000" pitchFamily="50" charset="-128"/>
              </a:rPr>
              <a:t>となります。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5.5.4</a:t>
            </a:r>
            <a:r>
              <a:rPr lang="ja-JP" altLang="en-US" sz="400" dirty="0">
                <a:latin typeface="游ゴシック" panose="020B0400000000000000" pitchFamily="50" charset="-128"/>
                <a:ea typeface="游ゴシック" panose="020B0400000000000000" pitchFamily="50" charset="-128"/>
              </a:rPr>
              <a:t>または</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a:t>
            </a:r>
            <a:r>
              <a:rPr lang="ja-JP" altLang="en-US" sz="400">
                <a:latin typeface="游ゴシック" panose="020B0400000000000000" pitchFamily="50" charset="-128"/>
                <a:ea typeface="游ゴシック" panose="020B0400000000000000" pitchFamily="50" charset="-128"/>
              </a:rPr>
              <a:t>になります。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放送当日の掲載を含む場合のみお申込が</a:t>
            </a:r>
            <a:r>
              <a:rPr lang="ja-JP" altLang="en-US" sz="400">
                <a:latin typeface="游ゴシック" panose="020B0400000000000000" pitchFamily="50" charset="-128"/>
                <a:ea typeface="游ゴシック" panose="020B0400000000000000" pitchFamily="50" charset="-128"/>
              </a:rPr>
              <a:t>可能です。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※UI</a:t>
            </a:r>
            <a:r>
              <a:rPr lang="ja-JP" altLang="en-US" sz="400">
                <a:latin typeface="游ゴシック" panose="020B0400000000000000" pitchFamily="50" charset="-128"/>
                <a:ea typeface="游ゴシック" panose="020B0400000000000000" pitchFamily="50" charset="-128"/>
              </a:rPr>
              <a:t>は変更となる場合があります。ご了承ください。</a:t>
            </a:r>
            <a:endParaRPr lang="en-US" altLang="ja-JP" sz="400" dirty="0">
              <a:latin typeface="游ゴシック" panose="020B0400000000000000" pitchFamily="50" charset="-128"/>
              <a:ea typeface="游ゴシック" panose="020B0400000000000000" pitchFamily="50" charset="-128"/>
            </a:endParaRPr>
          </a:p>
        </p:txBody>
      </p:sp>
      <p:sp>
        <p:nvSpPr>
          <p:cNvPr id="46" name="フッター プレースホルダー 2">
            <a:extLst>
              <a:ext uri="{FF2B5EF4-FFF2-40B4-BE49-F238E27FC236}">
                <a16:creationId xmlns:a16="http://schemas.microsoft.com/office/drawing/2014/main" id="{6F2D5E52-8EA7-8A4C-BB05-1DEC70347D6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3" name="スライド番号プレースホルダー 3">
            <a:extLst>
              <a:ext uri="{FF2B5EF4-FFF2-40B4-BE49-F238E27FC236}">
                <a16:creationId xmlns:a16="http://schemas.microsoft.com/office/drawing/2014/main" id="{B4056E65-BBF2-5340-8C9F-2DF3022D289E}"/>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15</a:t>
            </a:fld>
            <a:endParaRPr lang="ja-JP" altLang="en-US" dirty="0"/>
          </a:p>
        </p:txBody>
      </p:sp>
      <p:sp>
        <p:nvSpPr>
          <p:cNvPr id="67" name="正方形/長方形 66">
            <a:extLst>
              <a:ext uri="{FF2B5EF4-FFF2-40B4-BE49-F238E27FC236}">
                <a16:creationId xmlns:a16="http://schemas.microsoft.com/office/drawing/2014/main" id="{9A215E81-84D5-EF46-BA4A-3F4C599C0C1E}"/>
              </a:ext>
            </a:extLst>
          </p:cNvPr>
          <p:cNvSpPr/>
          <p:nvPr/>
        </p:nvSpPr>
        <p:spPr>
          <a:xfrm>
            <a:off x="947600" y="808790"/>
            <a:ext cx="80393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プリインストールの番組表アプリに掲載</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8" name="正方形/長方形 67">
            <a:extLst>
              <a:ext uri="{FF2B5EF4-FFF2-40B4-BE49-F238E27FC236}">
                <a16:creationId xmlns:a16="http://schemas.microsoft.com/office/drawing/2014/main" id="{674E5E86-8210-E24B-ADC3-AC2A59849350}"/>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sp>
        <p:nvSpPr>
          <p:cNvPr id="69" name="テキスト ボックス 68">
            <a:extLst>
              <a:ext uri="{FF2B5EF4-FFF2-40B4-BE49-F238E27FC236}">
                <a16:creationId xmlns:a16="http://schemas.microsoft.com/office/drawing/2014/main" id="{DF643C00-9D91-3D48-9393-B1CB5F85B87F}"/>
              </a:ext>
            </a:extLst>
          </p:cNvPr>
          <p:cNvSpPr txBox="1"/>
          <p:nvPr/>
        </p:nvSpPr>
        <p:spPr>
          <a:xfrm>
            <a:off x="8300560" y="58735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0" name="角丸四角形 69">
            <a:extLst>
              <a:ext uri="{FF2B5EF4-FFF2-40B4-BE49-F238E27FC236}">
                <a16:creationId xmlns:a16="http://schemas.microsoft.com/office/drawing/2014/main" id="{B7B1666C-0328-9E4F-8CE3-493F694A2E49}"/>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4" name="正方形/長方形 53">
            <a:extLst>
              <a:ext uri="{FF2B5EF4-FFF2-40B4-BE49-F238E27FC236}">
                <a16:creationId xmlns:a16="http://schemas.microsoft.com/office/drawing/2014/main" id="{F3A25747-3AE1-6148-B109-54CCBB40F6EA}"/>
              </a:ext>
            </a:extLst>
          </p:cNvPr>
          <p:cNvSpPr/>
          <p:nvPr/>
        </p:nvSpPr>
        <p:spPr>
          <a:xfrm>
            <a:off x="5865787"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4,600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EEA813B5-C8CC-EB4E-9190-CD7786C00B2F}"/>
              </a:ext>
            </a:extLst>
          </p:cNvPr>
          <p:cNvSpPr/>
          <p:nvPr/>
        </p:nvSpPr>
        <p:spPr>
          <a:xfrm>
            <a:off x="7949555"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150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id="{E94922BC-D230-8141-87FD-BE39DA0ACB82}"/>
              </a:ext>
            </a:extLst>
          </p:cNvPr>
          <p:cNvSpPr/>
          <p:nvPr/>
        </p:nvSpPr>
        <p:spPr>
          <a:xfrm>
            <a:off x="6143911"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76" name="正方形/長方形 75">
            <a:extLst>
              <a:ext uri="{FF2B5EF4-FFF2-40B4-BE49-F238E27FC236}">
                <a16:creationId xmlns:a16="http://schemas.microsoft.com/office/drawing/2014/main" id="{BC8CB746-31FD-AD46-81B5-80E86CC6E36F}"/>
              </a:ext>
            </a:extLst>
          </p:cNvPr>
          <p:cNvSpPr/>
          <p:nvPr/>
        </p:nvSpPr>
        <p:spPr>
          <a:xfrm>
            <a:off x="7839752"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id="{56D0B0E6-2946-2A4F-9221-0A22EC2F1B00}"/>
              </a:ext>
            </a:extLst>
          </p:cNvPr>
          <p:cNvSpPr txBox="1"/>
          <p:nvPr/>
        </p:nvSpPr>
        <p:spPr>
          <a:xfrm>
            <a:off x="8128950"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5</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57640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6560338A-FAE1-F746-8D09-7680E00C3893}"/>
              </a:ext>
            </a:extLst>
          </p:cNvPr>
          <p:cNvSpPr/>
          <p:nvPr/>
        </p:nvSpPr>
        <p:spPr>
          <a:xfrm>
            <a:off x="1981886" y="4872247"/>
            <a:ext cx="1529149" cy="2277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オーバーレイバナー</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489458" y="808790"/>
            <a:ext cx="695575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圧倒的露出量を活かし、認知拡大に有効な広告枠</a:t>
            </a: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927" y="4239946"/>
            <a:ext cx="2916183" cy="1600438"/>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ベタ貼り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300,000imp(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\250,000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番組表ページで常に表示</a:t>
            </a:r>
            <a:r>
              <a:rPr lang="en-US" altLang="ja-JP" sz="1800" b="1" dirty="0"/>
              <a:t> </a:t>
            </a:r>
            <a:r>
              <a:rPr lang="en-US" altLang="ja-JP" sz="1800" dirty="0"/>
              <a:t>/ </a:t>
            </a:r>
            <a:r>
              <a:rPr lang="ja-JP" altLang="en-US" sz="1800"/>
              <a:t>自社サイトへの誘引も可能</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53" name="図 52">
            <a:extLst>
              <a:ext uri="{FF2B5EF4-FFF2-40B4-BE49-F238E27FC236}">
                <a16:creationId xmlns:a16="http://schemas.microsoft.com/office/drawing/2014/main" id="{7741F036-79DF-F946-ACF1-3CCF4900C5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5639" y="1918693"/>
            <a:ext cx="1682408" cy="3519237"/>
          </a:xfrm>
          <a:prstGeom prst="rect">
            <a:avLst/>
          </a:prstGeom>
        </p:spPr>
      </p:pic>
      <p:cxnSp>
        <p:nvCxnSpPr>
          <p:cNvPr id="54" name="直線矢印コネクタ 53">
            <a:extLst>
              <a:ext uri="{FF2B5EF4-FFF2-40B4-BE49-F238E27FC236}">
                <a16:creationId xmlns:a16="http://schemas.microsoft.com/office/drawing/2014/main" id="{FA1F67D6-3611-8344-8232-F2999A57EDDA}"/>
              </a:ext>
            </a:extLst>
          </p:cNvPr>
          <p:cNvCxnSpPr>
            <a:cxnSpLocks/>
          </p:cNvCxnSpPr>
          <p:nvPr/>
        </p:nvCxnSpPr>
        <p:spPr>
          <a:xfrm>
            <a:off x="3618501" y="3682277"/>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C9D08EF-0306-0648-9DF4-CA7992F13FAC}"/>
              </a:ext>
            </a:extLst>
          </p:cNvPr>
          <p:cNvSpPr/>
          <p:nvPr/>
        </p:nvSpPr>
        <p:spPr bwMode="auto">
          <a:xfrm>
            <a:off x="4011457" y="2302265"/>
            <a:ext cx="1536615" cy="2735640"/>
          </a:xfrm>
          <a:prstGeom prst="rect">
            <a:avLst/>
          </a:prstGeom>
          <a:solidFill>
            <a:schemeClr val="tx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ご指定</a:t>
            </a:r>
            <a:endParaRPr lang="en-US" altLang="ja-JP" sz="1600" b="1"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サイト</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16</a:t>
            </a:fld>
            <a:endParaRPr lang="ja-JP" altLang="en-US" dirty="0"/>
          </a:p>
        </p:txBody>
      </p:sp>
      <p:sp>
        <p:nvSpPr>
          <p:cNvPr id="33" name="Text Box 4">
            <a:extLst>
              <a:ext uri="{FF2B5EF4-FFF2-40B4-BE49-F238E27FC236}">
                <a16:creationId xmlns:a16="http://schemas.microsoft.com/office/drawing/2014/main" id="{E964CA71-A8DE-4BC3-B92F-F6BCAAFDA84E}"/>
              </a:ext>
            </a:extLst>
          </p:cNvPr>
          <p:cNvSpPr txBox="1">
            <a:spLocks noChangeArrowheads="1"/>
          </p:cNvSpPr>
          <p:nvPr/>
        </p:nvSpPr>
        <p:spPr bwMode="auto">
          <a:xfrm>
            <a:off x="461209" y="6367320"/>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a:t>
            </a:r>
            <a:r>
              <a:rPr lang="ja-JP" altLang="en-US" sz="400">
                <a:latin typeface="游ゴシック" panose="020B0400000000000000" pitchFamily="50" charset="-128"/>
                <a:ea typeface="游ゴシック" panose="020B0400000000000000" pitchFamily="50" charset="-128"/>
              </a:rPr>
              <a:t>制作費：</a:t>
            </a:r>
            <a:r>
              <a:rPr lang="en-US" altLang="ja-JP" sz="400" dirty="0">
                <a:latin typeface="游ゴシック" panose="020B0400000000000000" pitchFamily="50" charset="-128"/>
                <a:ea typeface="游ゴシック" panose="020B0400000000000000" pitchFamily="50" charset="-128"/>
              </a:rPr>
              <a:t>¥20,000</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 /</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 ¥20,000 </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2.5.0</a:t>
            </a:r>
            <a:r>
              <a:rPr lang="ja-JP" altLang="en-US" sz="400" dirty="0">
                <a:latin typeface="游ゴシック" panose="020B0400000000000000" pitchFamily="50" charset="-128"/>
                <a:ea typeface="游ゴシック" panose="020B0400000000000000" pitchFamily="50" charset="-128"/>
              </a:rPr>
              <a:t>以上が対象</a:t>
            </a:r>
            <a:r>
              <a:rPr lang="ja-JP" altLang="en-US" sz="400">
                <a:latin typeface="游ゴシック" panose="020B0400000000000000" pitchFamily="50" charset="-128"/>
                <a:ea typeface="游ゴシック" panose="020B0400000000000000" pitchFamily="50" charset="-128"/>
              </a:rPr>
              <a:t>になります。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※UI</a:t>
            </a:r>
            <a:r>
              <a:rPr lang="ja-JP" altLang="en-US" sz="400">
                <a:latin typeface="游ゴシック" panose="020B0400000000000000" pitchFamily="50" charset="-128"/>
                <a:ea typeface="游ゴシック" panose="020B0400000000000000" pitchFamily="50" charset="-128"/>
              </a:rPr>
              <a:t>は変更となる場合があります。ご了承ください。</a:t>
            </a:r>
            <a:endParaRPr lang="ja-JP" altLang="en-US" sz="400" dirty="0">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EF1C305B-9498-BC4A-B161-4827FC83884C}"/>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BC778F42-5B25-D241-9EC3-377EC570B891}"/>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5F276DE1-888A-9549-B3F9-5CB7DA4360B1}"/>
              </a:ext>
            </a:extLst>
          </p:cNvPr>
          <p:cNvSpPr/>
          <p:nvPr/>
        </p:nvSpPr>
        <p:spPr>
          <a:xfrm>
            <a:off x="5865787"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4,600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ABCDD14B-5791-8547-884A-13787DEA25C0}"/>
              </a:ext>
            </a:extLst>
          </p:cNvPr>
          <p:cNvSpPr/>
          <p:nvPr/>
        </p:nvSpPr>
        <p:spPr>
          <a:xfrm>
            <a:off x="6143911"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2" name="角丸四角形 31">
            <a:extLst>
              <a:ext uri="{FF2B5EF4-FFF2-40B4-BE49-F238E27FC236}">
                <a16:creationId xmlns:a16="http://schemas.microsoft.com/office/drawing/2014/main" id="{04660F46-F11C-6241-8E42-772728290053}"/>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4" name="角丸四角形 33">
            <a:extLst>
              <a:ext uri="{FF2B5EF4-FFF2-40B4-BE49-F238E27FC236}">
                <a16:creationId xmlns:a16="http://schemas.microsoft.com/office/drawing/2014/main" id="{AB4EB46E-72B1-B246-B8DD-BEC877660DE6}"/>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D7777F73-C08C-534F-9115-76C85C72D7C5}"/>
              </a:ext>
            </a:extLst>
          </p:cNvPr>
          <p:cNvSpPr/>
          <p:nvPr/>
        </p:nvSpPr>
        <p:spPr>
          <a:xfrm>
            <a:off x="7949555"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150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DC2E3945-447F-A54C-8EFC-CE5C694EB301}"/>
              </a:ext>
            </a:extLst>
          </p:cNvPr>
          <p:cNvSpPr/>
          <p:nvPr/>
        </p:nvSpPr>
        <p:spPr>
          <a:xfrm>
            <a:off x="7839752"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70666064-05C2-094F-A711-74BAC17A4340}"/>
              </a:ext>
            </a:extLst>
          </p:cNvPr>
          <p:cNvSpPr txBox="1"/>
          <p:nvPr/>
        </p:nvSpPr>
        <p:spPr>
          <a:xfrm>
            <a:off x="8128950"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5</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grpSp>
        <p:nvGrpSpPr>
          <p:cNvPr id="37" name="グループ化 36">
            <a:extLst>
              <a:ext uri="{FF2B5EF4-FFF2-40B4-BE49-F238E27FC236}">
                <a16:creationId xmlns:a16="http://schemas.microsoft.com/office/drawing/2014/main" id="{7AB2EA6E-6074-7147-B046-A194FD3567AB}"/>
              </a:ext>
            </a:extLst>
          </p:cNvPr>
          <p:cNvGrpSpPr>
            <a:grpSpLocks noChangeAspect="1"/>
          </p:cNvGrpSpPr>
          <p:nvPr/>
        </p:nvGrpSpPr>
        <p:grpSpPr>
          <a:xfrm>
            <a:off x="584607" y="1671759"/>
            <a:ext cx="2988000" cy="3990007"/>
            <a:chOff x="954596" y="1441940"/>
            <a:chExt cx="3366673" cy="4495662"/>
          </a:xfrm>
        </p:grpSpPr>
        <p:pic>
          <p:nvPicPr>
            <p:cNvPr id="40" name="図 39">
              <a:extLst>
                <a:ext uri="{FF2B5EF4-FFF2-40B4-BE49-F238E27FC236}">
                  <a16:creationId xmlns:a16="http://schemas.microsoft.com/office/drawing/2014/main" id="{0FD65B5C-417B-7C46-9A82-2E62E12E19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8349" y="2061690"/>
              <a:ext cx="1852920" cy="3875912"/>
            </a:xfrm>
            <a:prstGeom prst="rect">
              <a:avLst/>
            </a:prstGeom>
          </p:spPr>
        </p:pic>
        <p:pic>
          <p:nvPicPr>
            <p:cNvPr id="45" name="図 44">
              <a:extLst>
                <a:ext uri="{FF2B5EF4-FFF2-40B4-BE49-F238E27FC236}">
                  <a16:creationId xmlns:a16="http://schemas.microsoft.com/office/drawing/2014/main" id="{51379A30-E05D-5F48-BCED-6934EB5BE4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377" y="2489820"/>
              <a:ext cx="1688097" cy="3006630"/>
            </a:xfrm>
            <a:prstGeom prst="rect">
              <a:avLst/>
            </a:prstGeom>
          </p:spPr>
        </p:pic>
        <p:sp>
          <p:nvSpPr>
            <p:cNvPr id="47" name="正方形/長方形 46">
              <a:extLst>
                <a:ext uri="{FF2B5EF4-FFF2-40B4-BE49-F238E27FC236}">
                  <a16:creationId xmlns:a16="http://schemas.microsoft.com/office/drawing/2014/main" id="{5376D068-5308-B746-A72D-154DD5CA2F04}"/>
                </a:ext>
              </a:extLst>
            </p:cNvPr>
            <p:cNvSpPr/>
            <p:nvPr/>
          </p:nvSpPr>
          <p:spPr>
            <a:xfrm>
              <a:off x="2546377" y="5070712"/>
              <a:ext cx="1688097" cy="2348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游ゴシック" panose="020B0400000000000000" pitchFamily="50" charset="-128"/>
                  <a:ea typeface="游ゴシック" panose="020B0400000000000000" pitchFamily="50" charset="-128"/>
                </a:rPr>
                <a:t>AD</a:t>
              </a:r>
              <a:endParaRPr kumimoji="1" lang="ja-JP" altLang="en-US" sz="1100" b="1" dirty="0">
                <a:latin typeface="游ゴシック" panose="020B0400000000000000" pitchFamily="50" charset="-128"/>
                <a:ea typeface="游ゴシック" panose="020B0400000000000000" pitchFamily="50" charset="-128"/>
              </a:endParaRPr>
            </a:p>
          </p:txBody>
        </p:sp>
        <p:pic>
          <p:nvPicPr>
            <p:cNvPr id="51" name="図 50">
              <a:extLst>
                <a:ext uri="{FF2B5EF4-FFF2-40B4-BE49-F238E27FC236}">
                  <a16:creationId xmlns:a16="http://schemas.microsoft.com/office/drawing/2014/main" id="{39353C94-049A-E449-8E0E-A63AB3C87B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4596" y="1441940"/>
              <a:ext cx="1852920" cy="3875912"/>
            </a:xfrm>
            <a:prstGeom prst="rect">
              <a:avLst/>
            </a:prstGeom>
          </p:spPr>
        </p:pic>
        <p:pic>
          <p:nvPicPr>
            <p:cNvPr id="52" name="図 51" descr="スクリーンショット が含まれている画像&#10;&#10;自動的に生成された説明">
              <a:extLst>
                <a:ext uri="{FF2B5EF4-FFF2-40B4-BE49-F238E27FC236}">
                  <a16:creationId xmlns:a16="http://schemas.microsoft.com/office/drawing/2014/main" id="{5ACE4578-534D-C64F-85D5-DE8E208073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174" y="1880679"/>
              <a:ext cx="1685176" cy="2997367"/>
            </a:xfrm>
            <a:prstGeom prst="rect">
              <a:avLst/>
            </a:prstGeom>
          </p:spPr>
        </p:pic>
        <p:sp>
          <p:nvSpPr>
            <p:cNvPr id="56" name="正方形/長方形 55">
              <a:extLst>
                <a:ext uri="{FF2B5EF4-FFF2-40B4-BE49-F238E27FC236}">
                  <a16:creationId xmlns:a16="http://schemas.microsoft.com/office/drawing/2014/main" id="{2147455B-E3C5-F041-B596-C4D00C7A3364}"/>
                </a:ext>
              </a:extLst>
            </p:cNvPr>
            <p:cNvSpPr/>
            <p:nvPr/>
          </p:nvSpPr>
          <p:spPr>
            <a:xfrm>
              <a:off x="1033174" y="4425700"/>
              <a:ext cx="1688097" cy="2348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grpSp>
      <p:pic>
        <p:nvPicPr>
          <p:cNvPr id="42" name="図 41">
            <a:extLst>
              <a:ext uri="{FF2B5EF4-FFF2-40B4-BE49-F238E27FC236}">
                <a16:creationId xmlns:a16="http://schemas.microsoft.com/office/drawing/2014/main" id="{532C81CF-4A4E-9A4F-B057-A49BDF156B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7967" y="2313151"/>
            <a:ext cx="1512812" cy="2606781"/>
          </a:xfrm>
          <a:prstGeom prst="rect">
            <a:avLst/>
          </a:prstGeom>
        </p:spPr>
      </p:pic>
      <p:sp>
        <p:nvSpPr>
          <p:cNvPr id="46" name="正方形/長方形 45">
            <a:extLst>
              <a:ext uri="{FF2B5EF4-FFF2-40B4-BE49-F238E27FC236}">
                <a16:creationId xmlns:a16="http://schemas.microsoft.com/office/drawing/2014/main" id="{025BB1C5-0576-B544-8157-C870900FB78F}"/>
              </a:ext>
            </a:extLst>
          </p:cNvPr>
          <p:cNvSpPr/>
          <p:nvPr/>
        </p:nvSpPr>
        <p:spPr>
          <a:xfrm>
            <a:off x="629112" y="4317157"/>
            <a:ext cx="1529149" cy="2277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pic>
        <p:nvPicPr>
          <p:cNvPr id="57" name="図 56" descr="スクリーンショット が含まれている画像&#10;&#10;自動的に生成された説明">
            <a:extLst>
              <a:ext uri="{FF2B5EF4-FFF2-40B4-BE49-F238E27FC236}">
                <a16:creationId xmlns:a16="http://schemas.microsoft.com/office/drawing/2014/main" id="{FC9A133A-9905-694A-BD7D-5D46CAB64D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143" t="94148"/>
          <a:stretch/>
        </p:blipFill>
        <p:spPr>
          <a:xfrm>
            <a:off x="2022145" y="5105746"/>
            <a:ext cx="1448632" cy="155693"/>
          </a:xfrm>
          <a:prstGeom prst="rect">
            <a:avLst/>
          </a:prstGeom>
        </p:spPr>
      </p:pic>
      <p:sp>
        <p:nvSpPr>
          <p:cNvPr id="41" name="正方形/長方形 40">
            <a:extLst>
              <a:ext uri="{FF2B5EF4-FFF2-40B4-BE49-F238E27FC236}">
                <a16:creationId xmlns:a16="http://schemas.microsoft.com/office/drawing/2014/main" id="{734FB667-CD8E-BA47-8B9E-7F3269FC4A08}"/>
              </a:ext>
            </a:extLst>
          </p:cNvPr>
          <p:cNvSpPr/>
          <p:nvPr/>
        </p:nvSpPr>
        <p:spPr bwMode="auto">
          <a:xfrm>
            <a:off x="4011385" y="2392332"/>
            <a:ext cx="1541094" cy="2647754"/>
          </a:xfrm>
          <a:prstGeom prst="rect">
            <a:avLst/>
          </a:prstGeom>
          <a:solidFill>
            <a:schemeClr val="bg1">
              <a:lumMod val="6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000">
                <a:solidFill>
                  <a:schemeClr val="bg1"/>
                </a:solidFill>
                <a:latin typeface="游ゴシック" panose="020B0400000000000000" pitchFamily="50" charset="-128"/>
                <a:ea typeface="游ゴシック" panose="020B0400000000000000" pitchFamily="50" charset="-128"/>
              </a:rPr>
              <a:t>外部リンク</a:t>
            </a:r>
            <a:endParaRPr lang="ja-JP" altLang="en-US" sz="1000" dirty="0">
              <a:solidFill>
                <a:schemeClr val="bg1"/>
              </a:solidFill>
              <a:latin typeface="游ゴシック" panose="020B0400000000000000" pitchFamily="50" charset="-128"/>
              <a:ea typeface="游ゴシック" panose="020B0400000000000000" pitchFamily="50" charset="-128"/>
            </a:endParaRPr>
          </a:p>
        </p:txBody>
      </p:sp>
      <p:pic>
        <p:nvPicPr>
          <p:cNvPr id="49" name="図 48">
            <a:extLst>
              <a:ext uri="{FF2B5EF4-FFF2-40B4-BE49-F238E27FC236}">
                <a16:creationId xmlns:a16="http://schemas.microsoft.com/office/drawing/2014/main" id="{935A840B-C986-3946-A245-B26ECB64E07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50" name="図 49">
            <a:extLst>
              <a:ext uri="{FF2B5EF4-FFF2-40B4-BE49-F238E27FC236}">
                <a16:creationId xmlns:a16="http://schemas.microsoft.com/office/drawing/2014/main" id="{E0DF108F-7B93-DE44-9FE2-EF64D6F29E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58" name="正方形/長方形 57">
            <a:extLst>
              <a:ext uri="{FF2B5EF4-FFF2-40B4-BE49-F238E27FC236}">
                <a16:creationId xmlns:a16="http://schemas.microsoft.com/office/drawing/2014/main" id="{DB8E9FE6-5214-5B4C-A4D0-9059D0F7A8E4}"/>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66" name="正方形/長方形 65">
            <a:extLst>
              <a:ext uri="{FF2B5EF4-FFF2-40B4-BE49-F238E27FC236}">
                <a16:creationId xmlns:a16="http://schemas.microsoft.com/office/drawing/2014/main" id="{49379FD4-AE85-E544-B678-94A5F890BBF5}"/>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90521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kumimoji="1" lang="en-US" altLang="ja-JP" sz="4400" dirty="0">
                <a:latin typeface="Yu Gothic" panose="020B0400000000000000" pitchFamily="34" charset="-128"/>
                <a:ea typeface="Yu Gothic" panose="020B0400000000000000" pitchFamily="34" charset="-128"/>
              </a:rPr>
              <a:t>Yahoo!</a:t>
            </a:r>
            <a:r>
              <a:rPr kumimoji="1" lang="ja-JP" altLang="en-US" sz="4400">
                <a:latin typeface="Yu Gothic" panose="020B0400000000000000" pitchFamily="34" charset="-128"/>
                <a:ea typeface="Yu Gothic" panose="020B0400000000000000" pitchFamily="34" charset="-128"/>
              </a:rPr>
              <a:t>テレビ</a:t>
            </a:r>
            <a:r>
              <a:rPr kumimoji="1" lang="en-US" altLang="ja-JP" sz="4400" dirty="0">
                <a:latin typeface="Yu Gothic" panose="020B0400000000000000" pitchFamily="34" charset="-128"/>
                <a:ea typeface="Yu Gothic" panose="020B0400000000000000" pitchFamily="34" charset="-128"/>
              </a:rPr>
              <a:t>.G</a:t>
            </a:r>
            <a:r>
              <a:rPr kumimoji="1" lang="ja-JP" altLang="en-US" sz="4400">
                <a:latin typeface="Yu Gothic" panose="020B0400000000000000" pitchFamily="34" charset="-128"/>
                <a:ea typeface="Yu Gothic" panose="020B0400000000000000" pitchFamily="34" charset="-128"/>
              </a:rPr>
              <a:t>ガイド</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13501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0554" y="1709665"/>
            <a:ext cx="1807508" cy="3776362"/>
          </a:xfrm>
          <a:prstGeom prst="rect">
            <a:avLst/>
          </a:prstGeom>
        </p:spPr>
      </p:pic>
      <p:grpSp>
        <p:nvGrpSpPr>
          <p:cNvPr id="45" name="グループ化 44">
            <a:extLst>
              <a:ext uri="{FF2B5EF4-FFF2-40B4-BE49-F238E27FC236}">
                <a16:creationId xmlns:a16="http://schemas.microsoft.com/office/drawing/2014/main" id="{A2ACDE63-BDCC-A545-851E-BEE7BC39A334}"/>
              </a:ext>
            </a:extLst>
          </p:cNvPr>
          <p:cNvGrpSpPr/>
          <p:nvPr/>
        </p:nvGrpSpPr>
        <p:grpSpPr>
          <a:xfrm>
            <a:off x="605244" y="2115583"/>
            <a:ext cx="1561523" cy="2847574"/>
            <a:chOff x="3793199" y="1797074"/>
            <a:chExt cx="2078387" cy="3790119"/>
          </a:xfrm>
        </p:grpSpPr>
        <p:sp>
          <p:nvSpPr>
            <p:cNvPr id="47" name="Rectangle 7">
              <a:extLst>
                <a:ext uri="{FF2B5EF4-FFF2-40B4-BE49-F238E27FC236}">
                  <a16:creationId xmlns:a16="http://schemas.microsoft.com/office/drawing/2014/main" id="{48A5FD82-2BC7-514F-8E56-A859D64D23F8}"/>
                </a:ext>
              </a:extLst>
            </p:cNvPr>
            <p:cNvSpPr>
              <a:spLocks noChangeArrowheads="1"/>
            </p:cNvSpPr>
            <p:nvPr/>
          </p:nvSpPr>
          <p:spPr bwMode="auto">
            <a:xfrm>
              <a:off x="3793199" y="1797074"/>
              <a:ext cx="2078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000">
                  <a:solidFill>
                    <a:srgbClr val="7F7F7F"/>
                  </a:solidFill>
                  <a:latin typeface="Verdana" panose="020B0604030504040204" pitchFamily="34" charset="0"/>
                  <a:ea typeface="HGP創英角ｺﾞｼｯｸUB" panose="020B0900000000000000" pitchFamily="50" charset="-128"/>
                </a:defRPr>
              </a:lvl1pPr>
              <a:lvl2pPr marL="742950" indent="-285750">
                <a:defRPr kumimoji="1" sz="1000">
                  <a:solidFill>
                    <a:srgbClr val="7F7F7F"/>
                  </a:solidFill>
                  <a:latin typeface="Verdana" panose="020B0604030504040204" pitchFamily="34" charset="0"/>
                  <a:ea typeface="HGP創英角ｺﾞｼｯｸUB" panose="020B0900000000000000" pitchFamily="50" charset="-128"/>
                </a:defRPr>
              </a:lvl2pPr>
              <a:lvl3pPr marL="1143000" indent="-228600">
                <a:defRPr kumimoji="1" sz="1000">
                  <a:solidFill>
                    <a:srgbClr val="7F7F7F"/>
                  </a:solidFill>
                  <a:latin typeface="Verdana" panose="020B0604030504040204" pitchFamily="34" charset="0"/>
                  <a:ea typeface="HGP創英角ｺﾞｼｯｸUB" panose="020B0900000000000000" pitchFamily="50" charset="-128"/>
                </a:defRPr>
              </a:lvl3pPr>
              <a:lvl4pPr marL="1600200" indent="-228600">
                <a:defRPr kumimoji="1" sz="1000">
                  <a:solidFill>
                    <a:srgbClr val="7F7F7F"/>
                  </a:solidFill>
                  <a:latin typeface="Verdana" panose="020B0604030504040204" pitchFamily="34" charset="0"/>
                  <a:ea typeface="HGP創英角ｺﾞｼｯｸUB" panose="020B0900000000000000" pitchFamily="50" charset="-128"/>
                </a:defRPr>
              </a:lvl4pPr>
              <a:lvl5pPr marL="2057400" indent="-228600">
                <a:defRPr kumimoji="1" sz="1000">
                  <a:solidFill>
                    <a:srgbClr val="7F7F7F"/>
                  </a:solidFill>
                  <a:latin typeface="Verdan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9pPr>
            </a:lstStyle>
            <a:p>
              <a:pPr algn="ctr"/>
              <a:r>
                <a:rPr lang="en-US" altLang="ja-JP" sz="1050" dirty="0">
                  <a:solidFill>
                    <a:schemeClr val="tx1"/>
                  </a:solidFill>
                  <a:latin typeface="游ゴシック" panose="020B0400000000000000" pitchFamily="50" charset="-128"/>
                  <a:ea typeface="游ゴシック" panose="020B0400000000000000" pitchFamily="50" charset="-128"/>
                </a:rPr>
                <a:t>Yahoo!</a:t>
              </a:r>
              <a:r>
                <a:rPr lang="ja-JP" altLang="en-US" sz="1050">
                  <a:solidFill>
                    <a:schemeClr val="tx1"/>
                  </a:solidFill>
                  <a:latin typeface="游ゴシック" panose="020B0400000000000000" pitchFamily="50" charset="-128"/>
                  <a:ea typeface="游ゴシック" panose="020B0400000000000000" pitchFamily="50" charset="-128"/>
                </a:rPr>
                <a:t>テレビ</a:t>
              </a:r>
              <a:r>
                <a:rPr lang="en-US" altLang="ja-JP" sz="1050" dirty="0">
                  <a:solidFill>
                    <a:schemeClr val="tx1"/>
                  </a:solidFill>
                  <a:latin typeface="游ゴシック" panose="020B0400000000000000" pitchFamily="50" charset="-128"/>
                  <a:ea typeface="游ゴシック" panose="020B0400000000000000" pitchFamily="50" charset="-128"/>
                </a:rPr>
                <a:t>.G</a:t>
              </a:r>
              <a:r>
                <a:rPr lang="ja-JP" altLang="en-US" sz="1050">
                  <a:solidFill>
                    <a:schemeClr val="tx1"/>
                  </a:solidFill>
                  <a:latin typeface="游ゴシック" panose="020B0400000000000000" pitchFamily="50" charset="-128"/>
                  <a:ea typeface="游ゴシック" panose="020B0400000000000000" pitchFamily="50" charset="-128"/>
                </a:rPr>
                <a:t>ガイド</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r>
                <a:rPr lang="en-US" altLang="ja-JP" sz="1050" dirty="0">
                  <a:solidFill>
                    <a:schemeClr val="tx1"/>
                  </a:solidFill>
                  <a:latin typeface="游ゴシック" panose="020B0400000000000000" pitchFamily="50" charset="-128"/>
                  <a:ea typeface="游ゴシック" panose="020B0400000000000000" pitchFamily="50" charset="-128"/>
                </a:rPr>
                <a:t>TOP</a:t>
              </a:r>
              <a:r>
                <a:rPr lang="ja-JP" altLang="en-US" sz="1050">
                  <a:solidFill>
                    <a:schemeClr val="tx1"/>
                  </a:solidFill>
                  <a:latin typeface="游ゴシック" panose="020B0400000000000000" pitchFamily="50" charset="-128"/>
                  <a:ea typeface="游ゴシック" panose="020B0400000000000000" pitchFamily="50" charset="-128"/>
                </a:rPr>
                <a:t>ページ</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endParaRPr lang="en-US" altLang="ja-JP" sz="800" dirty="0">
                <a:solidFill>
                  <a:schemeClr val="tx1"/>
                </a:solidFill>
                <a:latin typeface="游ゴシック" panose="020B0400000000000000" pitchFamily="50" charset="-128"/>
                <a:ea typeface="游ゴシック" panose="020B0400000000000000" pitchFamily="50" charset="-128"/>
              </a:endParaRPr>
            </a:p>
          </p:txBody>
        </p:sp>
        <p:pic>
          <p:nvPicPr>
            <p:cNvPr id="48" name="図 47">
              <a:extLst>
                <a:ext uri="{FF2B5EF4-FFF2-40B4-BE49-F238E27FC236}">
                  <a16:creationId xmlns:a16="http://schemas.microsoft.com/office/drawing/2014/main" id="{EA922859-CA39-A14B-9580-70E5511FFC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1187" y="2067956"/>
              <a:ext cx="1682408" cy="3519237"/>
            </a:xfrm>
            <a:prstGeom prst="rect">
              <a:avLst/>
            </a:prstGeom>
          </p:spPr>
        </p:pic>
      </p:grpSp>
      <p:pic>
        <p:nvPicPr>
          <p:cNvPr id="31" name="図 30">
            <a:extLst>
              <a:ext uri="{FF2B5EF4-FFF2-40B4-BE49-F238E27FC236}">
                <a16:creationId xmlns:a16="http://schemas.microsoft.com/office/drawing/2014/main" id="{BB1A65C2-29BF-A54F-9A96-8CF39CF771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4731" y="2100818"/>
            <a:ext cx="1529462" cy="3199307"/>
          </a:xfrm>
          <a:prstGeom prst="rect">
            <a:avLst/>
          </a:prstGeom>
        </p:spPr>
      </p:pic>
      <p:cxnSp>
        <p:nvCxnSpPr>
          <p:cNvPr id="32" name="直線矢印コネクタ 31">
            <a:extLst>
              <a:ext uri="{FF2B5EF4-FFF2-40B4-BE49-F238E27FC236}">
                <a16:creationId xmlns:a16="http://schemas.microsoft.com/office/drawing/2014/main" id="{498E64D2-C73D-B24C-B5C1-C2EEAB025544}"/>
              </a:ext>
            </a:extLst>
          </p:cNvPr>
          <p:cNvCxnSpPr>
            <a:cxnSpLocks/>
          </p:cNvCxnSpPr>
          <p:nvPr/>
        </p:nvCxnSpPr>
        <p:spPr>
          <a:xfrm flipV="1">
            <a:off x="4013202" y="3584695"/>
            <a:ext cx="141529" cy="3605"/>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5" name="円/楕円 34">
            <a:extLst>
              <a:ext uri="{FF2B5EF4-FFF2-40B4-BE49-F238E27FC236}">
                <a16:creationId xmlns:a16="http://schemas.microsoft.com/office/drawing/2014/main" id="{B19F23FF-A7A7-C84B-A9F3-675F6F1CBD71}"/>
              </a:ext>
            </a:extLst>
          </p:cNvPr>
          <p:cNvSpPr/>
          <p:nvPr/>
        </p:nvSpPr>
        <p:spPr bwMode="auto">
          <a:xfrm>
            <a:off x="1965594" y="1443000"/>
            <a:ext cx="685801" cy="641350"/>
          </a:xfrm>
          <a:prstGeom prst="ellipse">
            <a:avLst/>
          </a:prstGeom>
          <a:solidFill>
            <a:schemeClr val="bg1">
              <a:lumMod val="75000"/>
            </a:schemeClr>
          </a:solidFill>
          <a:ln>
            <a:solidFill>
              <a:schemeClr val="bg1"/>
            </a:solid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cxnSp>
        <p:nvCxnSpPr>
          <p:cNvPr id="37" name="直線矢印コネクタ 36">
            <a:extLst>
              <a:ext uri="{FF2B5EF4-FFF2-40B4-BE49-F238E27FC236}">
                <a16:creationId xmlns:a16="http://schemas.microsoft.com/office/drawing/2014/main" id="{50CEFB2A-11C8-9B4E-8279-DCA69ED9A47B}"/>
              </a:ext>
            </a:extLst>
          </p:cNvPr>
          <p:cNvCxnSpPr>
            <a:cxnSpLocks/>
          </p:cNvCxnSpPr>
          <p:nvPr/>
        </p:nvCxnSpPr>
        <p:spPr>
          <a:xfrm>
            <a:off x="1961491" y="3636651"/>
            <a:ext cx="271689"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B122FBD3-9E84-714D-941A-2CB8B11800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659" y="2613718"/>
            <a:ext cx="1149022" cy="2042703"/>
          </a:xfrm>
          <a:prstGeom prst="rect">
            <a:avLst/>
          </a:prstGeom>
        </p:spPr>
      </p:pic>
      <p:sp>
        <p:nvSpPr>
          <p:cNvPr id="43" name="正方形/長方形 42">
            <a:extLst>
              <a:ext uri="{FF2B5EF4-FFF2-40B4-BE49-F238E27FC236}">
                <a16:creationId xmlns:a16="http://schemas.microsoft.com/office/drawing/2014/main" id="{51CFA978-77E4-5241-B786-9F4D212BA581}"/>
              </a:ext>
            </a:extLst>
          </p:cNvPr>
          <p:cNvSpPr/>
          <p:nvPr/>
        </p:nvSpPr>
        <p:spPr bwMode="auto">
          <a:xfrm>
            <a:off x="805404" y="3508580"/>
            <a:ext cx="1168242" cy="262034"/>
          </a:xfrm>
          <a:prstGeom prst="rect">
            <a:avLst/>
          </a:prstGeom>
          <a:noFill/>
          <a:ln w="28575">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endParaRPr lang="ja-JP" altLang="en-US">
              <a:latin typeface="游ゴシック" panose="020B0400000000000000" pitchFamily="50" charset="-128"/>
              <a:ea typeface="游ゴシック" panose="020B0400000000000000" pitchFamily="50" charset="-128"/>
            </a:endParaRPr>
          </a:p>
        </p:txBody>
      </p:sp>
      <p:sp>
        <p:nvSpPr>
          <p:cNvPr id="49" name="正方形/長方形 48">
            <a:extLst>
              <a:ext uri="{FF2B5EF4-FFF2-40B4-BE49-F238E27FC236}">
                <a16:creationId xmlns:a16="http://schemas.microsoft.com/office/drawing/2014/main" id="{A5732BF5-F7E8-B545-90CA-124704F7EAA6}"/>
              </a:ext>
            </a:extLst>
          </p:cNvPr>
          <p:cNvSpPr/>
          <p:nvPr/>
        </p:nvSpPr>
        <p:spPr>
          <a:xfrm>
            <a:off x="858856" y="3003378"/>
            <a:ext cx="1053641" cy="169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游ゴシック" panose="020B0400000000000000" pitchFamily="50" charset="-128"/>
                <a:ea typeface="游ゴシック" panose="020B0400000000000000" pitchFamily="50" charset="-128"/>
              </a:rPr>
              <a:t>AD</a:t>
            </a:r>
            <a:endParaRPr kumimoji="1" lang="ja-JP" altLang="en-US" sz="1200" dirty="0">
              <a:latin typeface="游ゴシック" panose="020B0400000000000000" pitchFamily="50" charset="-128"/>
              <a:ea typeface="游ゴシック" panose="020B0400000000000000" pitchFamily="50" charset="-128"/>
            </a:endParaRPr>
          </a:p>
        </p:txBody>
      </p:sp>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Yahoo!</a:t>
            </a:r>
            <a:r>
              <a:rPr lang="ja-JP" altLang="en-US" sz="2400"/>
              <a:t>テレビ</a:t>
            </a:r>
            <a:r>
              <a:rPr lang="en-US" altLang="ja-JP" sz="2400" dirty="0"/>
              <a:t>.G</a:t>
            </a:r>
            <a:r>
              <a:rPr lang="ja-JP" altLang="en-US" sz="2400"/>
              <a:t>ガイド</a:t>
            </a:r>
            <a:r>
              <a:rPr lang="en-US" altLang="ja-JP" sz="2400" dirty="0"/>
              <a:t> </a:t>
            </a:r>
            <a:r>
              <a:rPr lang="ja-JP" altLang="en-US" sz="2400"/>
              <a:t>プレミアムジャック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761924" y="808790"/>
            <a:ext cx="641073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認知度の高い番組表</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WEB</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サービスをジャック</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1025" y="1591641"/>
            <a:ext cx="1864614"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2,800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PV</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854780" y="1591641"/>
            <a:ext cx="1653017"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430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UB</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512424" y="1435588"/>
            <a:ext cx="8018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a:t>
            </a:r>
            <a:r>
              <a:rPr lang="en-US" altLang="ja-JP" sz="1100" b="1" dirty="0">
                <a:solidFill>
                  <a:schemeClr val="accent1"/>
                </a:solidFill>
                <a:latin typeface="游ゴシック" panose="020B0400000000000000" pitchFamily="50" charset="-128"/>
                <a:ea typeface="游ゴシック" panose="020B0400000000000000" pitchFamily="50" charset="-128"/>
              </a:rPr>
              <a:t>PV</a:t>
            </a:r>
            <a:r>
              <a:rPr lang="ja-JP" altLang="en-US" sz="1100" b="1">
                <a:solidFill>
                  <a:schemeClr val="accent1"/>
                </a:solidFill>
                <a:latin typeface="游ゴシック" panose="020B0400000000000000" pitchFamily="50" charset="-128"/>
                <a:ea typeface="游ゴシック" panose="020B0400000000000000" pitchFamily="50" charset="-128"/>
              </a:rPr>
              <a:t>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83636" y="1435588"/>
            <a:ext cx="1595309"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月間ユニークブラウザ</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49935"/>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260AED7B-8E17-154F-94C3-885C475180B4}"/>
              </a:ext>
            </a:extLst>
          </p:cNvPr>
          <p:cNvSpPr/>
          <p:nvPr/>
        </p:nvSpPr>
        <p:spPr>
          <a:xfrm>
            <a:off x="6201328" y="4185827"/>
            <a:ext cx="3066865" cy="1754326"/>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　　　</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\500,000</a:t>
            </a:r>
          </a:p>
          <a:p>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p>
        </p:txBody>
      </p:sp>
      <p:sp>
        <p:nvSpPr>
          <p:cNvPr id="28" name="タイトル 2">
            <a:extLst>
              <a:ext uri="{FF2B5EF4-FFF2-40B4-BE49-F238E27FC236}">
                <a16:creationId xmlns:a16="http://schemas.microsoft.com/office/drawing/2014/main" id="{09148C79-9286-F041-AF16-7838499276D2}"/>
              </a:ext>
            </a:extLst>
          </p:cNvPr>
          <p:cNvSpPr txBox="1">
            <a:spLocks/>
          </p:cNvSpPr>
          <p:nvPr/>
        </p:nvSpPr>
        <p:spPr>
          <a:xfrm>
            <a:off x="0" y="6140600"/>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Yahoo!</a:t>
            </a:r>
            <a:r>
              <a:rPr lang="ja-JP" altLang="en-US" sz="1800"/>
              <a:t>ニュースアプリとの連携で</a:t>
            </a:r>
            <a:r>
              <a:rPr lang="ja-JP" altLang="en-US" sz="1800" b="1"/>
              <a:t>利用率急上昇中</a:t>
            </a:r>
            <a:endParaRPr lang="en-US" altLang="ja-JP" sz="1800" b="1" dirty="0"/>
          </a:p>
        </p:txBody>
      </p:sp>
      <p:pic>
        <p:nvPicPr>
          <p:cNvPr id="50" name="図 49">
            <a:extLst>
              <a:ext uri="{FF2B5EF4-FFF2-40B4-BE49-F238E27FC236}">
                <a16:creationId xmlns:a16="http://schemas.microsoft.com/office/drawing/2014/main" id="{E8BC54E9-105F-5F42-8D9D-2003A09778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6622" y="2104461"/>
            <a:ext cx="3066430" cy="1817624"/>
          </a:xfrm>
          <a:prstGeom prst="rect">
            <a:avLst/>
          </a:prstGeom>
        </p:spPr>
      </p:pic>
      <p:pic>
        <p:nvPicPr>
          <p:cNvPr id="9" name="図 8">
            <a:extLst>
              <a:ext uri="{FF2B5EF4-FFF2-40B4-BE49-F238E27FC236}">
                <a16:creationId xmlns:a16="http://schemas.microsoft.com/office/drawing/2014/main" id="{315A5012-3968-3546-8EE0-0167C0EE6B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17792" y="2441762"/>
            <a:ext cx="1395360" cy="2480638"/>
          </a:xfrm>
          <a:prstGeom prst="rect">
            <a:avLst/>
          </a:prstGeom>
        </p:spPr>
      </p:pic>
      <p:sp>
        <p:nvSpPr>
          <p:cNvPr id="52" name="正方形/長方形 51">
            <a:extLst>
              <a:ext uri="{FF2B5EF4-FFF2-40B4-BE49-F238E27FC236}">
                <a16:creationId xmlns:a16="http://schemas.microsoft.com/office/drawing/2014/main" id="{AFB3A1DC-86FF-2046-9426-0ADE4628FBFC}"/>
              </a:ext>
            </a:extLst>
          </p:cNvPr>
          <p:cNvSpPr/>
          <p:nvPr/>
        </p:nvSpPr>
        <p:spPr bwMode="auto">
          <a:xfrm>
            <a:off x="4216014" y="2540860"/>
            <a:ext cx="1395360" cy="2193178"/>
          </a:xfrm>
          <a:prstGeom prst="rect">
            <a:avLst/>
          </a:prstGeom>
          <a:solidFill>
            <a:schemeClr val="bg1">
              <a:lumMod val="6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000">
                <a:solidFill>
                  <a:schemeClr val="bg1"/>
                </a:solidFill>
                <a:latin typeface="游ゴシック" panose="020B0400000000000000" pitchFamily="50" charset="-128"/>
                <a:ea typeface="游ゴシック" panose="020B0400000000000000" pitchFamily="50" charset="-128"/>
              </a:rPr>
              <a:t>外部リンク</a:t>
            </a:r>
            <a:endParaRPr lang="ja-JP" altLang="en-US" sz="1000" dirty="0">
              <a:solidFill>
                <a:schemeClr val="bg1"/>
              </a:solidFill>
              <a:latin typeface="游ゴシック" panose="020B0400000000000000" pitchFamily="50" charset="-128"/>
              <a:ea typeface="游ゴシック" panose="020B0400000000000000" pitchFamily="50" charset="-128"/>
            </a:endParaRPr>
          </a:p>
        </p:txBody>
      </p:sp>
      <p:sp>
        <p:nvSpPr>
          <p:cNvPr id="38" name="フッター プレースホルダー 2">
            <a:extLst>
              <a:ext uri="{FF2B5EF4-FFF2-40B4-BE49-F238E27FC236}">
                <a16:creationId xmlns:a16="http://schemas.microsoft.com/office/drawing/2014/main" id="{3AFF6A33-50A8-9641-A72B-522D4BC30B25}"/>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9" name="スライド番号プレースホルダー 3">
            <a:extLst>
              <a:ext uri="{FF2B5EF4-FFF2-40B4-BE49-F238E27FC236}">
                <a16:creationId xmlns:a16="http://schemas.microsoft.com/office/drawing/2014/main" id="{19CA192D-BB31-434C-A8F6-59176A6E4CF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18</a:t>
            </a:fld>
            <a:endParaRPr lang="ja-JP" altLang="en-US" dirty="0"/>
          </a:p>
        </p:txBody>
      </p:sp>
      <p:sp>
        <p:nvSpPr>
          <p:cNvPr id="44" name="Text Box 4">
            <a:extLst>
              <a:ext uri="{FF2B5EF4-FFF2-40B4-BE49-F238E27FC236}">
                <a16:creationId xmlns:a16="http://schemas.microsoft.com/office/drawing/2014/main" id="{8FCDEE4C-063F-4727-A3E4-453DF6812994}"/>
              </a:ext>
            </a:extLst>
          </p:cNvPr>
          <p:cNvSpPr txBox="1">
            <a:spLocks noChangeArrowheads="1"/>
          </p:cNvSpPr>
          <p:nvPr/>
        </p:nvSpPr>
        <p:spPr bwMode="auto">
          <a:xfrm>
            <a:off x="461209" y="6398178"/>
            <a:ext cx="402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a:latin typeface="游ゴシック" panose="020B0400000000000000" pitchFamily="50" charset="-128"/>
                <a:ea typeface="游ゴシック" panose="020B0400000000000000" pitchFamily="50" charset="-128"/>
              </a:rPr>
              <a:t>競合排除はしておりません。</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※UI</a:t>
            </a:r>
            <a:r>
              <a:rPr lang="ja-JP" altLang="en-US" sz="400">
                <a:latin typeface="游ゴシック" panose="020B0400000000000000" pitchFamily="50" charset="-128"/>
                <a:ea typeface="游ゴシック" panose="020B0400000000000000" pitchFamily="50" charset="-128"/>
              </a:rPr>
              <a:t>は変更となる場合があります。ご了承ください。</a:t>
            </a:r>
            <a:endParaRPr lang="en-US" altLang="ja-JP" sz="400" dirty="0">
              <a:latin typeface="游ゴシック" panose="020B0400000000000000" pitchFamily="50" charset="-128"/>
              <a:ea typeface="游ゴシック" panose="020B0400000000000000" pitchFamily="50" charset="-128"/>
            </a:endParaRPr>
          </a:p>
        </p:txBody>
      </p:sp>
      <p:sp>
        <p:nvSpPr>
          <p:cNvPr id="46" name="角丸四角形 45">
            <a:extLst>
              <a:ext uri="{FF2B5EF4-FFF2-40B4-BE49-F238E27FC236}">
                <a16:creationId xmlns:a16="http://schemas.microsoft.com/office/drawing/2014/main" id="{051C497E-65DC-6541-816A-4BB40C68BF51}"/>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EAB15A44-3898-004F-9BBE-CF50C949FB09}"/>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B86E0B50-CD50-CE46-B33F-D10F675F0BE9}"/>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1" name="角丸四角形 50">
            <a:extLst>
              <a:ext uri="{FF2B5EF4-FFF2-40B4-BE49-F238E27FC236}">
                <a16:creationId xmlns:a16="http://schemas.microsoft.com/office/drawing/2014/main" id="{849F2FAD-7AA7-AB4C-A514-378B4CC32E9B}"/>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54" name="図 53" descr="スクリーンショットの画面&#10;&#10;自動的に生成された説明">
            <a:extLst>
              <a:ext uri="{FF2B5EF4-FFF2-40B4-BE49-F238E27FC236}">
                <a16:creationId xmlns:a16="http://schemas.microsoft.com/office/drawing/2014/main" id="{D750DE60-94BF-9C43-A2D0-12777706961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1976" b="-1"/>
          <a:stretch/>
        </p:blipFill>
        <p:spPr>
          <a:xfrm>
            <a:off x="2293818" y="4793283"/>
            <a:ext cx="1641733" cy="246220"/>
          </a:xfrm>
          <a:prstGeom prst="rect">
            <a:avLst/>
          </a:prstGeom>
        </p:spPr>
      </p:pic>
      <p:pic>
        <p:nvPicPr>
          <p:cNvPr id="55" name="図 54" descr="スクリーンショットの画面&#10;&#10;自動的に生成された説明">
            <a:extLst>
              <a:ext uri="{FF2B5EF4-FFF2-40B4-BE49-F238E27FC236}">
                <a16:creationId xmlns:a16="http://schemas.microsoft.com/office/drawing/2014/main" id="{87938B4D-66EF-124F-8DA9-806AA79A24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2059" y="2125010"/>
            <a:ext cx="1641733" cy="2918636"/>
          </a:xfrm>
          <a:prstGeom prst="rect">
            <a:avLst/>
          </a:prstGeom>
          <a:ln w="3175">
            <a:solidFill>
              <a:schemeClr val="bg1">
                <a:lumMod val="75000"/>
              </a:schemeClr>
            </a:solidFill>
          </a:ln>
        </p:spPr>
      </p:pic>
      <p:sp>
        <p:nvSpPr>
          <p:cNvPr id="53" name="正方形/長方形 52">
            <a:extLst>
              <a:ext uri="{FF2B5EF4-FFF2-40B4-BE49-F238E27FC236}">
                <a16:creationId xmlns:a16="http://schemas.microsoft.com/office/drawing/2014/main" id="{F27E79E3-D03B-0142-86AE-66364B28DE55}"/>
              </a:ext>
            </a:extLst>
          </p:cNvPr>
          <p:cNvSpPr/>
          <p:nvPr/>
        </p:nvSpPr>
        <p:spPr>
          <a:xfrm>
            <a:off x="2282059" y="4588723"/>
            <a:ext cx="1641733" cy="258818"/>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游ゴシック" panose="020B0400000000000000" pitchFamily="50" charset="-128"/>
                <a:ea typeface="游ゴシック" panose="020B0400000000000000" pitchFamily="50" charset="-128"/>
              </a:rPr>
              <a:t>AD</a:t>
            </a:r>
            <a:endParaRPr kumimoji="1" lang="ja-JP" altLang="en-US" sz="1200" dirty="0">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DDFD62F2-DA09-D54A-9F89-8DFBC9041272}"/>
              </a:ext>
            </a:extLst>
          </p:cNvPr>
          <p:cNvSpPr/>
          <p:nvPr/>
        </p:nvSpPr>
        <p:spPr bwMode="auto">
          <a:xfrm>
            <a:off x="2575832" y="2682473"/>
            <a:ext cx="1054185" cy="1340391"/>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en-US" altLang="ja-JP" dirty="0">
                <a:solidFill>
                  <a:schemeClr val="bg1"/>
                </a:solidFill>
                <a:latin typeface="游ゴシック" panose="020B0400000000000000" pitchFamily="50" charset="-128"/>
                <a:ea typeface="游ゴシック" panose="020B0400000000000000" pitchFamily="50" charset="-128"/>
              </a:rPr>
              <a:t>AD</a:t>
            </a:r>
            <a:endParaRPr lang="ja-JP" altLang="en-US" dirty="0">
              <a:solidFill>
                <a:schemeClr val="bg1"/>
              </a:solidFill>
              <a:latin typeface="游ゴシック" panose="020B0400000000000000" pitchFamily="50" charset="-128"/>
              <a:ea typeface="游ゴシック" panose="020B0400000000000000" pitchFamily="50" charset="-128"/>
            </a:endParaRPr>
          </a:p>
        </p:txBody>
      </p:sp>
      <p:sp>
        <p:nvSpPr>
          <p:cNvPr id="56" name="Rectangle 7">
            <a:extLst>
              <a:ext uri="{FF2B5EF4-FFF2-40B4-BE49-F238E27FC236}">
                <a16:creationId xmlns:a16="http://schemas.microsoft.com/office/drawing/2014/main" id="{6C72B39B-B1BF-D94C-AB2B-DF0EC66F6642}"/>
              </a:ext>
            </a:extLst>
          </p:cNvPr>
          <p:cNvSpPr>
            <a:spLocks noChangeArrowheads="1"/>
          </p:cNvSpPr>
          <p:nvPr/>
        </p:nvSpPr>
        <p:spPr bwMode="auto">
          <a:xfrm>
            <a:off x="4622800" y="6374534"/>
            <a:ext cx="5200645" cy="31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000">
                <a:solidFill>
                  <a:srgbClr val="7F7F7F"/>
                </a:solidFill>
                <a:latin typeface="Verdana" panose="020B0604030504040204" pitchFamily="34" charset="0"/>
                <a:ea typeface="HGP創英角ｺﾞｼｯｸUB" panose="020B0900000000000000" pitchFamily="50" charset="-128"/>
              </a:defRPr>
            </a:lvl1pPr>
            <a:lvl2pPr marL="742950" indent="-285750">
              <a:defRPr kumimoji="1" sz="1000">
                <a:solidFill>
                  <a:srgbClr val="7F7F7F"/>
                </a:solidFill>
                <a:latin typeface="Verdana" panose="020B0604030504040204" pitchFamily="34" charset="0"/>
                <a:ea typeface="HGP創英角ｺﾞｼｯｸUB" panose="020B0900000000000000" pitchFamily="50" charset="-128"/>
              </a:defRPr>
            </a:lvl2pPr>
            <a:lvl3pPr marL="1143000" indent="-228600">
              <a:defRPr kumimoji="1" sz="1000">
                <a:solidFill>
                  <a:srgbClr val="7F7F7F"/>
                </a:solidFill>
                <a:latin typeface="Verdana" panose="020B0604030504040204" pitchFamily="34" charset="0"/>
                <a:ea typeface="HGP創英角ｺﾞｼｯｸUB" panose="020B0900000000000000" pitchFamily="50" charset="-128"/>
              </a:defRPr>
            </a:lvl3pPr>
            <a:lvl4pPr marL="1600200" indent="-228600">
              <a:defRPr kumimoji="1" sz="1000">
                <a:solidFill>
                  <a:srgbClr val="7F7F7F"/>
                </a:solidFill>
                <a:latin typeface="Verdana" panose="020B0604030504040204" pitchFamily="34" charset="0"/>
                <a:ea typeface="HGP創英角ｺﾞｼｯｸUB" panose="020B0900000000000000" pitchFamily="50" charset="-128"/>
              </a:defRPr>
            </a:lvl4pPr>
            <a:lvl5pPr marL="2057400" indent="-228600">
              <a:defRPr kumimoji="1" sz="1000">
                <a:solidFill>
                  <a:srgbClr val="7F7F7F"/>
                </a:solidFill>
                <a:latin typeface="Verdan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9pPr>
          </a:lstStyle>
          <a:p>
            <a:r>
              <a:rPr lang="en-US" altLang="ja-JP" sz="700" dirty="0">
                <a:solidFill>
                  <a:schemeClr val="tx1"/>
                </a:solidFill>
                <a:latin typeface="游ゴシック" panose="020B0400000000000000" pitchFamily="50" charset="-128"/>
                <a:ea typeface="游ゴシック" panose="020B0400000000000000" pitchFamily="50" charset="-128"/>
              </a:rPr>
              <a:t>※</a:t>
            </a:r>
            <a:r>
              <a:rPr lang="ja-JP" altLang="en-US" sz="700">
                <a:solidFill>
                  <a:schemeClr val="tx1"/>
                </a:solidFill>
                <a:latin typeface="游ゴシック" panose="020B0400000000000000" pitchFamily="50" charset="-128"/>
                <a:ea typeface="游ゴシック" panose="020B0400000000000000" pitchFamily="50" charset="-128"/>
              </a:rPr>
              <a:t>大変恐れ入りますが、サービスリニューアルのため、掲載できない期間がございます。掲載期間についてはご相談ください。</a:t>
            </a:r>
            <a:endParaRPr lang="en-US" altLang="ja-JP" sz="7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4560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4">
            <a:extLst>
              <a:ext uri="{FF2B5EF4-FFF2-40B4-BE49-F238E27FC236}">
                <a16:creationId xmlns:a16="http://schemas.microsoft.com/office/drawing/2014/main" id="{9F641940-3ED4-E246-89F3-58B5F18FF834}"/>
              </a:ext>
            </a:extLst>
          </p:cNvPr>
          <p:cNvSpPr>
            <a:spLocks noChangeArrowheads="1"/>
          </p:cNvSpPr>
          <p:nvPr/>
        </p:nvSpPr>
        <p:spPr bwMode="auto">
          <a:xfrm>
            <a:off x="4993600" y="3684092"/>
            <a:ext cx="4479080" cy="275378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dirty="0">
              <a:solidFill>
                <a:prstClr val="black"/>
              </a:solidFill>
              <a:latin typeface="游ゴシック" panose="020B0400000000000000" pitchFamily="50" charset="-128"/>
              <a:ea typeface="游ゴシック" panose="020B0400000000000000" pitchFamily="50" charset="-128"/>
            </a:endParaRPr>
          </a:p>
        </p:txBody>
      </p:sp>
      <p:pic>
        <p:nvPicPr>
          <p:cNvPr id="70" name="図 69">
            <a:extLst>
              <a:ext uri="{FF2B5EF4-FFF2-40B4-BE49-F238E27FC236}">
                <a16:creationId xmlns:a16="http://schemas.microsoft.com/office/drawing/2014/main" id="{8DA1CADD-19B4-D443-A15D-F0D0E77F15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5501" y="4068761"/>
            <a:ext cx="770223" cy="1609200"/>
          </a:xfrm>
          <a:prstGeom prst="rect">
            <a:avLst/>
          </a:prstGeom>
        </p:spPr>
      </p:pic>
      <p:pic>
        <p:nvPicPr>
          <p:cNvPr id="67" name="図 66" descr="スクリーンショットの画面&#10;&#10;自動的に生成された説明">
            <a:extLst>
              <a:ext uri="{FF2B5EF4-FFF2-40B4-BE49-F238E27FC236}">
                <a16:creationId xmlns:a16="http://schemas.microsoft.com/office/drawing/2014/main" id="{B9B4FE44-02F6-9448-9FCC-41F1D39E6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391" y="4239566"/>
            <a:ext cx="715622" cy="1272217"/>
          </a:xfrm>
          <a:prstGeom prst="rect">
            <a:avLst/>
          </a:prstGeom>
          <a:ln w="3175">
            <a:solidFill>
              <a:schemeClr val="bg1">
                <a:lumMod val="75000"/>
              </a:schemeClr>
            </a:solidFill>
          </a:ln>
        </p:spPr>
      </p:pic>
      <p:sp>
        <p:nvSpPr>
          <p:cNvPr id="4" name="フッター プレースホルダー 3"/>
          <p:cNvSpPr>
            <a:spLocks noGrp="1"/>
          </p:cNvSpPr>
          <p:nvPr>
            <p:ph type="ftr" sz="quarter" idx="3"/>
          </p:nvPr>
        </p:nvSpPr>
        <p:spPr/>
        <p:txBody>
          <a:bodyPr/>
          <a:lstStyle/>
          <a:p>
            <a:r>
              <a:rPr lang="en-US" altLang="ja-JP">
                <a:solidFill>
                  <a:prstClr val="white"/>
                </a:solidFill>
                <a:latin typeface="游ゴシック" panose="020B0400000000000000" pitchFamily="50" charset="-128"/>
                <a:ea typeface="游ゴシック" panose="020B0400000000000000" pitchFamily="50" charset="-128"/>
              </a:rPr>
              <a:t>©IPG Inc. All Rights Reserved</a:t>
            </a:r>
            <a:endParaRPr lang="ja-JP" altLang="en-US" dirty="0">
              <a:solidFill>
                <a:prstClr val="white"/>
              </a:solidFill>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latin typeface="游ゴシック" panose="020B0400000000000000" pitchFamily="50" charset="-128"/>
                <a:ea typeface="游ゴシック" panose="020B0400000000000000" pitchFamily="50" charset="-128"/>
              </a:rPr>
              <a:pPr/>
              <a:t>19</a:t>
            </a:fld>
            <a:endParaRPr lang="ja-JP" altLang="en-US" dirty="0">
              <a:solidFill>
                <a:prstClr val="white"/>
              </a:solidFill>
              <a:latin typeface="游ゴシック" panose="020B0400000000000000" pitchFamily="50" charset="-128"/>
              <a:ea typeface="游ゴシック" panose="020B0400000000000000" pitchFamily="50" charset="-128"/>
            </a:endParaRPr>
          </a:p>
        </p:txBody>
      </p:sp>
      <p:sp>
        <p:nvSpPr>
          <p:cNvPr id="40" name="タイトル 1"/>
          <p:cNvSpPr>
            <a:spLocks noGrp="1"/>
          </p:cNvSpPr>
          <p:nvPr>
            <p:ph type="title"/>
          </p:nvPr>
        </p:nvSpPr>
        <p:spPr>
          <a:xfrm>
            <a:off x="272752" y="275813"/>
            <a:ext cx="7347247" cy="396771"/>
          </a:xfrm>
        </p:spPr>
        <p:txBody>
          <a:bodyPr/>
          <a:lstStyle/>
          <a:p>
            <a:r>
              <a:rPr lang="en-US" altLang="ja-JP" sz="2400" dirty="0"/>
              <a:t>IPG</a:t>
            </a:r>
            <a:r>
              <a:rPr lang="ja-JP" altLang="en-US" sz="2400"/>
              <a:t>で素材制作を承る場合の制作費</a:t>
            </a:r>
            <a:endParaRPr lang="ja-JP" altLang="en-US" sz="2400" dirty="0">
              <a:solidFill>
                <a:srgbClr val="000000"/>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CC062F7-046F-3E48-9562-27B28358E764}"/>
              </a:ext>
            </a:extLst>
          </p:cNvPr>
          <p:cNvSpPr/>
          <p:nvPr/>
        </p:nvSpPr>
        <p:spPr>
          <a:xfrm>
            <a:off x="1951096" y="875824"/>
            <a:ext cx="603242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各ポジションに見合ったデザインをご提案</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5" name="Rectangle 4">
            <a:extLst>
              <a:ext uri="{FF2B5EF4-FFF2-40B4-BE49-F238E27FC236}">
                <a16:creationId xmlns:a16="http://schemas.microsoft.com/office/drawing/2014/main" id="{81C5AD87-A878-4A4D-8B43-3B94600922B6}"/>
              </a:ext>
            </a:extLst>
          </p:cNvPr>
          <p:cNvSpPr>
            <a:spLocks noChangeArrowheads="1"/>
          </p:cNvSpPr>
          <p:nvPr/>
        </p:nvSpPr>
        <p:spPr bwMode="auto">
          <a:xfrm>
            <a:off x="4993600" y="1455886"/>
            <a:ext cx="4479081" cy="218167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76" name="Rectangle 4">
            <a:extLst>
              <a:ext uri="{FF2B5EF4-FFF2-40B4-BE49-F238E27FC236}">
                <a16:creationId xmlns:a16="http://schemas.microsoft.com/office/drawing/2014/main" id="{2C381677-D392-9C41-AADC-A00D3BDB4BDA}"/>
              </a:ext>
            </a:extLst>
          </p:cNvPr>
          <p:cNvSpPr>
            <a:spLocks noChangeArrowheads="1"/>
          </p:cNvSpPr>
          <p:nvPr/>
        </p:nvSpPr>
        <p:spPr bwMode="auto">
          <a:xfrm>
            <a:off x="498861" y="1455886"/>
            <a:ext cx="4425950" cy="498199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77" name="正方形/長方形 55">
            <a:extLst>
              <a:ext uri="{FF2B5EF4-FFF2-40B4-BE49-F238E27FC236}">
                <a16:creationId xmlns:a16="http://schemas.microsoft.com/office/drawing/2014/main" id="{38338315-A3E4-9D4C-865F-FCD95C383C59}"/>
              </a:ext>
            </a:extLst>
          </p:cNvPr>
          <p:cNvSpPr>
            <a:spLocks noChangeArrowheads="1"/>
          </p:cNvSpPr>
          <p:nvPr/>
        </p:nvSpPr>
        <p:spPr bwMode="auto">
          <a:xfrm>
            <a:off x="560726" y="1482427"/>
            <a:ext cx="1579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b="1" dirty="0">
                <a:solidFill>
                  <a:srgbClr val="404040"/>
                </a:solidFill>
                <a:latin typeface="游ゴシック" panose="020B0400000000000000" pitchFamily="50" charset="-128"/>
                <a:ea typeface="游ゴシック" panose="020B0400000000000000" pitchFamily="50" charset="-128"/>
              </a:rPr>
              <a:t>●放送型</a:t>
            </a:r>
            <a:r>
              <a:rPr lang="en-US" altLang="ja-JP" sz="1400" b="1" dirty="0">
                <a:solidFill>
                  <a:srgbClr val="404040"/>
                </a:solidFill>
                <a:latin typeface="游ゴシック" panose="020B0400000000000000" pitchFamily="50" charset="-128"/>
                <a:ea typeface="游ゴシック" panose="020B0400000000000000" pitchFamily="50" charset="-128"/>
              </a:rPr>
              <a:t>G</a:t>
            </a:r>
            <a:r>
              <a:rPr lang="ja-JP" altLang="en-US" sz="1400" b="1">
                <a:solidFill>
                  <a:srgbClr val="404040"/>
                </a:solidFill>
                <a:latin typeface="游ゴシック" panose="020B0400000000000000" pitchFamily="50" charset="-128"/>
                <a:ea typeface="游ゴシック" panose="020B0400000000000000" pitchFamily="50" charset="-128"/>
              </a:rPr>
              <a:t>ガイド</a:t>
            </a:r>
            <a:endParaRPr lang="en-US" altLang="ja-JP" sz="1400" b="1"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78" name="Group 127">
            <a:extLst>
              <a:ext uri="{FF2B5EF4-FFF2-40B4-BE49-F238E27FC236}">
                <a16:creationId xmlns:a16="http://schemas.microsoft.com/office/drawing/2014/main" id="{29F52CC3-AEF6-EC42-A374-87BCB26D1F08}"/>
              </a:ext>
            </a:extLst>
          </p:cNvPr>
          <p:cNvGraphicFramePr>
            <a:graphicFrameLocks noGrp="1"/>
          </p:cNvGraphicFramePr>
          <p:nvPr/>
        </p:nvGraphicFramePr>
        <p:xfrm>
          <a:off x="707389" y="4353183"/>
          <a:ext cx="3916362" cy="709424"/>
        </p:xfrm>
        <a:graphic>
          <a:graphicData uri="http://schemas.openxmlformats.org/drawingml/2006/table">
            <a:tbl>
              <a:tblPr/>
              <a:tblGrid>
                <a:gridCol w="3916362">
                  <a:extLst>
                    <a:ext uri="{9D8B030D-6E8A-4147-A177-3AD203B41FA5}">
                      <a16:colId xmlns:a16="http://schemas.microsoft.com/office/drawing/2014/main" val="20000"/>
                    </a:ext>
                  </a:extLst>
                </a:gridCol>
              </a:tblGrid>
              <a:tr h="10478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TOP</a:t>
                      </a:r>
                      <a:r>
                        <a:rPr kumimoji="1" lang="ja-JP" altLang="en-US" sz="105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バナー＋詳細バナー＋テキスト制作</a:t>
                      </a:r>
                      <a:r>
                        <a:rPr kumimoji="1" lang="en-US" altLang="ja-JP"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(AD</a:t>
                      </a:r>
                      <a:r>
                        <a:rPr kumimoji="1" lang="ja-JP" altLang="en-US" sz="8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①</a:t>
                      </a:r>
                      <a:r>
                        <a:rPr kumimoji="1" lang="en-US" altLang="ja-JP"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〜⑤</a:t>
                      </a:r>
                      <a:r>
                        <a:rPr kumimoji="1" lang="ja-JP" altLang="en-US" sz="8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すべて</a:t>
                      </a:r>
                      <a:r>
                        <a:rPr kumimoji="1" lang="en-US" altLang="ja-JP"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t>
                      </a:r>
                      <a:endParaRPr kumimoji="1" lang="en-US" altLang="ja-JP"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49916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¥140,000</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式</a:t>
                      </a:r>
                      <a:endPar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79" name="正方形/長方形 55">
            <a:extLst>
              <a:ext uri="{FF2B5EF4-FFF2-40B4-BE49-F238E27FC236}">
                <a16:creationId xmlns:a16="http://schemas.microsoft.com/office/drawing/2014/main" id="{2825133D-66C6-BF4F-97EA-F83DEA17C41C}"/>
              </a:ext>
            </a:extLst>
          </p:cNvPr>
          <p:cNvSpPr>
            <a:spLocks noChangeArrowheads="1"/>
          </p:cNvSpPr>
          <p:nvPr/>
        </p:nvSpPr>
        <p:spPr bwMode="auto">
          <a:xfrm>
            <a:off x="5036637" y="1482427"/>
            <a:ext cx="16337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solidFill>
                  <a:srgbClr val="404040"/>
                </a:solidFill>
                <a:latin typeface="游ゴシック" panose="020B0400000000000000" pitchFamily="50" charset="-128"/>
                <a:ea typeface="游ゴシック" panose="020B0400000000000000" pitchFamily="50" charset="-128"/>
              </a:rPr>
              <a:t>●</a:t>
            </a:r>
            <a:r>
              <a:rPr lang="en-US" altLang="ja-JP" sz="1400" b="1" dirty="0">
                <a:solidFill>
                  <a:srgbClr val="404040"/>
                </a:solidFill>
                <a:latin typeface="游ゴシック" panose="020B0400000000000000" pitchFamily="50" charset="-128"/>
                <a:ea typeface="游ゴシック" panose="020B0400000000000000" pitchFamily="50" charset="-128"/>
              </a:rPr>
              <a:t>HTML</a:t>
            </a:r>
            <a:r>
              <a:rPr lang="ja-JP" altLang="en-US" sz="1400" b="1" dirty="0">
                <a:solidFill>
                  <a:srgbClr val="404040"/>
                </a:solidFill>
                <a:latin typeface="游ゴシック" panose="020B0400000000000000" pitchFamily="50" charset="-128"/>
                <a:ea typeface="游ゴシック" panose="020B0400000000000000" pitchFamily="50" charset="-128"/>
              </a:rPr>
              <a:t> </a:t>
            </a:r>
            <a:r>
              <a:rPr lang="en-US" altLang="ja-JP" sz="1400" b="1" dirty="0">
                <a:solidFill>
                  <a:srgbClr val="404040"/>
                </a:solidFill>
                <a:latin typeface="游ゴシック" panose="020B0400000000000000" pitchFamily="50" charset="-128"/>
                <a:ea typeface="游ゴシック" panose="020B0400000000000000" pitchFamily="50" charset="-128"/>
              </a:rPr>
              <a:t>G</a:t>
            </a:r>
            <a:r>
              <a:rPr lang="ja-JP" altLang="en-US" sz="1400" b="1">
                <a:solidFill>
                  <a:srgbClr val="404040"/>
                </a:solidFill>
                <a:latin typeface="游ゴシック" panose="020B0400000000000000" pitchFamily="50" charset="-128"/>
                <a:ea typeface="游ゴシック" panose="020B0400000000000000" pitchFamily="50" charset="-128"/>
              </a:rPr>
              <a:t>ガイド</a:t>
            </a:r>
            <a:endParaRPr lang="en-US" altLang="ja-JP" sz="1400" b="1" dirty="0">
              <a:solidFill>
                <a:srgbClr val="404040"/>
              </a:solidFill>
              <a:latin typeface="游ゴシック" panose="020B0400000000000000" pitchFamily="50" charset="-128"/>
              <a:ea typeface="游ゴシック" panose="020B0400000000000000" pitchFamily="50" charset="-128"/>
            </a:endParaRPr>
          </a:p>
        </p:txBody>
      </p:sp>
      <p:grpSp>
        <p:nvGrpSpPr>
          <p:cNvPr id="80" name="グループ化 79">
            <a:extLst>
              <a:ext uri="{FF2B5EF4-FFF2-40B4-BE49-F238E27FC236}">
                <a16:creationId xmlns:a16="http://schemas.microsoft.com/office/drawing/2014/main" id="{C6E5221B-91B5-9E44-9579-C17D0C91712D}"/>
              </a:ext>
            </a:extLst>
          </p:cNvPr>
          <p:cNvGrpSpPr/>
          <p:nvPr/>
        </p:nvGrpSpPr>
        <p:grpSpPr>
          <a:xfrm>
            <a:off x="5282658" y="1763675"/>
            <a:ext cx="3837649" cy="1468646"/>
            <a:chOff x="802222" y="3825875"/>
            <a:chExt cx="3837649" cy="1468646"/>
          </a:xfrm>
        </p:grpSpPr>
        <p:pic>
          <p:nvPicPr>
            <p:cNvPr id="81" name="Picture 4" descr="http://prtimes.jp/i/7676/41/resize/d7676-41-688834-0.jpg">
              <a:extLst>
                <a:ext uri="{FF2B5EF4-FFF2-40B4-BE49-F238E27FC236}">
                  <a16:creationId xmlns:a16="http://schemas.microsoft.com/office/drawing/2014/main" id="{63787554-B773-7048-A223-ACBAE87AF2B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2222" y="3926521"/>
              <a:ext cx="1781225"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グループ化 3">
              <a:extLst>
                <a:ext uri="{FF2B5EF4-FFF2-40B4-BE49-F238E27FC236}">
                  <a16:creationId xmlns:a16="http://schemas.microsoft.com/office/drawing/2014/main" id="{C97EDE94-1955-5C46-8AAE-57C18790C34D}"/>
                </a:ext>
              </a:extLst>
            </p:cNvPr>
            <p:cNvGrpSpPr>
              <a:grpSpLocks/>
            </p:cNvGrpSpPr>
            <p:nvPr/>
          </p:nvGrpSpPr>
          <p:grpSpPr bwMode="auto">
            <a:xfrm>
              <a:off x="896252" y="4106471"/>
              <a:ext cx="1535960" cy="867298"/>
              <a:chOff x="1064982" y="2254212"/>
              <a:chExt cx="3092610" cy="1746076"/>
            </a:xfrm>
          </p:grpSpPr>
          <p:sp>
            <p:nvSpPr>
              <p:cNvPr id="88" name="正方形/長方形 87">
                <a:extLst>
                  <a:ext uri="{FF2B5EF4-FFF2-40B4-BE49-F238E27FC236}">
                    <a16:creationId xmlns:a16="http://schemas.microsoft.com/office/drawing/2014/main" id="{0DCDF834-B522-514C-8765-9E8769967B3D}"/>
                  </a:ext>
                </a:extLst>
              </p:cNvPr>
              <p:cNvSpPr/>
              <p:nvPr/>
            </p:nvSpPr>
            <p:spPr bwMode="auto">
              <a:xfrm rot="10438">
                <a:off x="3043787" y="3395787"/>
                <a:ext cx="971963" cy="17902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a:solidFill>
                      <a:srgbClr val="7F7F7F"/>
                    </a:solidFill>
                    <a:latin typeface="游ゴシック" panose="020B0400000000000000" pitchFamily="50" charset="-128"/>
                    <a:ea typeface="游ゴシック" panose="020B0400000000000000" pitchFamily="50" charset="-128"/>
                  </a:rPr>
                  <a:t>AD</a:t>
                </a:r>
                <a:endParaRPr lang="ja-JP" altLang="en-US" sz="1000">
                  <a:solidFill>
                    <a:srgbClr val="7F7F7F"/>
                  </a:solidFill>
                  <a:latin typeface="游ゴシック" panose="020B0400000000000000" pitchFamily="50" charset="-128"/>
                  <a:ea typeface="游ゴシック" panose="020B0400000000000000" pitchFamily="50" charset="-128"/>
                </a:endParaRPr>
              </a:p>
            </p:txBody>
          </p:sp>
          <p:pic>
            <p:nvPicPr>
              <p:cNvPr id="89" name="Picture 9">
                <a:extLst>
                  <a:ext uri="{FF2B5EF4-FFF2-40B4-BE49-F238E27FC236}">
                    <a16:creationId xmlns:a16="http://schemas.microsoft.com/office/drawing/2014/main" id="{887AAE3D-50FD-AA4E-AC21-702779BBF00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4982" y="2254212"/>
                <a:ext cx="3092610" cy="1746076"/>
              </a:xfrm>
              <a:prstGeom prst="rect">
                <a:avLst/>
              </a:prstGeom>
              <a:solidFill>
                <a:schemeClr val="bg1"/>
              </a:solidFill>
              <a:ln w="19050" algn="ctr">
                <a:solidFill>
                  <a:schemeClr val="bg1"/>
                </a:solidFill>
                <a:miter lim="800000"/>
                <a:headEnd/>
                <a:tailEnd/>
              </a:ln>
            </p:spPr>
          </p:pic>
          <p:sp>
            <p:nvSpPr>
              <p:cNvPr id="90" name="正方形/長方形 89">
                <a:extLst>
                  <a:ext uri="{FF2B5EF4-FFF2-40B4-BE49-F238E27FC236}">
                    <a16:creationId xmlns:a16="http://schemas.microsoft.com/office/drawing/2014/main" id="{FA9C5975-7A46-0541-9FB4-2EFAE16C89DB}"/>
                  </a:ext>
                </a:extLst>
              </p:cNvPr>
              <p:cNvSpPr/>
              <p:nvPr/>
            </p:nvSpPr>
            <p:spPr bwMode="auto">
              <a:xfrm rot="10438">
                <a:off x="2709218" y="3687429"/>
                <a:ext cx="1403973" cy="24446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grpSp>
        <p:sp>
          <p:nvSpPr>
            <p:cNvPr id="83" name="正方形/長方形 55">
              <a:extLst>
                <a:ext uri="{FF2B5EF4-FFF2-40B4-BE49-F238E27FC236}">
                  <a16:creationId xmlns:a16="http://schemas.microsoft.com/office/drawing/2014/main" id="{4B98EE15-8C7B-D045-9D44-CFC11B3B78F1}"/>
                </a:ext>
              </a:extLst>
            </p:cNvPr>
            <p:cNvSpPr>
              <a:spLocks noChangeArrowheads="1"/>
            </p:cNvSpPr>
            <p:nvPr/>
          </p:nvSpPr>
          <p:spPr bwMode="auto">
            <a:xfrm>
              <a:off x="849294" y="3825875"/>
              <a:ext cx="69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800" dirty="0">
                  <a:solidFill>
                    <a:srgbClr val="404040"/>
                  </a:solidFill>
                  <a:latin typeface="游ゴシック" panose="020B0400000000000000" pitchFamily="50" charset="-128"/>
                  <a:ea typeface="游ゴシック" panose="020B0400000000000000" pitchFamily="50" charset="-128"/>
                </a:rPr>
                <a:t>TOP</a:t>
              </a:r>
              <a:r>
                <a:rPr lang="ja-JP" altLang="en-US" sz="800">
                  <a:solidFill>
                    <a:srgbClr val="404040"/>
                  </a:solidFill>
                  <a:latin typeface="游ゴシック" panose="020B0400000000000000" pitchFamily="50" charset="-128"/>
                  <a:ea typeface="游ゴシック" panose="020B0400000000000000" pitchFamily="50" charset="-128"/>
                </a:rPr>
                <a:t>バナー</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pic>
          <p:nvPicPr>
            <p:cNvPr id="84" name="Picture 4" descr="http://prtimes.jp/i/7676/41/resize/d7676-41-688834-0.jpg">
              <a:extLst>
                <a:ext uri="{FF2B5EF4-FFF2-40B4-BE49-F238E27FC236}">
                  <a16:creationId xmlns:a16="http://schemas.microsoft.com/office/drawing/2014/main" id="{D1243C3C-F937-5148-8996-47F044F2729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60065" y="3926521"/>
              <a:ext cx="1779806" cy="13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図 25">
              <a:extLst>
                <a:ext uri="{FF2B5EF4-FFF2-40B4-BE49-F238E27FC236}">
                  <a16:creationId xmlns:a16="http://schemas.microsoft.com/office/drawing/2014/main" id="{8A989CF8-FCDE-2149-AFFE-0DE6B6CB762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10807" y="4050931"/>
              <a:ext cx="1650105" cy="92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正方形/長方形 85">
              <a:extLst>
                <a:ext uri="{FF2B5EF4-FFF2-40B4-BE49-F238E27FC236}">
                  <a16:creationId xmlns:a16="http://schemas.microsoft.com/office/drawing/2014/main" id="{B4CF2566-3B91-A94C-8ABD-BFBEA190C6D7}"/>
                </a:ext>
              </a:extLst>
            </p:cNvPr>
            <p:cNvSpPr/>
            <p:nvPr/>
          </p:nvSpPr>
          <p:spPr bwMode="auto">
            <a:xfrm rot="10438">
              <a:off x="2954244" y="4103807"/>
              <a:ext cx="1557485" cy="71350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b="1" dirty="0">
                  <a:solidFill>
                    <a:schemeClr val="bg1"/>
                  </a:solidFill>
                  <a:latin typeface="游ゴシック" panose="020B0400000000000000" pitchFamily="50" charset="-128"/>
                  <a:ea typeface="游ゴシック" panose="020B0400000000000000" pitchFamily="50" charset="-128"/>
                </a:rPr>
                <a:t>AD</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87" name="正方形/長方形 55">
              <a:extLst>
                <a:ext uri="{FF2B5EF4-FFF2-40B4-BE49-F238E27FC236}">
                  <a16:creationId xmlns:a16="http://schemas.microsoft.com/office/drawing/2014/main" id="{034CBE02-D1D3-7F4E-AC6F-FA28DA17DC0A}"/>
                </a:ext>
              </a:extLst>
            </p:cNvPr>
            <p:cNvSpPr>
              <a:spLocks noChangeArrowheads="1"/>
            </p:cNvSpPr>
            <p:nvPr/>
          </p:nvSpPr>
          <p:spPr bwMode="auto">
            <a:xfrm>
              <a:off x="2847128" y="3825875"/>
              <a:ext cx="14173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800" dirty="0">
                  <a:solidFill>
                    <a:srgbClr val="404040"/>
                  </a:solidFill>
                  <a:latin typeface="游ゴシック" panose="020B0400000000000000" pitchFamily="50" charset="-128"/>
                  <a:ea typeface="游ゴシック" panose="020B0400000000000000" pitchFamily="50" charset="-128"/>
                </a:rPr>
                <a:t>TOP</a:t>
              </a:r>
              <a:r>
                <a:rPr lang="ja-JP" altLang="en-US" sz="800">
                  <a:solidFill>
                    <a:srgbClr val="404040"/>
                  </a:solidFill>
                  <a:latin typeface="游ゴシック" panose="020B0400000000000000" pitchFamily="50" charset="-128"/>
                  <a:ea typeface="游ゴシック" panose="020B0400000000000000" pitchFamily="50" charset="-128"/>
                </a:rPr>
                <a:t>バナー＋ポップアップ</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grpSp>
      <p:sp>
        <p:nvSpPr>
          <p:cNvPr id="91" name="正方形/長方形 90">
            <a:extLst>
              <a:ext uri="{FF2B5EF4-FFF2-40B4-BE49-F238E27FC236}">
                <a16:creationId xmlns:a16="http://schemas.microsoft.com/office/drawing/2014/main" id="{B1E27C83-FC69-AB4C-BFF8-2C698D13F234}"/>
              </a:ext>
            </a:extLst>
          </p:cNvPr>
          <p:cNvSpPr/>
          <p:nvPr/>
        </p:nvSpPr>
        <p:spPr bwMode="auto">
          <a:xfrm rot="10438">
            <a:off x="8287679" y="2777239"/>
            <a:ext cx="697290" cy="1214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98" name="テキスト ボックス 97">
            <a:extLst>
              <a:ext uri="{FF2B5EF4-FFF2-40B4-BE49-F238E27FC236}">
                <a16:creationId xmlns:a16="http://schemas.microsoft.com/office/drawing/2014/main" id="{D30B2169-9266-FC49-9002-6AFFB8D50517}"/>
              </a:ext>
            </a:extLst>
          </p:cNvPr>
          <p:cNvSpPr txBox="1"/>
          <p:nvPr/>
        </p:nvSpPr>
        <p:spPr>
          <a:xfrm>
            <a:off x="8039374" y="1279262"/>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価格は</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すべて税別表記と</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なります。</a:t>
            </a:r>
          </a:p>
        </p:txBody>
      </p:sp>
      <p:grpSp>
        <p:nvGrpSpPr>
          <p:cNvPr id="103" name="グループ化 102">
            <a:extLst>
              <a:ext uri="{FF2B5EF4-FFF2-40B4-BE49-F238E27FC236}">
                <a16:creationId xmlns:a16="http://schemas.microsoft.com/office/drawing/2014/main" id="{B05E0889-229E-4B4E-942A-D9904846DECF}"/>
              </a:ext>
            </a:extLst>
          </p:cNvPr>
          <p:cNvGrpSpPr/>
          <p:nvPr/>
        </p:nvGrpSpPr>
        <p:grpSpPr>
          <a:xfrm>
            <a:off x="946343" y="1853218"/>
            <a:ext cx="3362457" cy="2425909"/>
            <a:chOff x="573858" y="1955165"/>
            <a:chExt cx="4068572" cy="2935351"/>
          </a:xfrm>
        </p:grpSpPr>
        <p:pic>
          <p:nvPicPr>
            <p:cNvPr id="104" name="Picture 38" descr="0817OLDCEdammy">
              <a:extLst>
                <a:ext uri="{FF2B5EF4-FFF2-40B4-BE49-F238E27FC236}">
                  <a16:creationId xmlns:a16="http://schemas.microsoft.com/office/drawing/2014/main" id="{9BDEFAE6-EBE0-D14A-8269-391F39BE9EC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4881" y="2257539"/>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C:\Users\ipg_CR03\Desktop\newce_sales\newce_demo.jpg">
              <a:extLst>
                <a:ext uri="{FF2B5EF4-FFF2-40B4-BE49-F238E27FC236}">
                  <a16:creationId xmlns:a16="http://schemas.microsoft.com/office/drawing/2014/main" id="{7945BB03-DC6C-5E48-8AF6-37E3873AB305}"/>
                </a:ext>
              </a:extLst>
            </p:cNvPr>
            <p:cNvPicPr preferRelativeResize="0">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41630" y="2257194"/>
              <a:ext cx="1900800" cy="1094400"/>
            </a:xfrm>
            <a:prstGeom prst="rect">
              <a:avLst/>
            </a:prstGeom>
            <a:noFill/>
          </p:spPr>
        </p:pic>
        <p:sp>
          <p:nvSpPr>
            <p:cNvPr id="106" name="正方形/長方形 105">
              <a:extLst>
                <a:ext uri="{FF2B5EF4-FFF2-40B4-BE49-F238E27FC236}">
                  <a16:creationId xmlns:a16="http://schemas.microsoft.com/office/drawing/2014/main" id="{2CE4D492-F145-4844-9D25-8372192F89CD}"/>
                </a:ext>
              </a:extLst>
            </p:cNvPr>
            <p:cNvSpPr/>
            <p:nvPr/>
          </p:nvSpPr>
          <p:spPr bwMode="auto">
            <a:xfrm rot="10438">
              <a:off x="841444" y="2607308"/>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700" b="1" dirty="0">
                  <a:solidFill>
                    <a:schemeClr val="bg1"/>
                  </a:solidFill>
                  <a:latin typeface="游ゴシック" panose="020B0400000000000000" pitchFamily="50" charset="-128"/>
                  <a:ea typeface="游ゴシック" panose="020B0400000000000000" pitchFamily="50" charset="-128"/>
                </a:rPr>
                <a:t>AD</a:t>
              </a:r>
              <a:r>
                <a:rPr lang="ja-JP" altLang="en-US" sz="700" b="1">
                  <a:solidFill>
                    <a:schemeClr val="bg1"/>
                  </a:solidFill>
                  <a:latin typeface="游ゴシック" panose="020B0400000000000000" pitchFamily="50" charset="-128"/>
                  <a:ea typeface="游ゴシック" panose="020B0400000000000000" pitchFamily="50" charset="-128"/>
                </a:rPr>
                <a:t>①</a:t>
              </a:r>
              <a:endParaRPr lang="ja-JP" altLang="en-US" sz="700" b="1" dirty="0">
                <a:solidFill>
                  <a:schemeClr val="bg1"/>
                </a:solidFill>
                <a:latin typeface="游ゴシック" panose="020B0400000000000000" pitchFamily="50" charset="-128"/>
                <a:ea typeface="游ゴシック" panose="020B0400000000000000" pitchFamily="50" charset="-128"/>
              </a:endParaRPr>
            </a:p>
          </p:txBody>
        </p:sp>
        <p:sp>
          <p:nvSpPr>
            <p:cNvPr id="107" name="正方形/長方形 106">
              <a:extLst>
                <a:ext uri="{FF2B5EF4-FFF2-40B4-BE49-F238E27FC236}">
                  <a16:creationId xmlns:a16="http://schemas.microsoft.com/office/drawing/2014/main" id="{203A854D-93EA-D145-877D-83D9362CE8CD}"/>
                </a:ext>
              </a:extLst>
            </p:cNvPr>
            <p:cNvSpPr/>
            <p:nvPr/>
          </p:nvSpPr>
          <p:spPr bwMode="auto">
            <a:xfrm rot="10438">
              <a:off x="3273494" y="2316147"/>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900" b="1" dirty="0">
                  <a:solidFill>
                    <a:schemeClr val="bg1"/>
                  </a:solidFill>
                  <a:latin typeface="游ゴシック" panose="020B0400000000000000" pitchFamily="50" charset="-128"/>
                  <a:ea typeface="游ゴシック" panose="020B0400000000000000" pitchFamily="50" charset="-128"/>
                </a:rPr>
                <a:t>AD④</a:t>
              </a:r>
              <a:endParaRPr lang="ja-JP" altLang="en-US" sz="900" b="1">
                <a:solidFill>
                  <a:schemeClr val="bg1"/>
                </a:solidFill>
                <a:latin typeface="游ゴシック" panose="020B0400000000000000" pitchFamily="50" charset="-128"/>
                <a:ea typeface="游ゴシック" panose="020B0400000000000000" pitchFamily="50" charset="-128"/>
              </a:endParaRPr>
            </a:p>
          </p:txBody>
        </p:sp>
        <p:pic>
          <p:nvPicPr>
            <p:cNvPr id="108" name="Picture 39" descr="0817OLDCEdammy_shousai">
              <a:extLst>
                <a:ext uri="{FF2B5EF4-FFF2-40B4-BE49-F238E27FC236}">
                  <a16:creationId xmlns:a16="http://schemas.microsoft.com/office/drawing/2014/main" id="{9F7BD28B-3C97-E441-859C-B8E0B812546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2063" y="3813358"/>
              <a:ext cx="1897694" cy="1077158"/>
            </a:xfrm>
            <a:prstGeom prst="rect">
              <a:avLst/>
            </a:prstGeom>
            <a:solidFill>
              <a:schemeClr val="tx1">
                <a:lumMod val="75000"/>
                <a:lumOff val="25000"/>
              </a:schemeClr>
            </a:solidFill>
            <a:ln w="9525">
              <a:noFill/>
              <a:miter lim="800000"/>
              <a:headEnd/>
              <a:tailEnd/>
            </a:ln>
          </p:spPr>
        </p:pic>
        <p:sp>
          <p:nvSpPr>
            <p:cNvPr id="109" name="正方形/長方形 108">
              <a:extLst>
                <a:ext uri="{FF2B5EF4-FFF2-40B4-BE49-F238E27FC236}">
                  <a16:creationId xmlns:a16="http://schemas.microsoft.com/office/drawing/2014/main" id="{20BED3B1-5F1F-4C4C-91DA-B4BCBDD1D5EE}"/>
                </a:ext>
              </a:extLst>
            </p:cNvPr>
            <p:cNvSpPr/>
            <p:nvPr/>
          </p:nvSpPr>
          <p:spPr>
            <a:xfrm>
              <a:off x="818619" y="4168643"/>
              <a:ext cx="353340" cy="486000"/>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b="1" dirty="0">
                  <a:solidFill>
                    <a:schemeClr val="bg1"/>
                  </a:solidFill>
                  <a:latin typeface="游ゴシック" panose="020B0400000000000000" pitchFamily="50" charset="-128"/>
                  <a:ea typeface="游ゴシック" panose="020B0400000000000000" pitchFamily="50" charset="-128"/>
                </a:rPr>
                <a:t>AD</a:t>
              </a:r>
              <a:r>
                <a:rPr kumimoji="1" lang="ja-JP" altLang="en-US" sz="600" b="1">
                  <a:solidFill>
                    <a:schemeClr val="bg1"/>
                  </a:solidFill>
                  <a:latin typeface="游ゴシック" panose="020B0400000000000000" pitchFamily="50" charset="-128"/>
                  <a:ea typeface="游ゴシック" panose="020B0400000000000000" pitchFamily="50" charset="-128"/>
                </a:rPr>
                <a:t>①</a:t>
              </a:r>
              <a:endParaRPr kumimoji="1" lang="ja-JP" altLang="en-US" sz="600" b="1" dirty="0">
                <a:solidFill>
                  <a:schemeClr val="bg1"/>
                </a:solidFill>
                <a:latin typeface="游ゴシック" panose="020B0400000000000000" pitchFamily="50" charset="-128"/>
                <a:ea typeface="游ゴシック" panose="020B0400000000000000" pitchFamily="50" charset="-128"/>
              </a:endParaRPr>
            </a:p>
          </p:txBody>
        </p:sp>
        <p:sp>
          <p:nvSpPr>
            <p:cNvPr id="110" name="正方形/長方形 109">
              <a:extLst>
                <a:ext uri="{FF2B5EF4-FFF2-40B4-BE49-F238E27FC236}">
                  <a16:creationId xmlns:a16="http://schemas.microsoft.com/office/drawing/2014/main" id="{D2C0BB3F-FB95-DA4A-B263-046567F7D35C}"/>
                </a:ext>
              </a:extLst>
            </p:cNvPr>
            <p:cNvSpPr/>
            <p:nvPr/>
          </p:nvSpPr>
          <p:spPr>
            <a:xfrm>
              <a:off x="1353013" y="4000545"/>
              <a:ext cx="842357" cy="27347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900" b="1" dirty="0">
                  <a:solidFill>
                    <a:schemeClr val="bg1"/>
                  </a:solidFill>
                  <a:latin typeface="游ゴシック" panose="020B0400000000000000" pitchFamily="50" charset="-128"/>
                  <a:ea typeface="游ゴシック" panose="020B0400000000000000" pitchFamily="50" charset="-128"/>
                </a:rPr>
                <a:t>AD②</a:t>
              </a: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sp>
          <p:nvSpPr>
            <p:cNvPr id="111" name="正方形/長方形 110">
              <a:extLst>
                <a:ext uri="{FF2B5EF4-FFF2-40B4-BE49-F238E27FC236}">
                  <a16:creationId xmlns:a16="http://schemas.microsoft.com/office/drawing/2014/main" id="{07554193-5AB8-B74D-8061-DE27360700A9}"/>
                </a:ext>
              </a:extLst>
            </p:cNvPr>
            <p:cNvSpPr/>
            <p:nvPr/>
          </p:nvSpPr>
          <p:spPr bwMode="auto">
            <a:xfrm rot="10438">
              <a:off x="1314705" y="4311515"/>
              <a:ext cx="1086788" cy="377271"/>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404040"/>
                  </a:solidFill>
                  <a:latin typeface="游ゴシック" panose="020B0400000000000000" pitchFamily="50" charset="-128"/>
                  <a:ea typeface="游ゴシック" panose="020B0400000000000000" pitchFamily="50" charset="-128"/>
                </a:rPr>
                <a:t>AD③</a:t>
              </a: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dirty="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dirty="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pic>
          <p:nvPicPr>
            <p:cNvPr id="112" name="Picture 3" descr="C:\Users\ipg_CR03\Desktop\newce_sales\newce_demo_detail.jpg">
              <a:extLst>
                <a:ext uri="{FF2B5EF4-FFF2-40B4-BE49-F238E27FC236}">
                  <a16:creationId xmlns:a16="http://schemas.microsoft.com/office/drawing/2014/main" id="{A2FD249B-3EE2-1A4C-B0E3-1FFE2BC3E3B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716161" y="3813358"/>
              <a:ext cx="1900800" cy="1070775"/>
            </a:xfrm>
            <a:prstGeom prst="rect">
              <a:avLst/>
            </a:prstGeom>
            <a:solidFill>
              <a:schemeClr val="tx1">
                <a:lumMod val="75000"/>
                <a:lumOff val="25000"/>
              </a:schemeClr>
            </a:solidFill>
            <a:ln w="9525">
              <a:noFill/>
              <a:miter lim="800000"/>
              <a:headEnd/>
              <a:tailEnd/>
            </a:ln>
          </p:spPr>
        </p:pic>
        <p:sp>
          <p:nvSpPr>
            <p:cNvPr id="113" name="正方形/長方形 112">
              <a:extLst>
                <a:ext uri="{FF2B5EF4-FFF2-40B4-BE49-F238E27FC236}">
                  <a16:creationId xmlns:a16="http://schemas.microsoft.com/office/drawing/2014/main" id="{79B771C2-5AA4-5746-8822-C008849ED561}"/>
                </a:ext>
              </a:extLst>
            </p:cNvPr>
            <p:cNvSpPr/>
            <p:nvPr/>
          </p:nvSpPr>
          <p:spPr>
            <a:xfrm>
              <a:off x="4020665" y="4106325"/>
              <a:ext cx="473319" cy="64381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bg1"/>
                  </a:solidFill>
                  <a:latin typeface="游ゴシック" panose="020B0400000000000000" pitchFamily="50" charset="-128"/>
                  <a:ea typeface="游ゴシック" panose="020B0400000000000000" pitchFamily="50" charset="-128"/>
                </a:rPr>
                <a:t>AD⑤</a:t>
              </a: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sp>
          <p:nvSpPr>
            <p:cNvPr id="114" name="正方形/長方形 113">
              <a:extLst>
                <a:ext uri="{FF2B5EF4-FFF2-40B4-BE49-F238E27FC236}">
                  <a16:creationId xmlns:a16="http://schemas.microsoft.com/office/drawing/2014/main" id="{2E09E56D-34C4-934F-A27B-32CE0E9DBA73}"/>
                </a:ext>
              </a:extLst>
            </p:cNvPr>
            <p:cNvSpPr/>
            <p:nvPr/>
          </p:nvSpPr>
          <p:spPr bwMode="auto">
            <a:xfrm rot="10438">
              <a:off x="2863372" y="4099971"/>
              <a:ext cx="1051157" cy="702774"/>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600" dirty="0">
                  <a:solidFill>
                    <a:srgbClr val="404040"/>
                  </a:solidFill>
                  <a:latin typeface="游ゴシック" panose="020B0400000000000000" pitchFamily="50" charset="-128"/>
                  <a:ea typeface="游ゴシック" panose="020B0400000000000000" pitchFamily="50" charset="-128"/>
                </a:rPr>
                <a:t>AD</a:t>
              </a:r>
              <a:r>
                <a:rPr lang="ja-JP" altLang="en-US" sz="600">
                  <a:solidFill>
                    <a:srgbClr val="404040"/>
                  </a:solidFill>
                  <a:latin typeface="游ゴシック" panose="020B0400000000000000" pitchFamily="50" charset="-128"/>
                  <a:ea typeface="游ゴシック" panose="020B0400000000000000" pitchFamily="50" charset="-128"/>
                </a:rPr>
                <a:t>③テキスト原稿</a:t>
              </a:r>
              <a:endParaRPr lang="en-US" altLang="ja-JP" sz="600" dirty="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600">
                  <a:solidFill>
                    <a:srgbClr val="404040"/>
                  </a:solidFill>
                  <a:latin typeface="游ゴシック" panose="020B0400000000000000" pitchFamily="50" charset="-128"/>
                  <a:ea typeface="游ゴシック" panose="020B0400000000000000" pitchFamily="50" charset="-128"/>
                </a:rPr>
                <a:t>（最大約</a:t>
              </a:r>
              <a:r>
                <a:rPr lang="en-US" altLang="ja-JP" sz="600" dirty="0">
                  <a:solidFill>
                    <a:srgbClr val="404040"/>
                  </a:solidFill>
                  <a:latin typeface="游ゴシック" panose="020B0400000000000000" pitchFamily="50" charset="-128"/>
                  <a:ea typeface="游ゴシック" panose="020B0400000000000000" pitchFamily="50" charset="-128"/>
                </a:rPr>
                <a:t>1,200</a:t>
              </a:r>
              <a:r>
                <a:rPr lang="ja-JP" altLang="en-US" sz="600">
                  <a:solidFill>
                    <a:srgbClr val="404040"/>
                  </a:solidFill>
                  <a:latin typeface="游ゴシック" panose="020B0400000000000000" pitchFamily="50" charset="-128"/>
                  <a:ea typeface="游ゴシック" panose="020B0400000000000000" pitchFamily="50" charset="-128"/>
                </a:rPr>
                <a:t>文字）</a:t>
              </a:r>
            </a:p>
          </p:txBody>
        </p:sp>
        <p:sp>
          <p:nvSpPr>
            <p:cNvPr id="115" name="正方形/長方形 114">
              <a:extLst>
                <a:ext uri="{FF2B5EF4-FFF2-40B4-BE49-F238E27FC236}">
                  <a16:creationId xmlns:a16="http://schemas.microsoft.com/office/drawing/2014/main" id="{F892BF23-087B-AD4D-BB0F-3B46F70E1AA9}"/>
                </a:ext>
              </a:extLst>
            </p:cNvPr>
            <p:cNvSpPr/>
            <p:nvPr/>
          </p:nvSpPr>
          <p:spPr bwMode="auto">
            <a:xfrm rot="10438">
              <a:off x="3248179" y="3870864"/>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900" b="1" dirty="0">
                  <a:solidFill>
                    <a:schemeClr val="bg1"/>
                  </a:solidFill>
                  <a:latin typeface="游ゴシック" panose="020B0400000000000000" pitchFamily="50" charset="-128"/>
                  <a:ea typeface="游ゴシック" panose="020B0400000000000000" pitchFamily="50" charset="-128"/>
                </a:rPr>
                <a:t>AD④</a:t>
              </a:r>
              <a:endParaRPr lang="ja-JP" altLang="en-US" sz="900" b="1">
                <a:solidFill>
                  <a:schemeClr val="bg1"/>
                </a:solidFill>
                <a:latin typeface="游ゴシック" panose="020B0400000000000000" pitchFamily="50" charset="-128"/>
                <a:ea typeface="游ゴシック" panose="020B0400000000000000" pitchFamily="50" charset="-128"/>
              </a:endParaRPr>
            </a:p>
          </p:txBody>
        </p:sp>
        <p:grpSp>
          <p:nvGrpSpPr>
            <p:cNvPr id="116" name="グループ化 115">
              <a:extLst>
                <a:ext uri="{FF2B5EF4-FFF2-40B4-BE49-F238E27FC236}">
                  <a16:creationId xmlns:a16="http://schemas.microsoft.com/office/drawing/2014/main" id="{2E2B06CA-7200-8247-B652-56A88DEC5C84}"/>
                </a:ext>
              </a:extLst>
            </p:cNvPr>
            <p:cNvGrpSpPr/>
            <p:nvPr/>
          </p:nvGrpSpPr>
          <p:grpSpPr>
            <a:xfrm>
              <a:off x="1080774" y="3308756"/>
              <a:ext cx="1308406" cy="434409"/>
              <a:chOff x="-1068358" y="2994591"/>
              <a:chExt cx="1308406" cy="434409"/>
            </a:xfrm>
          </p:grpSpPr>
          <p:sp>
            <p:nvSpPr>
              <p:cNvPr id="122" name="下矢印 121">
                <a:extLst>
                  <a:ext uri="{FF2B5EF4-FFF2-40B4-BE49-F238E27FC236}">
                    <a16:creationId xmlns:a16="http://schemas.microsoft.com/office/drawing/2014/main" id="{0E320FAC-4CB9-C34B-B77C-106747E36353}"/>
                  </a:ext>
                </a:extLst>
              </p:cNvPr>
              <p:cNvSpPr/>
              <p:nvPr/>
            </p:nvSpPr>
            <p:spPr>
              <a:xfrm>
                <a:off x="-595825" y="3249705"/>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23" name="正方形/長方形 58">
                <a:extLst>
                  <a:ext uri="{FF2B5EF4-FFF2-40B4-BE49-F238E27FC236}">
                    <a16:creationId xmlns:a16="http://schemas.microsoft.com/office/drawing/2014/main" id="{2E227F10-29BF-DD4C-9D8C-317DC8FE7465}"/>
                  </a:ext>
                </a:extLst>
              </p:cNvPr>
              <p:cNvSpPr>
                <a:spLocks noChangeArrowheads="1"/>
              </p:cNvSpPr>
              <p:nvPr/>
            </p:nvSpPr>
            <p:spPr bwMode="auto">
              <a:xfrm>
                <a:off x="-1068358" y="2994591"/>
                <a:ext cx="1308406" cy="2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番組表画面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grpSp>
        <p:grpSp>
          <p:nvGrpSpPr>
            <p:cNvPr id="117" name="グループ化 116">
              <a:extLst>
                <a:ext uri="{FF2B5EF4-FFF2-40B4-BE49-F238E27FC236}">
                  <a16:creationId xmlns:a16="http://schemas.microsoft.com/office/drawing/2014/main" id="{8C7D468C-8A24-A241-9BED-3910F5678521}"/>
                </a:ext>
              </a:extLst>
            </p:cNvPr>
            <p:cNvGrpSpPr/>
            <p:nvPr/>
          </p:nvGrpSpPr>
          <p:grpSpPr>
            <a:xfrm>
              <a:off x="3007668" y="3308756"/>
              <a:ext cx="1308406" cy="434409"/>
              <a:chOff x="-1068358" y="2994591"/>
              <a:chExt cx="1308406" cy="434409"/>
            </a:xfrm>
          </p:grpSpPr>
          <p:sp>
            <p:nvSpPr>
              <p:cNvPr id="120" name="下矢印 119">
                <a:extLst>
                  <a:ext uri="{FF2B5EF4-FFF2-40B4-BE49-F238E27FC236}">
                    <a16:creationId xmlns:a16="http://schemas.microsoft.com/office/drawing/2014/main" id="{E19080B4-11A7-5948-9B3D-7334C89D6BE8}"/>
                  </a:ext>
                </a:extLst>
              </p:cNvPr>
              <p:cNvSpPr/>
              <p:nvPr/>
            </p:nvSpPr>
            <p:spPr>
              <a:xfrm>
                <a:off x="-595825" y="3249705"/>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21" name="正方形/長方形 58">
                <a:extLst>
                  <a:ext uri="{FF2B5EF4-FFF2-40B4-BE49-F238E27FC236}">
                    <a16:creationId xmlns:a16="http://schemas.microsoft.com/office/drawing/2014/main" id="{957BBD4D-9225-3749-9563-B4025D19351F}"/>
                  </a:ext>
                </a:extLst>
              </p:cNvPr>
              <p:cNvSpPr>
                <a:spLocks noChangeArrowheads="1"/>
              </p:cNvSpPr>
              <p:nvPr/>
            </p:nvSpPr>
            <p:spPr bwMode="auto">
              <a:xfrm>
                <a:off x="-1068358" y="2994591"/>
                <a:ext cx="1308406" cy="2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番組表画面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grpSp>
        <p:sp>
          <p:nvSpPr>
            <p:cNvPr id="118" name="正方形/長方形 55">
              <a:extLst>
                <a:ext uri="{FF2B5EF4-FFF2-40B4-BE49-F238E27FC236}">
                  <a16:creationId xmlns:a16="http://schemas.microsoft.com/office/drawing/2014/main" id="{03CA3A94-9084-9345-A183-339E04565105}"/>
                </a:ext>
              </a:extLst>
            </p:cNvPr>
            <p:cNvSpPr>
              <a:spLocks noChangeArrowheads="1"/>
            </p:cNvSpPr>
            <p:nvPr/>
          </p:nvSpPr>
          <p:spPr bwMode="auto">
            <a:xfrm>
              <a:off x="573858" y="1955165"/>
              <a:ext cx="1199744" cy="2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50" dirty="0">
                  <a:solidFill>
                    <a:srgbClr val="404040"/>
                  </a:solidFill>
                  <a:latin typeface="游ゴシック" panose="020B0400000000000000" pitchFamily="50" charset="-128"/>
                  <a:ea typeface="游ゴシック" panose="020B0400000000000000" pitchFamily="50" charset="-128"/>
                </a:rPr>
                <a:t>【</a:t>
              </a:r>
              <a:r>
                <a:rPr lang="ja-JP" altLang="en-US" sz="1050">
                  <a:solidFill>
                    <a:srgbClr val="404040"/>
                  </a:solidFill>
                  <a:latin typeface="游ゴシック" panose="020B0400000000000000" pitchFamily="50" charset="-128"/>
                  <a:ea typeface="游ゴシック" panose="020B0400000000000000" pitchFamily="50" charset="-128"/>
                </a:rPr>
                <a:t>従来型</a:t>
              </a:r>
              <a:r>
                <a:rPr lang="en-US" altLang="ja-JP" sz="1050" dirty="0">
                  <a:solidFill>
                    <a:srgbClr val="404040"/>
                  </a:solidFill>
                  <a:latin typeface="游ゴシック" panose="020B0400000000000000" pitchFamily="50" charset="-128"/>
                  <a:ea typeface="游ゴシック" panose="020B0400000000000000" pitchFamily="50" charset="-128"/>
                </a:rPr>
                <a:t>】</a:t>
              </a:r>
            </a:p>
          </p:txBody>
        </p:sp>
        <p:sp>
          <p:nvSpPr>
            <p:cNvPr id="119" name="正方形/長方形 55">
              <a:extLst>
                <a:ext uri="{FF2B5EF4-FFF2-40B4-BE49-F238E27FC236}">
                  <a16:creationId xmlns:a16="http://schemas.microsoft.com/office/drawing/2014/main" id="{B7420C67-C5CA-F943-A398-590F6BBC70E3}"/>
                </a:ext>
              </a:extLst>
            </p:cNvPr>
            <p:cNvSpPr>
              <a:spLocks noChangeArrowheads="1"/>
            </p:cNvSpPr>
            <p:nvPr/>
          </p:nvSpPr>
          <p:spPr bwMode="auto">
            <a:xfrm>
              <a:off x="2530607" y="1957481"/>
              <a:ext cx="1199744" cy="2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50" dirty="0">
                  <a:solidFill>
                    <a:srgbClr val="404040"/>
                  </a:solidFill>
                  <a:latin typeface="游ゴシック" panose="020B0400000000000000" pitchFamily="50" charset="-128"/>
                  <a:ea typeface="游ゴシック" panose="020B0400000000000000" pitchFamily="50" charset="-128"/>
                </a:rPr>
                <a:t>【</a:t>
              </a:r>
              <a:r>
                <a:rPr lang="ja-JP" altLang="en-US" sz="1050">
                  <a:solidFill>
                    <a:srgbClr val="404040"/>
                  </a:solidFill>
                  <a:latin typeface="游ゴシック" panose="020B0400000000000000" pitchFamily="50" charset="-128"/>
                  <a:ea typeface="游ゴシック" panose="020B0400000000000000" pitchFamily="50" charset="-128"/>
                </a:rPr>
                <a:t>新型</a:t>
              </a:r>
              <a:r>
                <a:rPr lang="en-US" altLang="ja-JP" sz="1050" dirty="0">
                  <a:solidFill>
                    <a:srgbClr val="404040"/>
                  </a:solidFill>
                  <a:latin typeface="游ゴシック" panose="020B0400000000000000" pitchFamily="50" charset="-128"/>
                  <a:ea typeface="游ゴシック" panose="020B0400000000000000" pitchFamily="50" charset="-128"/>
                </a:rPr>
                <a:t>】</a:t>
              </a:r>
            </a:p>
          </p:txBody>
        </p:sp>
      </p:grpSp>
      <p:sp>
        <p:nvSpPr>
          <p:cNvPr id="124" name="正方形/長方形 55">
            <a:extLst>
              <a:ext uri="{FF2B5EF4-FFF2-40B4-BE49-F238E27FC236}">
                <a16:creationId xmlns:a16="http://schemas.microsoft.com/office/drawing/2014/main" id="{8A1F9026-DCB9-514A-935F-45C47671AEFD}"/>
              </a:ext>
            </a:extLst>
          </p:cNvPr>
          <p:cNvSpPr>
            <a:spLocks noChangeArrowheads="1"/>
          </p:cNvSpPr>
          <p:nvPr/>
        </p:nvSpPr>
        <p:spPr bwMode="auto">
          <a:xfrm>
            <a:off x="4983691" y="3746852"/>
            <a:ext cx="2869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1">
                <a:solidFill>
                  <a:srgbClr val="404040"/>
                </a:solidFill>
                <a:latin typeface="游ゴシック" panose="020B0400000000000000" pitchFamily="50" charset="-128"/>
                <a:ea typeface="游ゴシック" panose="020B0400000000000000" pitchFamily="50" charset="-128"/>
              </a:rPr>
              <a:t>●</a:t>
            </a:r>
            <a:r>
              <a:rPr lang="en-US" altLang="ja-JP" sz="1000" b="1" dirty="0">
                <a:solidFill>
                  <a:srgbClr val="404040"/>
                </a:solidFill>
                <a:latin typeface="游ゴシック" panose="020B0400000000000000" pitchFamily="50" charset="-128"/>
                <a:ea typeface="游ゴシック" panose="020B0400000000000000" pitchFamily="50" charset="-128"/>
              </a:rPr>
              <a:t>G</a:t>
            </a:r>
            <a:r>
              <a:rPr lang="ja-JP" altLang="en-US" sz="1000" b="1">
                <a:solidFill>
                  <a:srgbClr val="404040"/>
                </a:solidFill>
                <a:latin typeface="游ゴシック" panose="020B0400000000000000" pitchFamily="50" charset="-128"/>
                <a:ea typeface="游ゴシック" panose="020B0400000000000000" pitchFamily="50" charset="-128"/>
              </a:rPr>
              <a:t>ガイドモバイル、</a:t>
            </a:r>
            <a:r>
              <a:rPr lang="en-US" altLang="ja-JP" sz="1000" b="1" dirty="0">
                <a:solidFill>
                  <a:srgbClr val="404040"/>
                </a:solidFill>
                <a:latin typeface="游ゴシック" panose="020B0400000000000000" pitchFamily="50" charset="-128"/>
                <a:ea typeface="游ゴシック" panose="020B0400000000000000" pitchFamily="50" charset="-128"/>
              </a:rPr>
              <a:t>Yahoo!</a:t>
            </a:r>
            <a:r>
              <a:rPr lang="ja-JP" altLang="en-US" sz="1000" b="1">
                <a:solidFill>
                  <a:srgbClr val="404040"/>
                </a:solidFill>
                <a:latin typeface="游ゴシック" panose="020B0400000000000000" pitchFamily="50" charset="-128"/>
                <a:ea typeface="游ゴシック" panose="020B0400000000000000" pitchFamily="50" charset="-128"/>
              </a:rPr>
              <a:t>テレビ</a:t>
            </a:r>
            <a:r>
              <a:rPr lang="en-US" altLang="ja-JP" sz="1000" b="1" dirty="0">
                <a:solidFill>
                  <a:srgbClr val="404040"/>
                </a:solidFill>
                <a:latin typeface="游ゴシック" panose="020B0400000000000000" pitchFamily="50" charset="-128"/>
                <a:ea typeface="游ゴシック" panose="020B0400000000000000" pitchFamily="50" charset="-128"/>
              </a:rPr>
              <a:t>.G</a:t>
            </a:r>
            <a:r>
              <a:rPr lang="ja-JP" altLang="en-US" sz="1000" b="1">
                <a:solidFill>
                  <a:srgbClr val="404040"/>
                </a:solidFill>
                <a:latin typeface="游ゴシック" panose="020B0400000000000000" pitchFamily="50" charset="-128"/>
                <a:ea typeface="游ゴシック" panose="020B0400000000000000" pitchFamily="50" charset="-128"/>
              </a:rPr>
              <a:t>ガイド</a:t>
            </a:r>
            <a:endParaRPr lang="en-US" altLang="ja-JP" sz="1000" b="1"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127" name="Group 127">
            <a:extLst>
              <a:ext uri="{FF2B5EF4-FFF2-40B4-BE49-F238E27FC236}">
                <a16:creationId xmlns:a16="http://schemas.microsoft.com/office/drawing/2014/main" id="{CC13E2BC-8C5E-8D49-88E3-DA50E9F79C85}"/>
              </a:ext>
            </a:extLst>
          </p:cNvPr>
          <p:cNvGraphicFramePr>
            <a:graphicFrameLocks noGrp="1"/>
          </p:cNvGraphicFramePr>
          <p:nvPr>
            <p:extLst>
              <p:ext uri="{D42A27DB-BD31-4B8C-83A1-F6EECF244321}">
                <p14:modId xmlns:p14="http://schemas.microsoft.com/office/powerpoint/2010/main" val="3044018029"/>
              </p:ext>
            </p:extLst>
          </p:nvPr>
        </p:nvGraphicFramePr>
        <p:xfrm>
          <a:off x="6402215" y="5849266"/>
          <a:ext cx="1636367" cy="472238"/>
        </p:xfrm>
        <a:graphic>
          <a:graphicData uri="http://schemas.openxmlformats.org/drawingml/2006/table">
            <a:tbl>
              <a:tblPr/>
              <a:tblGrid>
                <a:gridCol w="1636367">
                  <a:extLst>
                    <a:ext uri="{9D8B030D-6E8A-4147-A177-3AD203B41FA5}">
                      <a16:colId xmlns:a16="http://schemas.microsoft.com/office/drawing/2014/main" val="20000"/>
                    </a:ext>
                  </a:extLst>
                </a:gridCol>
              </a:tblGrid>
              <a:tr h="2139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プレミアムジャックバナー</a:t>
                      </a:r>
                      <a:endPar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L="25974" marR="2597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25974" marR="2597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129" name="図 128">
            <a:extLst>
              <a:ext uri="{FF2B5EF4-FFF2-40B4-BE49-F238E27FC236}">
                <a16:creationId xmlns:a16="http://schemas.microsoft.com/office/drawing/2014/main" id="{7FB488BE-A8B9-D048-9D1C-9F2BD8241C43}"/>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6230144" y="4068761"/>
            <a:ext cx="803402" cy="1609200"/>
          </a:xfrm>
          <a:prstGeom prst="rect">
            <a:avLst/>
          </a:prstGeom>
        </p:spPr>
      </p:pic>
      <p:graphicFrame>
        <p:nvGraphicFramePr>
          <p:cNvPr id="132" name="Group 127">
            <a:extLst>
              <a:ext uri="{FF2B5EF4-FFF2-40B4-BE49-F238E27FC236}">
                <a16:creationId xmlns:a16="http://schemas.microsoft.com/office/drawing/2014/main" id="{BB13BE80-2F4A-F249-9321-E5F0D1679523}"/>
              </a:ext>
            </a:extLst>
          </p:cNvPr>
          <p:cNvGraphicFramePr>
            <a:graphicFrameLocks noGrp="1"/>
          </p:cNvGraphicFramePr>
          <p:nvPr/>
        </p:nvGraphicFramePr>
        <p:xfrm>
          <a:off x="5201168" y="3061860"/>
          <a:ext cx="3996966" cy="493544"/>
        </p:xfrm>
        <a:graphic>
          <a:graphicData uri="http://schemas.openxmlformats.org/drawingml/2006/table">
            <a:tbl>
              <a:tblPr/>
              <a:tblGrid>
                <a:gridCol w="1998483">
                  <a:extLst>
                    <a:ext uri="{9D8B030D-6E8A-4147-A177-3AD203B41FA5}">
                      <a16:colId xmlns:a16="http://schemas.microsoft.com/office/drawing/2014/main" val="20000"/>
                    </a:ext>
                  </a:extLst>
                </a:gridCol>
                <a:gridCol w="1998483">
                  <a:extLst>
                    <a:ext uri="{9D8B030D-6E8A-4147-A177-3AD203B41FA5}">
                      <a16:colId xmlns:a16="http://schemas.microsoft.com/office/drawing/2014/main" val="20001"/>
                    </a:ext>
                  </a:extLst>
                </a:gridCol>
              </a:tblGrid>
              <a:tr h="24055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TOP</a:t>
                      </a:r>
                      <a:r>
                        <a:rPr kumimoji="1" lang="ja-JP" altLang="en-US"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バナー</a:t>
                      </a:r>
                      <a:endPar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TOP</a:t>
                      </a:r>
                      <a:r>
                        <a:rPr kumimoji="1" lang="ja-JP" altLang="en-US"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バナー＋ポップアップ</a:t>
                      </a:r>
                      <a:endPar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5299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¥30,000</a:t>
                      </a: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¥60,000</a:t>
                      </a: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セット</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3" name="Group 127">
            <a:extLst>
              <a:ext uri="{FF2B5EF4-FFF2-40B4-BE49-F238E27FC236}">
                <a16:creationId xmlns:a16="http://schemas.microsoft.com/office/drawing/2014/main" id="{A086723E-8B8C-DA46-8CC7-BCCEA0E56E1A}"/>
              </a:ext>
            </a:extLst>
          </p:cNvPr>
          <p:cNvGraphicFramePr>
            <a:graphicFrameLocks noGrp="1"/>
          </p:cNvGraphicFramePr>
          <p:nvPr/>
        </p:nvGraphicFramePr>
        <p:xfrm>
          <a:off x="707389" y="5122934"/>
          <a:ext cx="3916362" cy="587504"/>
        </p:xfrm>
        <a:graphic>
          <a:graphicData uri="http://schemas.openxmlformats.org/drawingml/2006/table">
            <a:tbl>
              <a:tblPr/>
              <a:tblGrid>
                <a:gridCol w="3916362">
                  <a:extLst>
                    <a:ext uri="{9D8B030D-6E8A-4147-A177-3AD203B41FA5}">
                      <a16:colId xmlns:a16="http://schemas.microsoft.com/office/drawing/2014/main" val="20000"/>
                    </a:ext>
                  </a:extLst>
                </a:gridCol>
              </a:tblGrid>
              <a:tr h="185566">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テキスト単品制作</a:t>
                      </a:r>
                      <a:r>
                        <a:rPr kumimoji="1" lang="en-US" altLang="ja-JP" sz="7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(AD③</a:t>
                      </a:r>
                      <a:r>
                        <a:rPr kumimoji="1" lang="ja-JP" altLang="en-US" sz="7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のみ</a:t>
                      </a:r>
                      <a:r>
                        <a:rPr kumimoji="1" lang="en-US" altLang="ja-JP" sz="7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t>
                      </a:r>
                      <a:endPar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32962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¥10,000</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素材</a:t>
                      </a:r>
                      <a:endPar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4" name="Group 127">
            <a:extLst>
              <a:ext uri="{FF2B5EF4-FFF2-40B4-BE49-F238E27FC236}">
                <a16:creationId xmlns:a16="http://schemas.microsoft.com/office/drawing/2014/main" id="{A9BF8B03-48EB-9443-A80A-557072E3842D}"/>
              </a:ext>
            </a:extLst>
          </p:cNvPr>
          <p:cNvGraphicFramePr>
            <a:graphicFrameLocks noGrp="1"/>
          </p:cNvGraphicFramePr>
          <p:nvPr/>
        </p:nvGraphicFramePr>
        <p:xfrm>
          <a:off x="707389" y="5770765"/>
          <a:ext cx="3916362" cy="541784"/>
        </p:xfrm>
        <a:graphic>
          <a:graphicData uri="http://schemas.openxmlformats.org/drawingml/2006/table">
            <a:tbl>
              <a:tblPr/>
              <a:tblGrid>
                <a:gridCol w="3916362">
                  <a:extLst>
                    <a:ext uri="{9D8B030D-6E8A-4147-A177-3AD203B41FA5}">
                      <a16:colId xmlns:a16="http://schemas.microsoft.com/office/drawing/2014/main" val="20000"/>
                    </a:ext>
                  </a:extLst>
                </a:gridCol>
              </a:tblGrid>
              <a:tr h="185566">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バナーデータ容量調整</a:t>
                      </a:r>
                      <a:r>
                        <a:rPr kumimoji="1" lang="en-US" altLang="ja-JP" sz="7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(AD①②④⑤)</a:t>
                      </a:r>
                      <a:endPar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32962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¥10,000</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式</a:t>
                      </a:r>
                      <a:endPar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700" b="0" i="0" u="none" strike="noStrike" cap="none" normalizeH="0" baseline="0">
                          <a:ln>
                            <a:noFill/>
                          </a:ln>
                          <a:solidFill>
                            <a:srgbClr val="404040"/>
                          </a:solidFill>
                          <a:effectLst/>
                          <a:latin typeface="游ゴシック" panose="020B0400000000000000" pitchFamily="50" charset="-128"/>
                          <a:ea typeface="游ゴシック" panose="020B0400000000000000" pitchFamily="50" charset="-128"/>
                        </a:rPr>
                        <a:t>広告主がサイズを規定内に合わせたバナーを制作し、色数・容量調整のみ</a:t>
                      </a: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IPG</a:t>
                      </a:r>
                      <a:r>
                        <a:rPr kumimoji="1" lang="ja-JP" altLang="en-US" sz="700" b="0" i="0" u="none" strike="noStrike" cap="none" normalizeH="0" baseline="0">
                          <a:ln>
                            <a:noFill/>
                          </a:ln>
                          <a:solidFill>
                            <a:srgbClr val="404040"/>
                          </a:solidFill>
                          <a:effectLst/>
                          <a:latin typeface="游ゴシック" panose="020B0400000000000000" pitchFamily="50" charset="-128"/>
                          <a:ea typeface="游ゴシック" panose="020B0400000000000000" pitchFamily="50" charset="-128"/>
                        </a:rPr>
                        <a:t>社が行う場合</a:t>
                      </a:r>
                      <a:endPar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35" name="角丸四角形 134">
            <a:extLst>
              <a:ext uri="{FF2B5EF4-FFF2-40B4-BE49-F238E27FC236}">
                <a16:creationId xmlns:a16="http://schemas.microsoft.com/office/drawing/2014/main" id="{F3219F61-9FBC-834B-9949-422A6219B96A}"/>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6" name="正方形/長方形 135">
            <a:extLst>
              <a:ext uri="{FF2B5EF4-FFF2-40B4-BE49-F238E27FC236}">
                <a16:creationId xmlns:a16="http://schemas.microsoft.com/office/drawing/2014/main" id="{42BAD9FC-655D-E344-9159-37B0A7CB06F1}"/>
              </a:ext>
            </a:extLst>
          </p:cNvPr>
          <p:cNvSpPr/>
          <p:nvPr/>
        </p:nvSpPr>
        <p:spPr bwMode="auto">
          <a:xfrm>
            <a:off x="7595373" y="4468745"/>
            <a:ext cx="453203" cy="593862"/>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2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pic>
        <p:nvPicPr>
          <p:cNvPr id="59" name="図 58" descr="スクリーンショットの画面&#10;&#10;自動的に生成された説明">
            <a:extLst>
              <a:ext uri="{FF2B5EF4-FFF2-40B4-BE49-F238E27FC236}">
                <a16:creationId xmlns:a16="http://schemas.microsoft.com/office/drawing/2014/main" id="{6F89BD0A-A327-9941-988B-485E7A461BF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110"/>
          <a:stretch/>
        </p:blipFill>
        <p:spPr>
          <a:xfrm>
            <a:off x="6275358" y="4218066"/>
            <a:ext cx="737725" cy="1291911"/>
          </a:xfrm>
          <a:prstGeom prst="rect">
            <a:avLst/>
          </a:prstGeom>
        </p:spPr>
      </p:pic>
      <p:sp>
        <p:nvSpPr>
          <p:cNvPr id="131" name="正方形/長方形 130">
            <a:extLst>
              <a:ext uri="{FF2B5EF4-FFF2-40B4-BE49-F238E27FC236}">
                <a16:creationId xmlns:a16="http://schemas.microsoft.com/office/drawing/2014/main" id="{2F8DE6C7-6973-164B-9F8E-8E8140A205C8}"/>
              </a:ext>
            </a:extLst>
          </p:cNvPr>
          <p:cNvSpPr/>
          <p:nvPr/>
        </p:nvSpPr>
        <p:spPr bwMode="auto">
          <a:xfrm>
            <a:off x="6363796" y="4484633"/>
            <a:ext cx="553311" cy="603882"/>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2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spTree>
    <p:extLst>
      <p:ext uri="{BB962C8B-B14F-4D97-AF65-F5344CB8AC3E}">
        <p14:creationId xmlns:p14="http://schemas.microsoft.com/office/powerpoint/2010/main" val="243643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ja-JP" altLang="en-US" sz="4400" dirty="0">
                <a:latin typeface="Yu Gothic" panose="020B0400000000000000" pitchFamily="34" charset="-128"/>
                <a:ea typeface="Yu Gothic" panose="020B0400000000000000" pitchFamily="34" charset="-128"/>
              </a:rPr>
              <a:t>放送型</a:t>
            </a:r>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0744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9296608" cy="1316001"/>
          </a:xfrm>
        </p:spPr>
        <p:txBody>
          <a:bodyPr/>
          <a:lstStyle/>
          <a:p>
            <a:r>
              <a:rPr kumimoji="1" lang="ja-JP" altLang="en-US" sz="4400" dirty="0">
                <a:latin typeface="Yu Gothic" panose="020B0400000000000000" pitchFamily="34" charset="-128"/>
                <a:ea typeface="Yu Gothic" panose="020B0400000000000000" pitchFamily="34" charset="-128"/>
              </a:rPr>
              <a:t>エリアターゲティングセットプラン</a:t>
            </a:r>
          </a:p>
        </p:txBody>
      </p:sp>
    </p:spTree>
    <p:extLst>
      <p:ext uri="{BB962C8B-B14F-4D97-AF65-F5344CB8AC3E}">
        <p14:creationId xmlns:p14="http://schemas.microsoft.com/office/powerpoint/2010/main" val="189406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ja-JP" altLang="en-US" sz="2400"/>
              <a:t>テレビ</a:t>
            </a:r>
            <a:r>
              <a:rPr lang="en-US" altLang="ja-JP" sz="2400" dirty="0"/>
              <a:t>×</a:t>
            </a:r>
            <a:r>
              <a:rPr lang="ja-JP" altLang="en-US" sz="2400"/>
              <a:t>モバイル</a:t>
            </a:r>
            <a:r>
              <a:rPr lang="en-US" altLang="ja-JP" sz="2400" dirty="0"/>
              <a:t> G</a:t>
            </a:r>
            <a:r>
              <a:rPr lang="ja-JP" altLang="en-US" sz="2400"/>
              <a:t>ガイド</a:t>
            </a:r>
            <a:r>
              <a:rPr lang="en-US" altLang="ja-JP" sz="2400" dirty="0"/>
              <a:t>3</a:t>
            </a:r>
            <a:r>
              <a:rPr lang="ja-JP" altLang="en-US" sz="2400"/>
              <a:t>点パック</a:t>
            </a:r>
            <a:br>
              <a:rPr lang="en-US" altLang="ja-JP" sz="2400" dirty="0"/>
            </a:br>
            <a:endParaRPr kumimoji="1" lang="ja-JP" altLang="en-US" sz="2400" dirty="0"/>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dirty="0"/>
              <a:t>その他エリアでの</a:t>
            </a:r>
            <a:r>
              <a:rPr lang="en-US" altLang="ja-JP" sz="1800" dirty="0"/>
              <a:t>3</a:t>
            </a:r>
            <a:r>
              <a:rPr lang="ja-JP" altLang="en-US" sz="1800" dirty="0"/>
              <a:t>点パックも多数展開中</a:t>
            </a:r>
            <a:r>
              <a:rPr lang="en-US" altLang="ja-JP" sz="1800" dirty="0"/>
              <a:t> </a:t>
            </a: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21</a:t>
            </a:fld>
            <a:endParaRPr lang="ja-JP" altLang="en-US" dirty="0"/>
          </a:p>
        </p:txBody>
      </p:sp>
      <p:graphicFrame>
        <p:nvGraphicFramePr>
          <p:cNvPr id="39" name="表 38">
            <a:extLst>
              <a:ext uri="{FF2B5EF4-FFF2-40B4-BE49-F238E27FC236}">
                <a16:creationId xmlns:a16="http://schemas.microsoft.com/office/drawing/2014/main" id="{D01382C6-8FA1-184C-B3FE-4FC54CDAD78C}"/>
              </a:ext>
            </a:extLst>
          </p:cNvPr>
          <p:cNvGraphicFramePr>
            <a:graphicFrameLocks noGrp="1"/>
          </p:cNvGraphicFramePr>
          <p:nvPr/>
        </p:nvGraphicFramePr>
        <p:xfrm>
          <a:off x="474563" y="4044610"/>
          <a:ext cx="9076895" cy="1589847"/>
        </p:xfrm>
        <a:graphic>
          <a:graphicData uri="http://schemas.openxmlformats.org/drawingml/2006/table">
            <a:tbl>
              <a:tblPr/>
              <a:tblGrid>
                <a:gridCol w="1984552">
                  <a:extLst>
                    <a:ext uri="{9D8B030D-6E8A-4147-A177-3AD203B41FA5}">
                      <a16:colId xmlns:a16="http://schemas.microsoft.com/office/drawing/2014/main" val="809599711"/>
                    </a:ext>
                  </a:extLst>
                </a:gridCol>
                <a:gridCol w="1755044">
                  <a:extLst>
                    <a:ext uri="{9D8B030D-6E8A-4147-A177-3AD203B41FA5}">
                      <a16:colId xmlns:a16="http://schemas.microsoft.com/office/drawing/2014/main" val="2585900640"/>
                    </a:ext>
                  </a:extLst>
                </a:gridCol>
                <a:gridCol w="1032546">
                  <a:extLst>
                    <a:ext uri="{9D8B030D-6E8A-4147-A177-3AD203B41FA5}">
                      <a16:colId xmlns:a16="http://schemas.microsoft.com/office/drawing/2014/main" val="995951513"/>
                    </a:ext>
                  </a:extLst>
                </a:gridCol>
                <a:gridCol w="1331650">
                  <a:extLst>
                    <a:ext uri="{9D8B030D-6E8A-4147-A177-3AD203B41FA5}">
                      <a16:colId xmlns:a16="http://schemas.microsoft.com/office/drawing/2014/main" val="3270367151"/>
                    </a:ext>
                  </a:extLst>
                </a:gridCol>
                <a:gridCol w="1376348">
                  <a:extLst>
                    <a:ext uri="{9D8B030D-6E8A-4147-A177-3AD203B41FA5}">
                      <a16:colId xmlns:a16="http://schemas.microsoft.com/office/drawing/2014/main" val="130332203"/>
                    </a:ext>
                  </a:extLst>
                </a:gridCol>
                <a:gridCol w="1596755">
                  <a:extLst>
                    <a:ext uri="{9D8B030D-6E8A-4147-A177-3AD203B41FA5}">
                      <a16:colId xmlns:a16="http://schemas.microsoft.com/office/drawing/2014/main" val="4147243762"/>
                    </a:ext>
                  </a:extLst>
                </a:gridCol>
              </a:tblGrid>
              <a:tr h="240133">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掲載エリア</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想定露出量</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34782722"/>
                  </a:ext>
                </a:extLst>
              </a:tr>
              <a:tr h="438864">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放送型</a:t>
                      </a: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ガイド 終日枠</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600</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\950,000</a:t>
                      </a:r>
                      <a:endParaRPr kumimoji="1" lang="en-US" altLang="ja-JP" sz="12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16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39931"/>
                  </a:ext>
                </a:extLst>
              </a:tr>
              <a:tr h="438864">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ガイドモバイル</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プレミアムジャック</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(0:00~24:00)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93621"/>
                  </a:ext>
                </a:extLst>
              </a:tr>
              <a:tr h="471986">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ガイドモバイル</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網掛け</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(0:00~OA</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終了時刻</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OA</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全域</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\150,000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001888"/>
                  </a:ext>
                </a:extLst>
              </a:tr>
            </a:tbl>
          </a:graphicData>
        </a:graphic>
      </p:graphicFrame>
      <p:sp>
        <p:nvSpPr>
          <p:cNvPr id="40" name="正方形/長方形 39">
            <a:extLst>
              <a:ext uri="{FF2B5EF4-FFF2-40B4-BE49-F238E27FC236}">
                <a16:creationId xmlns:a16="http://schemas.microsoft.com/office/drawing/2014/main" id="{2765F0B2-16EF-FF4A-A10A-8A0AA417FDC7}"/>
              </a:ext>
            </a:extLst>
          </p:cNvPr>
          <p:cNvSpPr/>
          <p:nvPr/>
        </p:nvSpPr>
        <p:spPr>
          <a:xfrm>
            <a:off x="464306" y="3735115"/>
            <a:ext cx="1544012" cy="307777"/>
          </a:xfrm>
          <a:prstGeom prst="rect">
            <a:avLst/>
          </a:prstGeom>
        </p:spPr>
        <p:txBody>
          <a:bodyPr wrap="none">
            <a:spAutoFit/>
          </a:bodyPr>
          <a:lstStyle/>
          <a:p>
            <a:pPr algn="ct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点パック</a:t>
            </a:r>
          </a:p>
        </p:txBody>
      </p:sp>
      <p:sp>
        <p:nvSpPr>
          <p:cNvPr id="48" name="タイトル 2">
            <a:extLst>
              <a:ext uri="{FF2B5EF4-FFF2-40B4-BE49-F238E27FC236}">
                <a16:creationId xmlns:a16="http://schemas.microsoft.com/office/drawing/2014/main" id="{DFE8F7BA-3682-0B4B-A9CC-BFA8EF4EB6D9}"/>
              </a:ext>
            </a:extLst>
          </p:cNvPr>
          <p:cNvSpPr txBox="1">
            <a:spLocks/>
          </p:cNvSpPr>
          <p:nvPr/>
        </p:nvSpPr>
        <p:spPr>
          <a:xfrm>
            <a:off x="1557100" y="1392196"/>
            <a:ext cx="1189987"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52" name="タイトル 2">
            <a:extLst>
              <a:ext uri="{FF2B5EF4-FFF2-40B4-BE49-F238E27FC236}">
                <a16:creationId xmlns:a16="http://schemas.microsoft.com/office/drawing/2014/main" id="{D26F4F05-E915-BA48-AF58-4398396AAD63}"/>
              </a:ext>
            </a:extLst>
          </p:cNvPr>
          <p:cNvSpPr txBox="1">
            <a:spLocks/>
          </p:cNvSpPr>
          <p:nvPr/>
        </p:nvSpPr>
        <p:spPr>
          <a:xfrm>
            <a:off x="4222484"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プレミアムジャック</a:t>
            </a:r>
            <a:endParaRPr lang="ja-JP" altLang="en-US" sz="1200" u="sng" dirty="0"/>
          </a:p>
        </p:txBody>
      </p:sp>
      <p:sp>
        <p:nvSpPr>
          <p:cNvPr id="56" name="タイトル 2">
            <a:extLst>
              <a:ext uri="{FF2B5EF4-FFF2-40B4-BE49-F238E27FC236}">
                <a16:creationId xmlns:a16="http://schemas.microsoft.com/office/drawing/2014/main" id="{1C5716CB-F4E4-4340-9979-378120D3989B}"/>
              </a:ext>
            </a:extLst>
          </p:cNvPr>
          <p:cNvSpPr txBox="1">
            <a:spLocks/>
          </p:cNvSpPr>
          <p:nvPr/>
        </p:nvSpPr>
        <p:spPr>
          <a:xfrm>
            <a:off x="6217188"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網掛け</a:t>
            </a:r>
            <a:endParaRPr lang="ja-JP" altLang="en-US" sz="1200" u="sng" dirty="0"/>
          </a:p>
        </p:txBody>
      </p:sp>
      <p:pic>
        <p:nvPicPr>
          <p:cNvPr id="57" name="Picture 5" descr="C:\Users\ipg_CR03\Desktop\color.png">
            <a:extLst>
              <a:ext uri="{FF2B5EF4-FFF2-40B4-BE49-F238E27FC236}">
                <a16:creationId xmlns:a16="http://schemas.microsoft.com/office/drawing/2014/main" id="{AD11ED7A-EF94-C94B-A4F4-4F09BB3804A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83098" y="2712527"/>
            <a:ext cx="1412875" cy="47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6">
            <a:extLst>
              <a:ext uri="{FF2B5EF4-FFF2-40B4-BE49-F238E27FC236}">
                <a16:creationId xmlns:a16="http://schemas.microsoft.com/office/drawing/2014/main" id="{AA0EA88F-84C2-4A4F-BFD0-4D1D01095E0A}"/>
              </a:ext>
            </a:extLst>
          </p:cNvPr>
          <p:cNvSpPr>
            <a:spLocks noChangeArrowheads="1"/>
          </p:cNvSpPr>
          <p:nvPr/>
        </p:nvSpPr>
        <p:spPr bwMode="auto">
          <a:xfrm>
            <a:off x="7432511" y="2484205"/>
            <a:ext cx="18902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7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＜網掛けの色は下記よりお選び頂けます＞</a:t>
            </a:r>
            <a:endParaRPr lang="en-US" altLang="ja-JP" sz="7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9" name="正方形/長方形 7">
            <a:extLst>
              <a:ext uri="{FF2B5EF4-FFF2-40B4-BE49-F238E27FC236}">
                <a16:creationId xmlns:a16="http://schemas.microsoft.com/office/drawing/2014/main" id="{BFB98D1B-ED96-6241-849C-A2E5CB142951}"/>
              </a:ext>
            </a:extLst>
          </p:cNvPr>
          <p:cNvSpPr>
            <a:spLocks noChangeArrowheads="1"/>
          </p:cNvSpPr>
          <p:nvPr/>
        </p:nvSpPr>
        <p:spPr bwMode="auto">
          <a:xfrm>
            <a:off x="7617825" y="2585599"/>
            <a:ext cx="5180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dirty="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ocean</a:t>
            </a:r>
          </a:p>
        </p:txBody>
      </p:sp>
      <p:sp>
        <p:nvSpPr>
          <p:cNvPr id="60" name="正方形/長方形 20">
            <a:extLst>
              <a:ext uri="{FF2B5EF4-FFF2-40B4-BE49-F238E27FC236}">
                <a16:creationId xmlns:a16="http://schemas.microsoft.com/office/drawing/2014/main" id="{D6B14DDC-B32D-D846-B353-B395677ED834}"/>
              </a:ext>
            </a:extLst>
          </p:cNvPr>
          <p:cNvSpPr>
            <a:spLocks noChangeArrowheads="1"/>
          </p:cNvSpPr>
          <p:nvPr/>
        </p:nvSpPr>
        <p:spPr bwMode="auto">
          <a:xfrm>
            <a:off x="8046092" y="2596712"/>
            <a:ext cx="5084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forest</a:t>
            </a:r>
          </a:p>
        </p:txBody>
      </p:sp>
      <p:sp>
        <p:nvSpPr>
          <p:cNvPr id="61" name="正方形/長方形 21">
            <a:extLst>
              <a:ext uri="{FF2B5EF4-FFF2-40B4-BE49-F238E27FC236}">
                <a16:creationId xmlns:a16="http://schemas.microsoft.com/office/drawing/2014/main" id="{2E1363D9-69E1-9249-BF8C-BEA876173218}"/>
              </a:ext>
            </a:extLst>
          </p:cNvPr>
          <p:cNvSpPr>
            <a:spLocks noChangeArrowheads="1"/>
          </p:cNvSpPr>
          <p:nvPr/>
        </p:nvSpPr>
        <p:spPr bwMode="auto">
          <a:xfrm>
            <a:off x="8464742" y="2577662"/>
            <a:ext cx="5886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sunrise</a:t>
            </a:r>
          </a:p>
        </p:txBody>
      </p:sp>
      <p:sp>
        <p:nvSpPr>
          <p:cNvPr id="62" name="正方形/長方形 22">
            <a:extLst>
              <a:ext uri="{FF2B5EF4-FFF2-40B4-BE49-F238E27FC236}">
                <a16:creationId xmlns:a16="http://schemas.microsoft.com/office/drawing/2014/main" id="{C45AD549-57FC-514E-A1B4-78355CBF2893}"/>
              </a:ext>
            </a:extLst>
          </p:cNvPr>
          <p:cNvSpPr>
            <a:spLocks noChangeArrowheads="1"/>
          </p:cNvSpPr>
          <p:nvPr/>
        </p:nvSpPr>
        <p:spPr bwMode="auto">
          <a:xfrm>
            <a:off x="7793944" y="3078151"/>
            <a:ext cx="5196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peach</a:t>
            </a:r>
          </a:p>
        </p:txBody>
      </p:sp>
      <p:sp>
        <p:nvSpPr>
          <p:cNvPr id="63" name="正方形/長方形 23">
            <a:extLst>
              <a:ext uri="{FF2B5EF4-FFF2-40B4-BE49-F238E27FC236}">
                <a16:creationId xmlns:a16="http://schemas.microsoft.com/office/drawing/2014/main" id="{DB5B4003-9B8D-234B-8470-885AADBEAF7C}"/>
              </a:ext>
            </a:extLst>
          </p:cNvPr>
          <p:cNvSpPr>
            <a:spLocks noChangeArrowheads="1"/>
          </p:cNvSpPr>
          <p:nvPr/>
        </p:nvSpPr>
        <p:spPr bwMode="auto">
          <a:xfrm>
            <a:off x="8281478" y="3067039"/>
            <a:ext cx="4844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dirty="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grape</a:t>
            </a:r>
          </a:p>
        </p:txBody>
      </p:sp>
      <p:pic>
        <p:nvPicPr>
          <p:cNvPr id="64" name="Picture 5" descr="C:\Users\ipg_CR03\Desktop\color.png">
            <a:extLst>
              <a:ext uri="{FF2B5EF4-FFF2-40B4-BE49-F238E27FC236}">
                <a16:creationId xmlns:a16="http://schemas.microsoft.com/office/drawing/2014/main" id="{01E8768C-66DA-1746-BB5D-774F5620C64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26404" y="3188469"/>
            <a:ext cx="979995"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64">
            <a:extLst>
              <a:ext uri="{FF2B5EF4-FFF2-40B4-BE49-F238E27FC236}">
                <a16:creationId xmlns:a16="http://schemas.microsoft.com/office/drawing/2014/main" id="{172017F5-B3CD-9145-8B97-A033B93436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4042" y="1637049"/>
            <a:ext cx="950923" cy="1986517"/>
          </a:xfrm>
          <a:prstGeom prst="rect">
            <a:avLst/>
          </a:prstGeom>
        </p:spPr>
      </p:pic>
      <p:grpSp>
        <p:nvGrpSpPr>
          <p:cNvPr id="67" name="グループ化 66">
            <a:extLst>
              <a:ext uri="{FF2B5EF4-FFF2-40B4-BE49-F238E27FC236}">
                <a16:creationId xmlns:a16="http://schemas.microsoft.com/office/drawing/2014/main" id="{378D7867-95A7-3247-8374-F2BDD4B7F626}"/>
              </a:ext>
            </a:extLst>
          </p:cNvPr>
          <p:cNvGrpSpPr/>
          <p:nvPr/>
        </p:nvGrpSpPr>
        <p:grpSpPr>
          <a:xfrm>
            <a:off x="6445919" y="1637048"/>
            <a:ext cx="950580" cy="1986518"/>
            <a:chOff x="1289149" y="1400972"/>
            <a:chExt cx="1684010" cy="3519237"/>
          </a:xfrm>
        </p:grpSpPr>
        <p:pic>
          <p:nvPicPr>
            <p:cNvPr id="68" name="図 67">
              <a:extLst>
                <a:ext uri="{FF2B5EF4-FFF2-40B4-BE49-F238E27FC236}">
                  <a16:creationId xmlns:a16="http://schemas.microsoft.com/office/drawing/2014/main" id="{CF50B2B2-90AC-204F-BBE5-628A65CD76BE}"/>
                </a:ext>
              </a:extLst>
            </p:cNvPr>
            <p:cNvPicPr>
              <a:picLocks noChangeAspect="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289149" y="1400972"/>
              <a:ext cx="1684010" cy="3519237"/>
            </a:xfrm>
            <a:prstGeom prst="rect">
              <a:avLst/>
            </a:prstGeom>
          </p:spPr>
        </p:pic>
        <p:pic>
          <p:nvPicPr>
            <p:cNvPr id="69" name="図 68">
              <a:extLst>
                <a:ext uri="{FF2B5EF4-FFF2-40B4-BE49-F238E27FC236}">
                  <a16:creationId xmlns:a16="http://schemas.microsoft.com/office/drawing/2014/main" id="{A7D3C2A7-6937-AC48-BAE2-AF709CBF43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46876" y="1779129"/>
              <a:ext cx="1542635" cy="2742459"/>
            </a:xfrm>
            <a:prstGeom prst="rect">
              <a:avLst/>
            </a:prstGeom>
          </p:spPr>
        </p:pic>
        <p:sp>
          <p:nvSpPr>
            <p:cNvPr id="70" name="正方形/長方形 69">
              <a:extLst>
                <a:ext uri="{FF2B5EF4-FFF2-40B4-BE49-F238E27FC236}">
                  <a16:creationId xmlns:a16="http://schemas.microsoft.com/office/drawing/2014/main" id="{031BFE21-55B6-AB43-9567-C89A6C65A72B}"/>
                </a:ext>
              </a:extLst>
            </p:cNvPr>
            <p:cNvSpPr/>
            <p:nvPr/>
          </p:nvSpPr>
          <p:spPr>
            <a:xfrm>
              <a:off x="1786444" y="2617746"/>
              <a:ext cx="603464" cy="1050845"/>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71" name="正方形/長方形 70">
              <a:extLst>
                <a:ext uri="{FF2B5EF4-FFF2-40B4-BE49-F238E27FC236}">
                  <a16:creationId xmlns:a16="http://schemas.microsoft.com/office/drawing/2014/main" id="{898BF4A6-64DF-D040-AFD7-37B0F126CCA5}"/>
                </a:ext>
              </a:extLst>
            </p:cNvPr>
            <p:cNvSpPr/>
            <p:nvPr/>
          </p:nvSpPr>
          <p:spPr>
            <a:xfrm>
              <a:off x="1346876" y="4090326"/>
              <a:ext cx="1542635" cy="2419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grpSp>
      <p:sp>
        <p:nvSpPr>
          <p:cNvPr id="82" name="タイトル 2">
            <a:extLst>
              <a:ext uri="{FF2B5EF4-FFF2-40B4-BE49-F238E27FC236}">
                <a16:creationId xmlns:a16="http://schemas.microsoft.com/office/drawing/2014/main" id="{C46C12BC-B53D-F047-9F38-0EF95738EAE7}"/>
              </a:ext>
            </a:extLst>
          </p:cNvPr>
          <p:cNvSpPr txBox="1">
            <a:spLocks/>
          </p:cNvSpPr>
          <p:nvPr/>
        </p:nvSpPr>
        <p:spPr>
          <a:xfrm>
            <a:off x="3273623"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
        <p:nvSpPr>
          <p:cNvPr id="83" name="タイトル 2">
            <a:extLst>
              <a:ext uri="{FF2B5EF4-FFF2-40B4-BE49-F238E27FC236}">
                <a16:creationId xmlns:a16="http://schemas.microsoft.com/office/drawing/2014/main" id="{DB9D6EC0-49EF-FE40-8FE4-EA75C9366EE0}"/>
              </a:ext>
            </a:extLst>
          </p:cNvPr>
          <p:cNvSpPr txBox="1">
            <a:spLocks/>
          </p:cNvSpPr>
          <p:nvPr/>
        </p:nvSpPr>
        <p:spPr>
          <a:xfrm>
            <a:off x="5225499"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
        <p:nvSpPr>
          <p:cNvPr id="84" name="正方形/長方形 83">
            <a:extLst>
              <a:ext uri="{FF2B5EF4-FFF2-40B4-BE49-F238E27FC236}">
                <a16:creationId xmlns:a16="http://schemas.microsoft.com/office/drawing/2014/main" id="{5C45796E-C286-334E-AD5E-480671F2CCD0}"/>
              </a:ext>
            </a:extLst>
          </p:cNvPr>
          <p:cNvSpPr>
            <a:spLocks noChangeArrowheads="1"/>
          </p:cNvSpPr>
          <p:nvPr/>
        </p:nvSpPr>
        <p:spPr bwMode="auto">
          <a:xfrm>
            <a:off x="464306" y="5631234"/>
            <a:ext cx="9319698"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メニューとも同日掲載に限ります。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ガイドモバイルのプレミアムジャックは動画掲載が可能です。追加費用別途</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 ¥100,000(</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税別</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ガイドモバイルのプレミアムジャックは、アプリバージョン</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6.8.3</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以上</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(Android</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版</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dirty="0" err="1">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2.2.0</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以上</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(iOS</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版</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が対象になります。</a:t>
            </a:r>
            <a:endPar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ガイドモバイルの網掛けは、</a:t>
            </a:r>
            <a:r>
              <a:rPr lang="ja-JP" altLang="en-US" sz="400" dirty="0">
                <a:latin typeface="游ゴシック" panose="020B0400000000000000" pitchFamily="50" charset="-128"/>
                <a:ea typeface="游ゴシック" panose="020B0400000000000000" pitchFamily="50" charset="-128"/>
              </a:rPr>
              <a:t>アプリバージョン</a:t>
            </a:r>
            <a:r>
              <a:rPr lang="en-US" altLang="ja-JP" sz="400" dirty="0">
                <a:latin typeface="游ゴシック" panose="020B0400000000000000" pitchFamily="50" charset="-128"/>
                <a:ea typeface="游ゴシック" panose="020B0400000000000000" pitchFamily="50" charset="-128"/>
              </a:rPr>
              <a:t>5.5.4</a:t>
            </a:r>
            <a:r>
              <a:rPr lang="ja-JP" altLang="en-US" sz="400" dirty="0">
                <a:latin typeface="游ゴシック" panose="020B0400000000000000" pitchFamily="50" charset="-128"/>
                <a:ea typeface="游ゴシック" panose="020B0400000000000000" pitchFamily="50" charset="-128"/>
              </a:rPr>
              <a:t>または</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a:t>
            </a:r>
            <a:r>
              <a:rPr lang="en-US" altLang="ja-JP" sz="400" dirty="0">
                <a:latin typeface="游ゴシック" panose="020B0400000000000000" pitchFamily="50" charset="-128"/>
                <a:ea typeface="游ゴシック" panose="020B0400000000000000" pitchFamily="50" charset="-128"/>
              </a:rPr>
              <a:t>)</a:t>
            </a:r>
            <a:r>
              <a:rPr lang="ja-JP" altLang="en-US" sz="400" dirty="0" err="1">
                <a:latin typeface="游ゴシック" panose="020B0400000000000000" pitchFamily="50" charset="-128"/>
                <a:ea typeface="游ゴシック" panose="020B0400000000000000" pitchFamily="50" charset="-128"/>
              </a:rPr>
              <a:t>、</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が対象に</a:t>
            </a:r>
            <a:r>
              <a:rPr lang="ja-JP" altLang="en-US" sz="400">
                <a:latin typeface="游ゴシック" panose="020B0400000000000000" pitchFamily="50" charset="-128"/>
                <a:ea typeface="游ゴシック" panose="020B0400000000000000" pitchFamily="50" charset="-128"/>
              </a:rPr>
              <a:t>なります。</a:t>
            </a:r>
            <a:endParaRPr lang="ja-JP" altLang="en-US" sz="400">
              <a:solidFill>
                <a:schemeClr val="tx1">
                  <a:lumMod val="85000"/>
                  <a:lumOff val="15000"/>
                </a:schemeClr>
              </a:solidFill>
              <a:latin typeface="游ゴシック" panose="020B0400000000000000" pitchFamily="50" charset="-128"/>
              <a:ea typeface="游ゴシック" panose="020B0400000000000000" pitchFamily="50" charset="-128"/>
            </a:endParaRPr>
          </a:p>
          <a:p>
            <a:pPr>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競合排除はしておりません。放送型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ガイドは全国</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or</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関東掲載時の場合、掲載画面を写真撮影しレポートさせて頂きます。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営業日前での素材納品が原則となります。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a:solidFill>
                  <a:schemeClr val="tx1">
                    <a:lumMod val="85000"/>
                    <a:lumOff val="15000"/>
                  </a:schemeClr>
                </a:solidFill>
                <a:latin typeface="游ゴシック" panose="020B0400000000000000" pitchFamily="50" charset="-128"/>
                <a:ea typeface="游ゴシック" panose="020B0400000000000000" pitchFamily="50" charset="-128"/>
              </a:rPr>
              <a:t>番組によっては、番組詳細ページに遷移できない場合がございます。　</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素材制作を</a:t>
            </a:r>
            <a:r>
              <a:rPr kumimoji="0" lang="en"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社にて請負う場合、別途費用がかかります。</a:t>
            </a: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別紙記載の免責事項を必ずご確認下さい。</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p:txBody>
      </p:sp>
      <p:grpSp>
        <p:nvGrpSpPr>
          <p:cNvPr id="5" name="グループ化 4">
            <a:extLst>
              <a:ext uri="{FF2B5EF4-FFF2-40B4-BE49-F238E27FC236}">
                <a16:creationId xmlns:a16="http://schemas.microsoft.com/office/drawing/2014/main" id="{F61F2D5E-5610-7647-86A6-AC2F81ABC3C1}"/>
              </a:ext>
            </a:extLst>
          </p:cNvPr>
          <p:cNvGrpSpPr/>
          <p:nvPr/>
        </p:nvGrpSpPr>
        <p:grpSpPr>
          <a:xfrm>
            <a:off x="5496822" y="1655987"/>
            <a:ext cx="239760" cy="786541"/>
            <a:chOff x="95567" y="2952768"/>
            <a:chExt cx="752469" cy="2468509"/>
          </a:xfrm>
        </p:grpSpPr>
        <p:pic>
          <p:nvPicPr>
            <p:cNvPr id="85" name="図 84">
              <a:extLst>
                <a:ext uri="{FF2B5EF4-FFF2-40B4-BE49-F238E27FC236}">
                  <a16:creationId xmlns:a16="http://schemas.microsoft.com/office/drawing/2014/main" id="{727F9716-EAB5-D74E-AA53-2BA07C84F0DC}"/>
                </a:ext>
              </a:extLst>
            </p:cNvPr>
            <p:cNvPicPr>
              <a:picLocks noChangeAspect="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8024" y="3827023"/>
              <a:ext cx="747557" cy="747560"/>
            </a:xfrm>
            <a:prstGeom prst="rect">
              <a:avLst/>
            </a:prstGeom>
          </p:spPr>
        </p:pic>
        <p:pic>
          <p:nvPicPr>
            <p:cNvPr id="86" name="Picture 2" descr="「Gガイドモバイル」の画像検索結果">
              <a:extLst>
                <a:ext uri="{FF2B5EF4-FFF2-40B4-BE49-F238E27FC236}">
                  <a16:creationId xmlns:a16="http://schemas.microsoft.com/office/drawing/2014/main" id="{B088337F-349C-2842-B678-100F6610307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5567" y="2952768"/>
              <a:ext cx="752469" cy="752468"/>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6">
              <a:extLst>
                <a:ext uri="{FF2B5EF4-FFF2-40B4-BE49-F238E27FC236}">
                  <a16:creationId xmlns:a16="http://schemas.microsoft.com/office/drawing/2014/main" id="{2B31738B-1DA5-204A-9841-026262F46530}"/>
                </a:ext>
              </a:extLst>
            </p:cNvPr>
            <p:cNvPicPr>
              <a:picLocks noChangeAspect="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51" y="4696370"/>
              <a:ext cx="724904" cy="724907"/>
            </a:xfrm>
            <a:prstGeom prst="rect">
              <a:avLst/>
            </a:prstGeom>
          </p:spPr>
        </p:pic>
      </p:grpSp>
      <p:grpSp>
        <p:nvGrpSpPr>
          <p:cNvPr id="88" name="グループ化 87">
            <a:extLst>
              <a:ext uri="{FF2B5EF4-FFF2-40B4-BE49-F238E27FC236}">
                <a16:creationId xmlns:a16="http://schemas.microsoft.com/office/drawing/2014/main" id="{9B8EE713-F1D8-2048-BBEE-D2BDDBCE9C6C}"/>
              </a:ext>
            </a:extLst>
          </p:cNvPr>
          <p:cNvGrpSpPr/>
          <p:nvPr/>
        </p:nvGrpSpPr>
        <p:grpSpPr>
          <a:xfrm>
            <a:off x="7464770" y="1655987"/>
            <a:ext cx="239760" cy="786541"/>
            <a:chOff x="95567" y="2952768"/>
            <a:chExt cx="752469" cy="2468509"/>
          </a:xfrm>
        </p:grpSpPr>
        <p:pic>
          <p:nvPicPr>
            <p:cNvPr id="89" name="図 88">
              <a:extLst>
                <a:ext uri="{FF2B5EF4-FFF2-40B4-BE49-F238E27FC236}">
                  <a16:creationId xmlns:a16="http://schemas.microsoft.com/office/drawing/2014/main" id="{5F5F1965-5771-9F4D-8A59-129CFFA2DCEA}"/>
                </a:ext>
              </a:extLst>
            </p:cNvPr>
            <p:cNvPicPr>
              <a:picLocks noChangeAspect="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8024" y="3827023"/>
              <a:ext cx="747557" cy="747560"/>
            </a:xfrm>
            <a:prstGeom prst="rect">
              <a:avLst/>
            </a:prstGeom>
          </p:spPr>
        </p:pic>
        <p:pic>
          <p:nvPicPr>
            <p:cNvPr id="90" name="Picture 2" descr="「Gガイドモバイル」の画像検索結果">
              <a:extLst>
                <a:ext uri="{FF2B5EF4-FFF2-40B4-BE49-F238E27FC236}">
                  <a16:creationId xmlns:a16="http://schemas.microsoft.com/office/drawing/2014/main" id="{0715CFE1-F465-D742-921A-DDBE8EA0B9A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5567" y="2952768"/>
              <a:ext cx="752469" cy="752468"/>
            </a:xfrm>
            <a:prstGeom prst="rect">
              <a:avLst/>
            </a:prstGeom>
            <a:noFill/>
            <a:extLst>
              <a:ext uri="{909E8E84-426E-40DD-AFC4-6F175D3DCCD1}">
                <a14:hiddenFill xmlns:a14="http://schemas.microsoft.com/office/drawing/2010/main">
                  <a:solidFill>
                    <a:srgbClr val="FFFFFF"/>
                  </a:solidFill>
                </a14:hiddenFill>
              </a:ext>
            </a:extLst>
          </p:spPr>
        </p:pic>
        <p:pic>
          <p:nvPicPr>
            <p:cNvPr id="91" name="図 90">
              <a:extLst>
                <a:ext uri="{FF2B5EF4-FFF2-40B4-BE49-F238E27FC236}">
                  <a16:creationId xmlns:a16="http://schemas.microsoft.com/office/drawing/2014/main" id="{538B57BD-7352-E140-B3D6-A37D7F56271F}"/>
                </a:ext>
              </a:extLst>
            </p:cNvPr>
            <p:cNvPicPr>
              <a:picLocks noChangeAspect="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51" y="4696370"/>
              <a:ext cx="724904" cy="724907"/>
            </a:xfrm>
            <a:prstGeom prst="rect">
              <a:avLst/>
            </a:prstGeom>
          </p:spPr>
        </p:pic>
      </p:grpSp>
      <p:sp>
        <p:nvSpPr>
          <p:cNvPr id="93" name="角丸四角形 92">
            <a:extLst>
              <a:ext uri="{FF2B5EF4-FFF2-40B4-BE49-F238E27FC236}">
                <a16:creationId xmlns:a16="http://schemas.microsoft.com/office/drawing/2014/main" id="{196F1A20-1A9B-BC42-A6A6-8353FBEE6A88}"/>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番宣限定</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日</a:t>
            </a: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社限定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9" name="角丸四角形 48">
            <a:extLst>
              <a:ext uri="{FF2B5EF4-FFF2-40B4-BE49-F238E27FC236}">
                <a16:creationId xmlns:a16="http://schemas.microsoft.com/office/drawing/2014/main" id="{71842AB4-2155-0E48-AF38-C4014D7EA57D}"/>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0DE0E73A-9A2C-8D41-ABA7-FE75CBFC6D77}"/>
              </a:ext>
            </a:extLst>
          </p:cNvPr>
          <p:cNvSpPr txBox="1"/>
          <p:nvPr/>
        </p:nvSpPr>
        <p:spPr>
          <a:xfrm>
            <a:off x="6157026" y="3755323"/>
            <a:ext cx="3472489" cy="276999"/>
          </a:xfrm>
          <a:prstGeom prst="rect">
            <a:avLst/>
          </a:prstGeom>
          <a:noFill/>
        </p:spPr>
        <p:txBody>
          <a:bodyPr wrap="none" rtlCol="0">
            <a:spAutoFit/>
          </a:bodyPr>
          <a:lstStyle/>
          <a:p>
            <a:pPr algn="r"/>
            <a:r>
              <a:rPr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a:p>
            <a:pPr algn="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放送型</a:t>
            </a: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G</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ガイド</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の</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想定露出量は、結線受信機ログ数値を全受信機に拡張した推計になります。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1" name="正方形/長方形 50">
            <a:extLst>
              <a:ext uri="{FF2B5EF4-FFF2-40B4-BE49-F238E27FC236}">
                <a16:creationId xmlns:a16="http://schemas.microsoft.com/office/drawing/2014/main" id="{75499C10-FCB8-E545-B350-93B2EF2E8549}"/>
              </a:ext>
            </a:extLst>
          </p:cNvPr>
          <p:cNvSpPr/>
          <p:nvPr/>
        </p:nvSpPr>
        <p:spPr>
          <a:xfrm>
            <a:off x="272753" y="808790"/>
            <a:ext cx="9278705" cy="400110"/>
          </a:xfrm>
          <a:prstGeom prst="rect">
            <a:avLst/>
          </a:prstGeom>
        </p:spPr>
        <p:txBody>
          <a:bodyPr wrap="square">
            <a:spAutoFit/>
          </a:bodyPr>
          <a:lstStyle/>
          <a:p>
            <a:pPr algn="ctr"/>
            <a:r>
              <a:rPr lang="ja-JP" altLang="en-US" sz="2000" b="1" u="sng">
                <a:solidFill>
                  <a:schemeClr val="tx1">
                    <a:lumMod val="75000"/>
                    <a:lumOff val="25000"/>
                  </a:schemeClr>
                </a:solidFill>
                <a:latin typeface="游ゴシック" panose="020B0400000000000000" pitchFamily="50" charset="-128"/>
                <a:ea typeface="游ゴシック" panose="020B0400000000000000" pitchFamily="50" charset="-128"/>
              </a:rPr>
              <a:t>世帯</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u="sng">
                <a:solidFill>
                  <a:schemeClr val="tx1">
                    <a:lumMod val="75000"/>
                    <a:lumOff val="25000"/>
                  </a:schemeClr>
                </a:solidFill>
                <a:latin typeface="游ゴシック" panose="020B0400000000000000" pitchFamily="50" charset="-128"/>
                <a:ea typeface="游ゴシック" panose="020B0400000000000000" pitchFamily="50" charset="-128"/>
              </a:rPr>
              <a:t>全てのテレビ視聴者</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000" b="1" dirty="0">
                <a:solidFill>
                  <a:srgbClr val="FF0000"/>
                </a:solidFill>
                <a:latin typeface="游ゴシック" panose="020B0400000000000000" pitchFamily="50" charset="-128"/>
                <a:ea typeface="游ゴシック" panose="020B0400000000000000" pitchFamily="50" charset="-128"/>
              </a:rPr>
              <a:t>×</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個人</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20~30</a:t>
            </a:r>
            <a:r>
              <a:rPr lang="ja-JP" altLang="en-US" sz="1200" u="sng">
                <a:solidFill>
                  <a:schemeClr val="tx1">
                    <a:lumMod val="75000"/>
                    <a:lumOff val="25000"/>
                  </a:schemeClr>
                </a:solidFill>
                <a:latin typeface="游ゴシック" panose="020B0400000000000000" pitchFamily="50" charset="-128"/>
                <a:ea typeface="游ゴシック" panose="020B0400000000000000" pitchFamily="50" charset="-128"/>
              </a:rPr>
              <a:t>代利用の多い</a:t>
            </a:r>
            <a:r>
              <a:rPr lang="en-US" altLang="ja-JP" sz="1200" b="1" u="sng"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b="1" u="sng">
                <a:solidFill>
                  <a:schemeClr val="tx1">
                    <a:lumMod val="75000"/>
                    <a:lumOff val="25000"/>
                  </a:schemeClr>
                </a:solidFill>
                <a:latin typeface="游ゴシック" panose="020B0400000000000000" pitchFamily="50" charset="-128"/>
                <a:ea typeface="游ゴシック" panose="020B0400000000000000" pitchFamily="50" charset="-128"/>
              </a:rPr>
              <a:t>ガイドモバイル</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で</a:t>
            </a:r>
            <a:r>
              <a:rPr lang="ja-JP" altLang="en-US" sz="2000" b="1" u="sng">
                <a:solidFill>
                  <a:schemeClr val="tx1">
                    <a:lumMod val="75000"/>
                    <a:lumOff val="25000"/>
                  </a:schemeClr>
                </a:solidFill>
                <a:latin typeface="游ゴシック" panose="020B0400000000000000" pitchFamily="50" charset="-128"/>
                <a:ea typeface="游ゴシック" panose="020B0400000000000000" pitchFamily="50" charset="-128"/>
              </a:rPr>
              <a:t>エリアセグメント</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掲載</a:t>
            </a:r>
          </a:p>
        </p:txBody>
      </p:sp>
      <p:pic>
        <p:nvPicPr>
          <p:cNvPr id="66" name="図 65" descr="スクリーンショットの画面&#10;&#10;自動的に生成された説明">
            <a:extLst>
              <a:ext uri="{FF2B5EF4-FFF2-40B4-BE49-F238E27FC236}">
                <a16:creationId xmlns:a16="http://schemas.microsoft.com/office/drawing/2014/main" id="{300B5EDA-B8A2-CB41-92DE-57757E2310C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110"/>
          <a:stretch/>
        </p:blipFill>
        <p:spPr>
          <a:xfrm>
            <a:off x="4541837" y="1849447"/>
            <a:ext cx="856527" cy="1549108"/>
          </a:xfrm>
          <a:prstGeom prst="rect">
            <a:avLst/>
          </a:prstGeom>
        </p:spPr>
      </p:pic>
      <p:sp>
        <p:nvSpPr>
          <p:cNvPr id="47" name="正方形/長方形 46">
            <a:extLst>
              <a:ext uri="{FF2B5EF4-FFF2-40B4-BE49-F238E27FC236}">
                <a16:creationId xmlns:a16="http://schemas.microsoft.com/office/drawing/2014/main" id="{EBB8C84D-A60D-4535-81F3-8E92A1503A40}"/>
              </a:ext>
            </a:extLst>
          </p:cNvPr>
          <p:cNvSpPr/>
          <p:nvPr/>
        </p:nvSpPr>
        <p:spPr bwMode="auto">
          <a:xfrm>
            <a:off x="4656692" y="2166489"/>
            <a:ext cx="639620" cy="750572"/>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nvGrpSpPr>
          <p:cNvPr id="2" name="グループ化 1">
            <a:extLst>
              <a:ext uri="{FF2B5EF4-FFF2-40B4-BE49-F238E27FC236}">
                <a16:creationId xmlns:a16="http://schemas.microsoft.com/office/drawing/2014/main" id="{71316ED2-BC66-8A4E-BC3E-037EAF6E7836}"/>
              </a:ext>
            </a:extLst>
          </p:cNvPr>
          <p:cNvGrpSpPr/>
          <p:nvPr/>
        </p:nvGrpSpPr>
        <p:grpSpPr>
          <a:xfrm>
            <a:off x="679651" y="1687357"/>
            <a:ext cx="2876234" cy="1943039"/>
            <a:chOff x="2402976" y="1858321"/>
            <a:chExt cx="2876234" cy="1943039"/>
          </a:xfrm>
        </p:grpSpPr>
        <p:pic>
          <p:nvPicPr>
            <p:cNvPr id="55" name="図 54">
              <a:extLst>
                <a:ext uri="{FF2B5EF4-FFF2-40B4-BE49-F238E27FC236}">
                  <a16:creationId xmlns:a16="http://schemas.microsoft.com/office/drawing/2014/main" id="{0F167308-DAEB-8346-A893-7D2D19EAF1C4}"/>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2976" y="1858321"/>
              <a:ext cx="2876234" cy="1943039"/>
            </a:xfrm>
            <a:prstGeom prst="rect">
              <a:avLst/>
            </a:prstGeom>
          </p:spPr>
        </p:pic>
        <p:pic>
          <p:nvPicPr>
            <p:cNvPr id="72" name="Picture 2" descr="C:\Users\ipg_CR03\Desktop\newce_sales\newce_demo.jpg">
              <a:extLst>
                <a:ext uri="{FF2B5EF4-FFF2-40B4-BE49-F238E27FC236}">
                  <a16:creationId xmlns:a16="http://schemas.microsoft.com/office/drawing/2014/main" id="{D7A111F3-1DF3-4442-95BC-2C601AA9522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487000" y="1944829"/>
              <a:ext cx="2664028" cy="1493776"/>
            </a:xfrm>
            <a:prstGeom prst="rect">
              <a:avLst/>
            </a:prstGeom>
            <a:solidFill>
              <a:schemeClr val="tx1">
                <a:lumMod val="75000"/>
                <a:lumOff val="25000"/>
              </a:schemeClr>
            </a:solidFill>
            <a:ln>
              <a:solidFill>
                <a:schemeClr val="tx1">
                  <a:lumMod val="75000"/>
                  <a:lumOff val="25000"/>
                </a:schemeClr>
              </a:solidFill>
            </a:ln>
          </p:spPr>
        </p:pic>
        <p:sp>
          <p:nvSpPr>
            <p:cNvPr id="73" name="正方形/長方形 72">
              <a:extLst>
                <a:ext uri="{FF2B5EF4-FFF2-40B4-BE49-F238E27FC236}">
                  <a16:creationId xmlns:a16="http://schemas.microsoft.com/office/drawing/2014/main" id="{AAF9A47B-7FFC-C544-B5DB-FB0A307F3EB6}"/>
                </a:ext>
              </a:extLst>
            </p:cNvPr>
            <p:cNvSpPr/>
            <p:nvPr/>
          </p:nvSpPr>
          <p:spPr>
            <a:xfrm>
              <a:off x="3244522" y="2041690"/>
              <a:ext cx="1449575" cy="26240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AD</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Tree>
    <p:extLst>
      <p:ext uri="{BB962C8B-B14F-4D97-AF65-F5344CB8AC3E}">
        <p14:creationId xmlns:p14="http://schemas.microsoft.com/office/powerpoint/2010/main" val="43450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ja-JP" altLang="en-US" sz="2400"/>
              <a:t>テレビ</a:t>
            </a:r>
            <a:r>
              <a:rPr lang="en-US" altLang="ja-JP" sz="2400" dirty="0"/>
              <a:t>×Yahoo! G</a:t>
            </a:r>
            <a:r>
              <a:rPr lang="ja-JP" altLang="en-US" sz="2400"/>
              <a:t>ガイド</a:t>
            </a:r>
            <a:r>
              <a:rPr lang="en-US" altLang="ja-JP" sz="2400" dirty="0"/>
              <a:t>2</a:t>
            </a:r>
            <a:r>
              <a:rPr lang="ja-JP" altLang="en-US" sz="2400"/>
              <a:t>点パック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272753" y="808790"/>
            <a:ext cx="9278705" cy="400110"/>
          </a:xfrm>
          <a:prstGeom prst="rect">
            <a:avLst/>
          </a:prstGeom>
        </p:spPr>
        <p:txBody>
          <a:bodyPr wrap="square">
            <a:spAutoFit/>
          </a:bodyPr>
          <a:lstStyle/>
          <a:p>
            <a:pPr algn="ctr"/>
            <a:r>
              <a:rPr lang="ja-JP" altLang="en-US" sz="2000" b="1" u="sng">
                <a:solidFill>
                  <a:schemeClr val="tx1">
                    <a:lumMod val="75000"/>
                    <a:lumOff val="25000"/>
                  </a:schemeClr>
                </a:solidFill>
                <a:latin typeface="游ゴシック" panose="020B0400000000000000" pitchFamily="50" charset="-128"/>
                <a:ea typeface="游ゴシック" panose="020B0400000000000000" pitchFamily="50" charset="-128"/>
              </a:rPr>
              <a:t>世帯</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u="sng">
                <a:solidFill>
                  <a:schemeClr val="tx1">
                    <a:lumMod val="75000"/>
                    <a:lumOff val="25000"/>
                  </a:schemeClr>
                </a:solidFill>
                <a:latin typeface="游ゴシック" panose="020B0400000000000000" pitchFamily="50" charset="-128"/>
                <a:ea typeface="游ゴシック" panose="020B0400000000000000" pitchFamily="50" charset="-128"/>
              </a:rPr>
              <a:t>全てのテレビ視聴者</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000" b="1" dirty="0">
                <a:solidFill>
                  <a:srgbClr val="FF0000"/>
                </a:solidFill>
                <a:latin typeface="游ゴシック" panose="020B0400000000000000" pitchFamily="50" charset="-128"/>
                <a:ea typeface="游ゴシック" panose="020B0400000000000000" pitchFamily="50" charset="-128"/>
              </a:rPr>
              <a:t>×</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個人</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30~40</a:t>
            </a:r>
            <a:r>
              <a:rPr lang="ja-JP" altLang="en-US" sz="1200" u="sng">
                <a:solidFill>
                  <a:schemeClr val="tx1">
                    <a:lumMod val="75000"/>
                    <a:lumOff val="25000"/>
                  </a:schemeClr>
                </a:solidFill>
                <a:latin typeface="游ゴシック" panose="020B0400000000000000" pitchFamily="50" charset="-128"/>
                <a:ea typeface="游ゴシック" panose="020B0400000000000000" pitchFamily="50" charset="-128"/>
              </a:rPr>
              <a:t>代利用の多い</a:t>
            </a:r>
            <a:r>
              <a:rPr lang="en-US" altLang="ja-JP" sz="1200" b="1" u="sng" dirty="0">
                <a:solidFill>
                  <a:schemeClr val="tx1">
                    <a:lumMod val="75000"/>
                    <a:lumOff val="25000"/>
                  </a:schemeClr>
                </a:solidFill>
                <a:latin typeface="游ゴシック" panose="020B0400000000000000" pitchFamily="50" charset="-128"/>
                <a:ea typeface="游ゴシック" panose="020B0400000000000000" pitchFamily="50" charset="-128"/>
              </a:rPr>
              <a:t>Yahoo!&lt;SP&gt;</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で</a:t>
            </a:r>
            <a:r>
              <a:rPr lang="ja-JP" altLang="en-US" sz="2000" b="1" u="sng">
                <a:solidFill>
                  <a:schemeClr val="tx1">
                    <a:lumMod val="75000"/>
                    <a:lumOff val="25000"/>
                  </a:schemeClr>
                </a:solidFill>
                <a:latin typeface="游ゴシック" panose="020B0400000000000000" pitchFamily="50" charset="-128"/>
                <a:ea typeface="游ゴシック" panose="020B0400000000000000" pitchFamily="50" charset="-128"/>
              </a:rPr>
              <a:t>エリアセグメント</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掲載</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その他エリアでの</a:t>
            </a:r>
            <a:r>
              <a:rPr lang="en-US" altLang="ja-JP" sz="1800" dirty="0"/>
              <a:t>2</a:t>
            </a:r>
            <a:r>
              <a:rPr lang="ja-JP" altLang="en-US" sz="1800"/>
              <a:t>点パックも多数展開中</a:t>
            </a:r>
            <a:r>
              <a:rPr lang="en-US" altLang="ja-JP" sz="1800" dirty="0"/>
              <a:t> </a:t>
            </a: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22</a:t>
            </a:fld>
            <a:endParaRPr lang="ja-JP" altLang="en-US" dirty="0"/>
          </a:p>
        </p:txBody>
      </p:sp>
      <p:graphicFrame>
        <p:nvGraphicFramePr>
          <p:cNvPr id="39" name="表 38">
            <a:extLst>
              <a:ext uri="{FF2B5EF4-FFF2-40B4-BE49-F238E27FC236}">
                <a16:creationId xmlns:a16="http://schemas.microsoft.com/office/drawing/2014/main" id="{D01382C6-8FA1-184C-B3FE-4FC54CDAD78C}"/>
              </a:ext>
            </a:extLst>
          </p:cNvPr>
          <p:cNvGraphicFramePr>
            <a:graphicFrameLocks noGrp="1"/>
          </p:cNvGraphicFramePr>
          <p:nvPr/>
        </p:nvGraphicFramePr>
        <p:xfrm>
          <a:off x="474563" y="4044611"/>
          <a:ext cx="9076895" cy="1582105"/>
        </p:xfrm>
        <a:graphic>
          <a:graphicData uri="http://schemas.openxmlformats.org/drawingml/2006/table">
            <a:tbl>
              <a:tblPr/>
              <a:tblGrid>
                <a:gridCol w="1984552">
                  <a:extLst>
                    <a:ext uri="{9D8B030D-6E8A-4147-A177-3AD203B41FA5}">
                      <a16:colId xmlns:a16="http://schemas.microsoft.com/office/drawing/2014/main" val="809599711"/>
                    </a:ext>
                  </a:extLst>
                </a:gridCol>
                <a:gridCol w="1755044">
                  <a:extLst>
                    <a:ext uri="{9D8B030D-6E8A-4147-A177-3AD203B41FA5}">
                      <a16:colId xmlns:a16="http://schemas.microsoft.com/office/drawing/2014/main" val="2585900640"/>
                    </a:ext>
                  </a:extLst>
                </a:gridCol>
                <a:gridCol w="1032546">
                  <a:extLst>
                    <a:ext uri="{9D8B030D-6E8A-4147-A177-3AD203B41FA5}">
                      <a16:colId xmlns:a16="http://schemas.microsoft.com/office/drawing/2014/main" val="995951513"/>
                    </a:ext>
                  </a:extLst>
                </a:gridCol>
                <a:gridCol w="1331650">
                  <a:extLst>
                    <a:ext uri="{9D8B030D-6E8A-4147-A177-3AD203B41FA5}">
                      <a16:colId xmlns:a16="http://schemas.microsoft.com/office/drawing/2014/main" val="3270367151"/>
                    </a:ext>
                  </a:extLst>
                </a:gridCol>
                <a:gridCol w="1376348">
                  <a:extLst>
                    <a:ext uri="{9D8B030D-6E8A-4147-A177-3AD203B41FA5}">
                      <a16:colId xmlns:a16="http://schemas.microsoft.com/office/drawing/2014/main" val="130332203"/>
                    </a:ext>
                  </a:extLst>
                </a:gridCol>
                <a:gridCol w="1596755">
                  <a:extLst>
                    <a:ext uri="{9D8B030D-6E8A-4147-A177-3AD203B41FA5}">
                      <a16:colId xmlns:a16="http://schemas.microsoft.com/office/drawing/2014/main" val="4147243762"/>
                    </a:ext>
                  </a:extLst>
                </a:gridCol>
              </a:tblGrid>
              <a:tr h="339859">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掲載エリア</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想定露出量</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34782722"/>
                  </a:ext>
                </a:extLst>
              </a:tr>
              <a:tr h="621123">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放送型</a:t>
                      </a: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ガイド 終日枠</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600</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\900,000</a:t>
                      </a:r>
                      <a:endParaRPr kumimoji="1" lang="en-US" altLang="ja-JP" sz="12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rPr>
                        <a:t>¥800,000</a:t>
                      </a:r>
                      <a:endParaRPr kumimoji="1" lang="en-US" altLang="ja-JP" sz="16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39931"/>
                  </a:ext>
                </a:extLst>
              </a:tr>
              <a:tr h="621123">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Yahoo!</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テレビ</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プレミアムジャック</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(0:00~24:00)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30</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\500,000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93621"/>
                  </a:ext>
                </a:extLst>
              </a:tr>
            </a:tbl>
          </a:graphicData>
        </a:graphic>
      </p:graphicFrame>
      <p:sp>
        <p:nvSpPr>
          <p:cNvPr id="40" name="正方形/長方形 39">
            <a:extLst>
              <a:ext uri="{FF2B5EF4-FFF2-40B4-BE49-F238E27FC236}">
                <a16:creationId xmlns:a16="http://schemas.microsoft.com/office/drawing/2014/main" id="{2765F0B2-16EF-FF4A-A10A-8A0AA417FDC7}"/>
              </a:ext>
            </a:extLst>
          </p:cNvPr>
          <p:cNvSpPr/>
          <p:nvPr/>
        </p:nvSpPr>
        <p:spPr>
          <a:xfrm>
            <a:off x="464306" y="3735115"/>
            <a:ext cx="1544012" cy="307777"/>
          </a:xfrm>
          <a:prstGeom prst="rect">
            <a:avLst/>
          </a:prstGeom>
        </p:spPr>
        <p:txBody>
          <a:bodyPr wrap="none">
            <a:spAutoFit/>
          </a:bodyPr>
          <a:lstStyle/>
          <a:p>
            <a:pPr algn="ct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点パック</a:t>
            </a:r>
          </a:p>
        </p:txBody>
      </p:sp>
      <p:sp>
        <p:nvSpPr>
          <p:cNvPr id="43" name="テキスト ボックス 42">
            <a:extLst>
              <a:ext uri="{FF2B5EF4-FFF2-40B4-BE49-F238E27FC236}">
                <a16:creationId xmlns:a16="http://schemas.microsoft.com/office/drawing/2014/main" id="{3D841877-0215-504A-843D-9EBA75272B9E}"/>
              </a:ext>
            </a:extLst>
          </p:cNvPr>
          <p:cNvSpPr txBox="1"/>
          <p:nvPr/>
        </p:nvSpPr>
        <p:spPr>
          <a:xfrm>
            <a:off x="6157026" y="3755323"/>
            <a:ext cx="3472489" cy="276999"/>
          </a:xfrm>
          <a:prstGeom prst="rect">
            <a:avLst/>
          </a:prstGeom>
          <a:noFill/>
        </p:spPr>
        <p:txBody>
          <a:bodyPr wrap="none" rtlCol="0">
            <a:spAutoFit/>
          </a:bodyPr>
          <a:lstStyle/>
          <a:p>
            <a:pPr algn="r"/>
            <a:r>
              <a:rPr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a:p>
            <a:pPr algn="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放送型</a:t>
            </a: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G</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ガイド</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の</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想定露出量は、結線受信機ログ数値を全受信機に拡張した推計になります。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4" name="正方形/長方形 83">
            <a:extLst>
              <a:ext uri="{FF2B5EF4-FFF2-40B4-BE49-F238E27FC236}">
                <a16:creationId xmlns:a16="http://schemas.microsoft.com/office/drawing/2014/main" id="{5C45796E-C286-334E-AD5E-480671F2CCD0}"/>
              </a:ext>
            </a:extLst>
          </p:cNvPr>
          <p:cNvSpPr>
            <a:spLocks noChangeArrowheads="1"/>
          </p:cNvSpPr>
          <p:nvPr/>
        </p:nvSpPr>
        <p:spPr bwMode="auto">
          <a:xfrm>
            <a:off x="464306" y="5631234"/>
            <a:ext cx="908715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a:solidFill>
                  <a:schemeClr val="tx1">
                    <a:lumMod val="85000"/>
                    <a:lumOff val="15000"/>
                  </a:schemeClr>
                </a:solidFill>
                <a:latin typeface="游ゴシック" panose="020B0400000000000000" pitchFamily="50" charset="-128"/>
                <a:ea typeface="游ゴシック" panose="020B0400000000000000" pitchFamily="50" charset="-128"/>
              </a:rPr>
              <a:t>両メニューとも同日掲載に限ります。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競合排除はしておりません。放送型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ガイドは全国</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or</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関東掲載時の場合、掲載画面を写真撮影しレポートさせて頂きます。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営業日前での素材納品が原則と</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なります。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素材制作を</a:t>
            </a:r>
            <a:r>
              <a:rPr kumimoji="0" lang="en"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社にて請負う場合、別途費用がかかります。</a:t>
            </a:r>
            <a:endPar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別紙記載の免責事項を必ずご確認</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下さい。</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p:txBody>
      </p:sp>
      <p:pic>
        <p:nvPicPr>
          <p:cNvPr id="3" name="図 2">
            <a:extLst>
              <a:ext uri="{FF2B5EF4-FFF2-40B4-BE49-F238E27FC236}">
                <a16:creationId xmlns:a16="http://schemas.microsoft.com/office/drawing/2014/main" id="{A98C44A6-4E7A-3E47-A040-EC77C66A94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78" y="1728716"/>
            <a:ext cx="949783" cy="1986517"/>
          </a:xfrm>
          <a:prstGeom prst="rect">
            <a:avLst/>
          </a:prstGeom>
        </p:spPr>
      </p:pic>
      <p:sp>
        <p:nvSpPr>
          <p:cNvPr id="48" name="タイトル 2">
            <a:extLst>
              <a:ext uri="{FF2B5EF4-FFF2-40B4-BE49-F238E27FC236}">
                <a16:creationId xmlns:a16="http://schemas.microsoft.com/office/drawing/2014/main" id="{DFE8F7BA-3682-0B4B-A9CC-BFA8EF4EB6D9}"/>
              </a:ext>
            </a:extLst>
          </p:cNvPr>
          <p:cNvSpPr txBox="1">
            <a:spLocks/>
          </p:cNvSpPr>
          <p:nvPr/>
        </p:nvSpPr>
        <p:spPr>
          <a:xfrm>
            <a:off x="3175384" y="1484977"/>
            <a:ext cx="1189987"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52" name="タイトル 2">
            <a:extLst>
              <a:ext uri="{FF2B5EF4-FFF2-40B4-BE49-F238E27FC236}">
                <a16:creationId xmlns:a16="http://schemas.microsoft.com/office/drawing/2014/main" id="{D26F4F05-E915-BA48-AF58-4398396AAD63}"/>
              </a:ext>
            </a:extLst>
          </p:cNvPr>
          <p:cNvSpPr txBox="1">
            <a:spLocks/>
          </p:cNvSpPr>
          <p:nvPr/>
        </p:nvSpPr>
        <p:spPr>
          <a:xfrm>
            <a:off x="5840768" y="1484977"/>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プレミアムジャック</a:t>
            </a:r>
            <a:endParaRPr lang="ja-JP" altLang="en-US" sz="1200" u="sng" dirty="0"/>
          </a:p>
        </p:txBody>
      </p:sp>
      <p:sp>
        <p:nvSpPr>
          <p:cNvPr id="82" name="タイトル 2">
            <a:extLst>
              <a:ext uri="{FF2B5EF4-FFF2-40B4-BE49-F238E27FC236}">
                <a16:creationId xmlns:a16="http://schemas.microsoft.com/office/drawing/2014/main" id="{C46C12BC-B53D-F047-9F38-0EF95738EAE7}"/>
              </a:ext>
            </a:extLst>
          </p:cNvPr>
          <p:cNvSpPr txBox="1">
            <a:spLocks/>
          </p:cNvSpPr>
          <p:nvPr/>
        </p:nvSpPr>
        <p:spPr>
          <a:xfrm>
            <a:off x="4891907" y="2595288"/>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pic>
        <p:nvPicPr>
          <p:cNvPr id="5" name="図 4">
            <a:extLst>
              <a:ext uri="{FF2B5EF4-FFF2-40B4-BE49-F238E27FC236}">
                <a16:creationId xmlns:a16="http://schemas.microsoft.com/office/drawing/2014/main" id="{4DD79298-60A6-F844-9DF7-23ED84D86D1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16120" y="1643377"/>
            <a:ext cx="753789" cy="502525"/>
          </a:xfrm>
          <a:prstGeom prst="rect">
            <a:avLst/>
          </a:prstGeom>
        </p:spPr>
      </p:pic>
      <p:sp>
        <p:nvSpPr>
          <p:cNvPr id="49" name="角丸四角形 48">
            <a:extLst>
              <a:ext uri="{FF2B5EF4-FFF2-40B4-BE49-F238E27FC236}">
                <a16:creationId xmlns:a16="http://schemas.microsoft.com/office/drawing/2014/main" id="{B066F602-32AE-344A-9122-4786ECE66D6B}"/>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番宣限定</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日</a:t>
            </a: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社限定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25" name="角丸四角形 24">
            <a:extLst>
              <a:ext uri="{FF2B5EF4-FFF2-40B4-BE49-F238E27FC236}">
                <a16:creationId xmlns:a16="http://schemas.microsoft.com/office/drawing/2014/main" id="{E9B092B2-34A0-B248-80AE-6A7FBF026EC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26" name="図 25" descr="スクリーンショットの画面&#10;&#10;自動的に生成された説明">
            <a:extLst>
              <a:ext uri="{FF2B5EF4-FFF2-40B4-BE49-F238E27FC236}">
                <a16:creationId xmlns:a16="http://schemas.microsoft.com/office/drawing/2014/main" id="{0387F33B-C2CD-EB4B-B8E0-FAB2E1859F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7383" y="1932827"/>
            <a:ext cx="878771" cy="1562259"/>
          </a:xfrm>
          <a:prstGeom prst="rect">
            <a:avLst/>
          </a:prstGeom>
          <a:ln w="3175">
            <a:solidFill>
              <a:schemeClr val="bg1">
                <a:lumMod val="75000"/>
              </a:schemeClr>
            </a:solidFill>
          </a:ln>
        </p:spPr>
      </p:pic>
      <p:sp>
        <p:nvSpPr>
          <p:cNvPr id="27" name="正方形/長方形 26">
            <a:extLst>
              <a:ext uri="{FF2B5EF4-FFF2-40B4-BE49-F238E27FC236}">
                <a16:creationId xmlns:a16="http://schemas.microsoft.com/office/drawing/2014/main" id="{DBA13DEC-38CA-9947-8BBF-6917B5E173E9}"/>
              </a:ext>
            </a:extLst>
          </p:cNvPr>
          <p:cNvSpPr/>
          <p:nvPr/>
        </p:nvSpPr>
        <p:spPr>
          <a:xfrm>
            <a:off x="6295696" y="2228915"/>
            <a:ext cx="577949" cy="7216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28" name="図 27">
            <a:extLst>
              <a:ext uri="{FF2B5EF4-FFF2-40B4-BE49-F238E27FC236}">
                <a16:creationId xmlns:a16="http://schemas.microsoft.com/office/drawing/2014/main" id="{B64904C9-D77D-0D47-9977-63A70312C74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29507" y="1783144"/>
            <a:ext cx="2876234" cy="1943039"/>
          </a:xfrm>
          <a:prstGeom prst="rect">
            <a:avLst/>
          </a:prstGeom>
        </p:spPr>
      </p:pic>
      <p:pic>
        <p:nvPicPr>
          <p:cNvPr id="29" name="Picture 2" descr="C:\Users\ipg_CR03\Desktop\newce_sales\newce_demo.jpg">
            <a:extLst>
              <a:ext uri="{FF2B5EF4-FFF2-40B4-BE49-F238E27FC236}">
                <a16:creationId xmlns:a16="http://schemas.microsoft.com/office/drawing/2014/main" id="{84F655D8-4A03-6D47-AB4C-946B7E93218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13531" y="1869652"/>
            <a:ext cx="2664028" cy="1493776"/>
          </a:xfrm>
          <a:prstGeom prst="rect">
            <a:avLst/>
          </a:prstGeom>
          <a:solidFill>
            <a:schemeClr val="tx1">
              <a:lumMod val="75000"/>
              <a:lumOff val="25000"/>
            </a:schemeClr>
          </a:solidFill>
          <a:ln>
            <a:solidFill>
              <a:schemeClr val="tx1">
                <a:lumMod val="75000"/>
                <a:lumOff val="25000"/>
              </a:schemeClr>
            </a:solidFill>
          </a:ln>
        </p:spPr>
      </p:pic>
      <p:sp>
        <p:nvSpPr>
          <p:cNvPr id="32" name="Rectangle 7">
            <a:extLst>
              <a:ext uri="{FF2B5EF4-FFF2-40B4-BE49-F238E27FC236}">
                <a16:creationId xmlns:a16="http://schemas.microsoft.com/office/drawing/2014/main" id="{A52A22B8-EC25-BD4A-9F98-8AE7A7418ADD}"/>
              </a:ext>
            </a:extLst>
          </p:cNvPr>
          <p:cNvSpPr>
            <a:spLocks noChangeArrowheads="1"/>
          </p:cNvSpPr>
          <p:nvPr/>
        </p:nvSpPr>
        <p:spPr bwMode="auto">
          <a:xfrm>
            <a:off x="4622800" y="6374534"/>
            <a:ext cx="5200645" cy="31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000">
                <a:solidFill>
                  <a:srgbClr val="7F7F7F"/>
                </a:solidFill>
                <a:latin typeface="Verdana" panose="020B0604030504040204" pitchFamily="34" charset="0"/>
                <a:ea typeface="HGP創英角ｺﾞｼｯｸUB" panose="020B0900000000000000" pitchFamily="50" charset="-128"/>
              </a:defRPr>
            </a:lvl1pPr>
            <a:lvl2pPr marL="742950" indent="-285750">
              <a:defRPr kumimoji="1" sz="1000">
                <a:solidFill>
                  <a:srgbClr val="7F7F7F"/>
                </a:solidFill>
                <a:latin typeface="Verdana" panose="020B0604030504040204" pitchFamily="34" charset="0"/>
                <a:ea typeface="HGP創英角ｺﾞｼｯｸUB" panose="020B0900000000000000" pitchFamily="50" charset="-128"/>
              </a:defRPr>
            </a:lvl2pPr>
            <a:lvl3pPr marL="1143000" indent="-228600">
              <a:defRPr kumimoji="1" sz="1000">
                <a:solidFill>
                  <a:srgbClr val="7F7F7F"/>
                </a:solidFill>
                <a:latin typeface="Verdana" panose="020B0604030504040204" pitchFamily="34" charset="0"/>
                <a:ea typeface="HGP創英角ｺﾞｼｯｸUB" panose="020B0900000000000000" pitchFamily="50" charset="-128"/>
              </a:defRPr>
            </a:lvl3pPr>
            <a:lvl4pPr marL="1600200" indent="-228600">
              <a:defRPr kumimoji="1" sz="1000">
                <a:solidFill>
                  <a:srgbClr val="7F7F7F"/>
                </a:solidFill>
                <a:latin typeface="Verdana" panose="020B0604030504040204" pitchFamily="34" charset="0"/>
                <a:ea typeface="HGP創英角ｺﾞｼｯｸUB" panose="020B0900000000000000" pitchFamily="50" charset="-128"/>
              </a:defRPr>
            </a:lvl4pPr>
            <a:lvl5pPr marL="2057400" indent="-228600">
              <a:defRPr kumimoji="1" sz="1000">
                <a:solidFill>
                  <a:srgbClr val="7F7F7F"/>
                </a:solidFill>
                <a:latin typeface="Verdan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9pPr>
          </a:lstStyle>
          <a:p>
            <a:r>
              <a:rPr lang="en-US" altLang="ja-JP" sz="700" dirty="0">
                <a:solidFill>
                  <a:schemeClr val="tx1"/>
                </a:solidFill>
                <a:latin typeface="游ゴシック" panose="020B0400000000000000" pitchFamily="50" charset="-128"/>
                <a:ea typeface="游ゴシック" panose="020B0400000000000000" pitchFamily="50" charset="-128"/>
              </a:rPr>
              <a:t>※</a:t>
            </a:r>
            <a:r>
              <a:rPr lang="ja-JP" altLang="en-US" sz="700">
                <a:solidFill>
                  <a:schemeClr val="tx1"/>
                </a:solidFill>
                <a:latin typeface="游ゴシック" panose="020B0400000000000000" pitchFamily="50" charset="-128"/>
                <a:ea typeface="游ゴシック" panose="020B0400000000000000" pitchFamily="50" charset="-128"/>
              </a:rPr>
              <a:t>大変恐れ入りますが、サービスリニューアルのため、掲載できない期間がございます。掲載期間についてはご相談ください。</a:t>
            </a:r>
            <a:endParaRPr lang="en-US" altLang="ja-JP" sz="700" dirty="0">
              <a:solidFill>
                <a:schemeClr val="tx1"/>
              </a:solidFill>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4A6FEB7F-CA2D-1344-8CA1-355DC1909333}"/>
              </a:ext>
            </a:extLst>
          </p:cNvPr>
          <p:cNvSpPr/>
          <p:nvPr/>
        </p:nvSpPr>
        <p:spPr>
          <a:xfrm>
            <a:off x="3071053" y="1966513"/>
            <a:ext cx="1449575" cy="26240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AD</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03610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ガイド広告における注意事項</a:t>
            </a:r>
          </a:p>
        </p:txBody>
      </p:sp>
      <p:sp>
        <p:nvSpPr>
          <p:cNvPr id="21" name="Rectangle 4"/>
          <p:cNvSpPr>
            <a:spLocks noChangeArrowheads="1"/>
          </p:cNvSpPr>
          <p:nvPr/>
        </p:nvSpPr>
        <p:spPr bwMode="auto">
          <a:xfrm>
            <a:off x="365178" y="1409090"/>
            <a:ext cx="9418826" cy="4881144"/>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365178" y="113298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365178" y="216273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365178" y="317726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365178" y="547370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867291"/>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2" name="フッター プレースホルダー 2">
            <a:extLst>
              <a:ext uri="{FF2B5EF4-FFF2-40B4-BE49-F238E27FC236}">
                <a16:creationId xmlns:a16="http://schemas.microsoft.com/office/drawing/2014/main" id="{4B3415BD-B13D-024B-8C84-52EBDA81319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3" name="スライド番号プレースホルダー 3">
            <a:extLst>
              <a:ext uri="{FF2B5EF4-FFF2-40B4-BE49-F238E27FC236}">
                <a16:creationId xmlns:a16="http://schemas.microsoft.com/office/drawing/2014/main" id="{C80833F6-92D4-EA4A-BD80-6B9D454CB48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23</a:t>
            </a:fld>
            <a:endParaRPr lang="ja-JP" altLang="en-US" dirty="0"/>
          </a:p>
        </p:txBody>
      </p:sp>
    </p:spTree>
    <p:extLst>
      <p:ext uri="{BB962C8B-B14F-4D97-AF65-F5344CB8AC3E}">
        <p14:creationId xmlns:p14="http://schemas.microsoft.com/office/powerpoint/2010/main" val="131486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ガイドモバイルにおける注意事項</a:t>
            </a:r>
            <a:endParaRPr lang="en-US" altLang="ja-JP" sz="2400" dirty="0">
              <a:solidFill>
                <a:srgbClr val="404040"/>
              </a:solidFill>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
        <p:nvSpPr>
          <p:cNvPr id="22" name="フッター プレースホルダー 2">
            <a:extLst>
              <a:ext uri="{FF2B5EF4-FFF2-40B4-BE49-F238E27FC236}">
                <a16:creationId xmlns:a16="http://schemas.microsoft.com/office/drawing/2014/main" id="{E7B844E1-63BE-3A44-B7E2-0CA723A5DFF1}"/>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C4AF26BB-9C38-E44F-9F9D-6F504DFC0DE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24</a:t>
            </a:fld>
            <a:endParaRPr lang="ja-JP" altLang="en-US" dirty="0"/>
          </a:p>
        </p:txBody>
      </p:sp>
    </p:spTree>
    <p:extLst>
      <p:ext uri="{BB962C8B-B14F-4D97-AF65-F5344CB8AC3E}">
        <p14:creationId xmlns:p14="http://schemas.microsoft.com/office/powerpoint/2010/main" val="382244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0C2209D8-083F-8C4D-BF1F-50819A8AFFFA}"/>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a:solidFill>
                  <a:schemeClr val="tx1">
                    <a:lumMod val="75000"/>
                    <a:lumOff val="25000"/>
                  </a:schemeClr>
                </a:solidFill>
              </a:rPr>
              <a:t>番組ロゴ・代表カット　画像提供のお願い</a:t>
            </a:r>
            <a:endParaRPr lang="ja-JP" altLang="en-US" sz="2400" dirty="0">
              <a:solidFill>
                <a:srgbClr val="404040"/>
              </a:solidFill>
            </a:endParaRPr>
          </a:p>
        </p:txBody>
      </p:sp>
      <p:sp>
        <p:nvSpPr>
          <p:cNvPr id="27" name="フッター プレースホルダー 2">
            <a:extLst>
              <a:ext uri="{FF2B5EF4-FFF2-40B4-BE49-F238E27FC236}">
                <a16:creationId xmlns:a16="http://schemas.microsoft.com/office/drawing/2014/main" id="{05727D6B-BEB5-7A4B-BF6E-D0FCEBE8EAD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8" name="スライド番号プレースホルダー 3">
            <a:extLst>
              <a:ext uri="{FF2B5EF4-FFF2-40B4-BE49-F238E27FC236}">
                <a16:creationId xmlns:a16="http://schemas.microsoft.com/office/drawing/2014/main" id="{BBEF3A57-467D-0D4D-829C-6FEE09EB7CE5}"/>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25</a:t>
            </a:fld>
            <a:endParaRPr lang="ja-JP" altLang="en-US" dirty="0"/>
          </a:p>
        </p:txBody>
      </p:sp>
      <p:sp>
        <p:nvSpPr>
          <p:cNvPr id="24" name="テキスト ボックス 83">
            <a:extLst>
              <a:ext uri="{FF2B5EF4-FFF2-40B4-BE49-F238E27FC236}">
                <a16:creationId xmlns:a16="http://schemas.microsoft.com/office/drawing/2014/main" id="{DA20518E-1A00-BB4E-8CF4-368A74E5834F}"/>
              </a:ext>
            </a:extLst>
          </p:cNvPr>
          <p:cNvSpPr txBox="1">
            <a:spLocks noChangeArrowheads="1"/>
          </p:cNvSpPr>
          <p:nvPr/>
        </p:nvSpPr>
        <p:spPr bwMode="auto">
          <a:xfrm>
            <a:off x="1742308" y="1530630"/>
            <a:ext cx="2348925" cy="1938992"/>
          </a:xfrm>
          <a:prstGeom prst="rect">
            <a:avLst/>
          </a:prstGeom>
          <a:noFill/>
          <a:ln w="9525">
            <a:noFill/>
            <a:miter lim="800000"/>
            <a:headEnd/>
            <a:tailEnd/>
          </a:ln>
        </p:spPr>
        <p:txBody>
          <a:bodyPr wrap="square">
            <a:spAutoFit/>
          </a:bodyPr>
          <a:lstStyle/>
          <a:p>
            <a:pPr eaLnBrk="1" hangingPunct="1"/>
            <a:r>
              <a:rPr lang="ja-JP" altLang="en-US" sz="1200" dirty="0">
                <a:latin typeface="游ゴシック" pitchFamily="50" charset="-128"/>
                <a:ea typeface="游ゴシック" pitchFamily="50" charset="-128"/>
              </a:rPr>
              <a:t>番組画像の中から</a:t>
            </a:r>
            <a:endParaRPr lang="en-US" altLang="ja-JP" sz="1200" dirty="0">
              <a:latin typeface="游ゴシック" pitchFamily="50" charset="-128"/>
              <a:ea typeface="游ゴシック" pitchFamily="50" charset="-128"/>
            </a:endParaRPr>
          </a:p>
          <a:p>
            <a:pPr eaLnBrk="1" hangingPunct="1"/>
            <a:r>
              <a:rPr lang="en-US" altLang="ja-JP" sz="1200" dirty="0">
                <a:latin typeface="游ゴシック" pitchFamily="50" charset="-128"/>
                <a:ea typeface="游ゴシック" pitchFamily="50" charset="-128"/>
              </a:rPr>
              <a:t>(1)</a:t>
            </a:r>
            <a:r>
              <a:rPr lang="ja-JP" altLang="en-US" sz="1200" dirty="0">
                <a:latin typeface="游ゴシック" pitchFamily="50" charset="-128"/>
                <a:ea typeface="游ゴシック" pitchFamily="50" charset="-128"/>
              </a:rPr>
              <a:t> 話数カット</a:t>
            </a:r>
            <a:r>
              <a:rPr lang="en-US" altLang="ja-JP" sz="1200" dirty="0">
                <a:latin typeface="游ゴシック" pitchFamily="50" charset="-128"/>
                <a:ea typeface="游ゴシック" pitchFamily="50" charset="-128"/>
              </a:rPr>
              <a:t>(※)</a:t>
            </a:r>
          </a:p>
          <a:p>
            <a:pPr eaLnBrk="1" hangingPunct="1"/>
            <a:r>
              <a:rPr lang="en-US" altLang="ja-JP" sz="1200" dirty="0">
                <a:latin typeface="游ゴシック" pitchFamily="50" charset="-128"/>
                <a:ea typeface="游ゴシック" pitchFamily="50" charset="-128"/>
              </a:rPr>
              <a:t>(2) </a:t>
            </a:r>
            <a:r>
              <a:rPr lang="ja-JP" altLang="en-US" sz="1200" dirty="0">
                <a:latin typeface="游ゴシック" pitchFamily="50" charset="-128"/>
                <a:ea typeface="游ゴシック" pitchFamily="50" charset="-128"/>
              </a:rPr>
              <a:t>代表カット</a:t>
            </a:r>
            <a:endParaRPr lang="en-US" altLang="ja-JP" sz="1200" dirty="0">
              <a:latin typeface="游ゴシック" pitchFamily="50" charset="-128"/>
              <a:ea typeface="游ゴシック" pitchFamily="50" charset="-128"/>
            </a:endParaRPr>
          </a:p>
          <a:p>
            <a:pPr eaLnBrk="1" hangingPunct="1"/>
            <a:r>
              <a:rPr lang="en-US" altLang="ja-JP" sz="1200" dirty="0">
                <a:latin typeface="游ゴシック" pitchFamily="50" charset="-128"/>
                <a:ea typeface="游ゴシック" pitchFamily="50" charset="-128"/>
              </a:rPr>
              <a:t>(3) </a:t>
            </a:r>
            <a:r>
              <a:rPr lang="ja-JP" altLang="en-US" sz="1200" dirty="0">
                <a:latin typeface="游ゴシック" pitchFamily="50" charset="-128"/>
                <a:ea typeface="游ゴシック" pitchFamily="50" charset="-128"/>
              </a:rPr>
              <a:t>番組ロゴ</a:t>
            </a:r>
            <a:endParaRPr lang="en-US" altLang="ja-JP" sz="1200" dirty="0">
              <a:latin typeface="游ゴシック" pitchFamily="50" charset="-128"/>
              <a:ea typeface="游ゴシック" pitchFamily="50" charset="-128"/>
            </a:endParaRPr>
          </a:p>
          <a:p>
            <a:r>
              <a:rPr lang="ja-JP" altLang="en-US" sz="1200" dirty="0" err="1">
                <a:latin typeface="游ゴシック" pitchFamily="50" charset="-128"/>
                <a:ea typeface="游ゴシック" pitchFamily="50" charset="-128"/>
              </a:rPr>
              <a:t>の優</a:t>
            </a:r>
            <a:r>
              <a:rPr lang="ja-JP" altLang="en-US" sz="1200" dirty="0">
                <a:latin typeface="游ゴシック" pitchFamily="50" charset="-128"/>
                <a:ea typeface="游ゴシック" pitchFamily="50" charset="-128"/>
              </a:rPr>
              <a:t>先順位で１枚の画像を</a:t>
            </a:r>
            <a:br>
              <a:rPr lang="en-US" altLang="ja-JP" sz="1200" dirty="0">
                <a:latin typeface="游ゴシック" pitchFamily="50" charset="-128"/>
                <a:ea typeface="游ゴシック" pitchFamily="50" charset="-128"/>
              </a:rPr>
            </a:br>
            <a:r>
              <a:rPr lang="ja-JP" altLang="en-US" sz="1200" dirty="0">
                <a:latin typeface="游ゴシック" pitchFamily="50" charset="-128"/>
                <a:ea typeface="游ゴシック" pitchFamily="50" charset="-128"/>
              </a:rPr>
              <a:t>画面上部に表示します。</a:t>
            </a:r>
          </a:p>
          <a:p>
            <a:r>
              <a:rPr lang="ja-JP" altLang="en-US" sz="1200" dirty="0">
                <a:latin typeface="游ゴシック" pitchFamily="50" charset="-128"/>
                <a:ea typeface="游ゴシック" pitchFamily="50" charset="-128"/>
              </a:rPr>
              <a:t>（話数カットが複数枚の場合は</a:t>
            </a:r>
            <a:r>
              <a:rPr lang="en-US" altLang="ja-JP" sz="1200" dirty="0">
                <a:latin typeface="游ゴシック" pitchFamily="50" charset="-128"/>
                <a:ea typeface="游ゴシック" pitchFamily="50" charset="-128"/>
              </a:rPr>
              <a:t>1</a:t>
            </a:r>
            <a:r>
              <a:rPr lang="ja-JP" altLang="en-US" sz="1200" dirty="0">
                <a:latin typeface="游ゴシック" pitchFamily="50" charset="-128"/>
                <a:ea typeface="游ゴシック" pitchFamily="50" charset="-128"/>
              </a:rPr>
              <a:t>枚目の画像を表示します）</a:t>
            </a:r>
          </a:p>
          <a:p>
            <a:r>
              <a:rPr lang="ja-JP" altLang="en-US" sz="1200" dirty="0">
                <a:latin typeface="游ゴシック" pitchFamily="50" charset="-128"/>
                <a:ea typeface="游ゴシック" pitchFamily="50" charset="-128"/>
              </a:rPr>
              <a:t>番組ロゴを除き、画面上部以外の画像は画面下部に表示します。</a:t>
            </a:r>
            <a:endParaRPr lang="en-US" altLang="ja-JP" sz="1200" dirty="0">
              <a:latin typeface="游ゴシック" pitchFamily="50" charset="-128"/>
              <a:ea typeface="游ゴシック" pitchFamily="50" charset="-128"/>
            </a:endParaRPr>
          </a:p>
        </p:txBody>
      </p:sp>
      <p:cxnSp>
        <p:nvCxnSpPr>
          <p:cNvPr id="25" name="直線コネクタ 24">
            <a:extLst>
              <a:ext uri="{FF2B5EF4-FFF2-40B4-BE49-F238E27FC236}">
                <a16:creationId xmlns:a16="http://schemas.microsoft.com/office/drawing/2014/main" id="{1E7CAE40-C8ED-E64F-A0BE-BACCE5E431BC}"/>
              </a:ext>
            </a:extLst>
          </p:cNvPr>
          <p:cNvCxnSpPr>
            <a:cxnSpLocks/>
          </p:cNvCxnSpPr>
          <p:nvPr/>
        </p:nvCxnSpPr>
        <p:spPr>
          <a:xfrm flipH="1">
            <a:off x="4113475" y="1036375"/>
            <a:ext cx="7040" cy="2737382"/>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4C67BC82-9C91-2E48-A53A-6C9FCDF7D85F}"/>
              </a:ext>
            </a:extLst>
          </p:cNvPr>
          <p:cNvPicPr>
            <a:picLocks noChangeAspect="1"/>
          </p:cNvPicPr>
          <p:nvPr/>
        </p:nvPicPr>
        <p:blipFill>
          <a:blip r:embed="rId3"/>
          <a:stretch>
            <a:fillRect/>
          </a:stretch>
        </p:blipFill>
        <p:spPr>
          <a:xfrm>
            <a:off x="609442" y="1466856"/>
            <a:ext cx="1062317" cy="2162655"/>
          </a:xfrm>
          <a:prstGeom prst="rect">
            <a:avLst/>
          </a:prstGeom>
        </p:spPr>
      </p:pic>
      <p:sp>
        <p:nvSpPr>
          <p:cNvPr id="31" name="正方形/長方形 30">
            <a:extLst>
              <a:ext uri="{FF2B5EF4-FFF2-40B4-BE49-F238E27FC236}">
                <a16:creationId xmlns:a16="http://schemas.microsoft.com/office/drawing/2014/main" id="{19E7A64B-460C-7A4D-9540-38E8B795CF31}"/>
              </a:ext>
            </a:extLst>
          </p:cNvPr>
          <p:cNvSpPr/>
          <p:nvPr/>
        </p:nvSpPr>
        <p:spPr>
          <a:xfrm>
            <a:off x="443019" y="1131585"/>
            <a:ext cx="3336527" cy="32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游ゴシック" panose="020B0400000000000000" pitchFamily="50" charset="-128"/>
                <a:ea typeface="游ゴシック" panose="020B0400000000000000" pitchFamily="50" charset="-128"/>
              </a:rPr>
              <a:t>G</a:t>
            </a:r>
            <a:r>
              <a:rPr lang="ja-JP" altLang="en-US" sz="1400" dirty="0">
                <a:solidFill>
                  <a:schemeClr val="tx1"/>
                </a:solidFill>
                <a:latin typeface="游ゴシック" panose="020B0400000000000000" pitchFamily="50" charset="-128"/>
                <a:ea typeface="游ゴシック" panose="020B0400000000000000" pitchFamily="50" charset="-128"/>
              </a:rPr>
              <a:t>ガイドモバイル</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E1A02987-EBAB-9E4F-B3F4-9F529AE220ED}"/>
              </a:ext>
            </a:extLst>
          </p:cNvPr>
          <p:cNvSpPr/>
          <p:nvPr/>
        </p:nvSpPr>
        <p:spPr>
          <a:xfrm>
            <a:off x="4120514" y="1131585"/>
            <a:ext cx="3336527" cy="32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游ゴシック" panose="020B0400000000000000" pitchFamily="50" charset="-128"/>
                <a:ea typeface="游ゴシック" panose="020B0400000000000000" pitchFamily="50" charset="-128"/>
              </a:rPr>
              <a:t>Yahoo!</a:t>
            </a:r>
            <a:r>
              <a:rPr lang="ja-JP" altLang="en-US" sz="1400" dirty="0">
                <a:solidFill>
                  <a:schemeClr val="tx1"/>
                </a:solidFill>
                <a:latin typeface="游ゴシック" panose="020B0400000000000000" pitchFamily="50" charset="-128"/>
                <a:ea typeface="游ゴシック" panose="020B0400000000000000" pitchFamily="50" charset="-128"/>
              </a:rPr>
              <a:t>テレビ</a:t>
            </a:r>
            <a:r>
              <a:rPr lang="en-US" altLang="ja-JP" sz="1400" dirty="0">
                <a:solidFill>
                  <a:schemeClr val="tx1"/>
                </a:solidFill>
                <a:latin typeface="游ゴシック" panose="020B0400000000000000" pitchFamily="50" charset="-128"/>
                <a:ea typeface="游ゴシック" panose="020B0400000000000000" pitchFamily="50" charset="-128"/>
              </a:rPr>
              <a:t>. G</a:t>
            </a:r>
            <a:r>
              <a:rPr lang="ja-JP" altLang="en-US" sz="1400" dirty="0">
                <a:solidFill>
                  <a:schemeClr val="tx1"/>
                </a:solidFill>
                <a:latin typeface="游ゴシック" panose="020B0400000000000000" pitchFamily="50" charset="-128"/>
                <a:ea typeface="游ゴシック" panose="020B0400000000000000" pitchFamily="50" charset="-128"/>
              </a:rPr>
              <a:t>ガイド</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34" name="テキスト ボックス 83">
            <a:extLst>
              <a:ext uri="{FF2B5EF4-FFF2-40B4-BE49-F238E27FC236}">
                <a16:creationId xmlns:a16="http://schemas.microsoft.com/office/drawing/2014/main" id="{BB7ACF22-6A9B-CD43-8AB5-23185E1119F0}"/>
              </a:ext>
            </a:extLst>
          </p:cNvPr>
          <p:cNvSpPr txBox="1">
            <a:spLocks noChangeArrowheads="1"/>
          </p:cNvSpPr>
          <p:nvPr/>
        </p:nvSpPr>
        <p:spPr bwMode="auto">
          <a:xfrm>
            <a:off x="7361132" y="1530630"/>
            <a:ext cx="2232813" cy="1569660"/>
          </a:xfrm>
          <a:prstGeom prst="rect">
            <a:avLst/>
          </a:prstGeom>
          <a:noFill/>
          <a:ln w="9525">
            <a:noFill/>
            <a:miter lim="800000"/>
            <a:headEnd/>
            <a:tailEnd/>
          </a:ln>
        </p:spPr>
        <p:txBody>
          <a:bodyPr wrap="square">
            <a:spAutoFit/>
          </a:bodyPr>
          <a:lstStyle/>
          <a:p>
            <a:pPr eaLnBrk="1" hangingPunct="1"/>
            <a:r>
              <a:rPr lang="ja-JP" altLang="en-US" sz="1200" dirty="0">
                <a:latin typeface="游ゴシック" pitchFamily="50" charset="-128"/>
                <a:ea typeface="游ゴシック" pitchFamily="50" charset="-128"/>
              </a:rPr>
              <a:t>番組ロゴは、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画面左上部に表示します。</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代表カットは、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右側の「番組概要」に表示</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します。</a:t>
            </a:r>
            <a:endParaRPr lang="en-US" altLang="ja-JP" sz="1200" dirty="0">
              <a:latin typeface="游ゴシック" pitchFamily="50" charset="-128"/>
              <a:ea typeface="游ゴシック" pitchFamily="50" charset="-128"/>
            </a:endParaRPr>
          </a:p>
          <a:p>
            <a:pPr eaLnBrk="1" hangingPunct="1"/>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話数カット</a:t>
            </a:r>
            <a:r>
              <a:rPr lang="en-US" altLang="ja-JP" sz="1200" dirty="0">
                <a:latin typeface="游ゴシック" pitchFamily="50" charset="-128"/>
                <a:ea typeface="游ゴシック" pitchFamily="50" charset="-128"/>
              </a:rPr>
              <a:t>(※)</a:t>
            </a:r>
            <a:r>
              <a:rPr lang="ja-JP" altLang="en-US" sz="1200" dirty="0">
                <a:latin typeface="游ゴシック" pitchFamily="50" charset="-128"/>
                <a:ea typeface="游ゴシック" pitchFamily="50" charset="-128"/>
              </a:rPr>
              <a:t>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画面中程に表示します。</a:t>
            </a:r>
            <a:endParaRPr lang="en-US" altLang="ja-JP" sz="1200" dirty="0">
              <a:latin typeface="游ゴシック" pitchFamily="50" charset="-128"/>
              <a:ea typeface="游ゴシック" pitchFamily="50" charset="-128"/>
            </a:endParaRPr>
          </a:p>
        </p:txBody>
      </p:sp>
      <p:sp>
        <p:nvSpPr>
          <p:cNvPr id="36" name="正方形/長方形 35">
            <a:extLst>
              <a:ext uri="{FF2B5EF4-FFF2-40B4-BE49-F238E27FC236}">
                <a16:creationId xmlns:a16="http://schemas.microsoft.com/office/drawing/2014/main" id="{00DC4774-94B1-734E-8CF0-0E848D3D669E}"/>
              </a:ext>
            </a:extLst>
          </p:cNvPr>
          <p:cNvSpPr/>
          <p:nvPr/>
        </p:nvSpPr>
        <p:spPr>
          <a:xfrm>
            <a:off x="443019" y="764992"/>
            <a:ext cx="9288000" cy="5472000"/>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95CEE0A3-3850-E943-ABDA-59935E7EB933}"/>
              </a:ext>
            </a:extLst>
          </p:cNvPr>
          <p:cNvSpPr/>
          <p:nvPr/>
        </p:nvSpPr>
        <p:spPr>
          <a:xfrm>
            <a:off x="443018" y="794021"/>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掲載例</a:t>
            </a:r>
          </a:p>
        </p:txBody>
      </p:sp>
      <p:cxnSp>
        <p:nvCxnSpPr>
          <p:cNvPr id="39" name="直線コネクタ 38">
            <a:extLst>
              <a:ext uri="{FF2B5EF4-FFF2-40B4-BE49-F238E27FC236}">
                <a16:creationId xmlns:a16="http://schemas.microsoft.com/office/drawing/2014/main" id="{35617332-0789-2C41-94CA-97311E5825ED}"/>
              </a:ext>
            </a:extLst>
          </p:cNvPr>
          <p:cNvCxnSpPr>
            <a:cxnSpLocks/>
          </p:cNvCxnSpPr>
          <p:nvPr/>
        </p:nvCxnSpPr>
        <p:spPr>
          <a:xfrm rot="5400000" flipH="1">
            <a:off x="5087019" y="-3592597"/>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4EC7655-4028-B140-A475-1249609FFEB0}"/>
              </a:ext>
            </a:extLst>
          </p:cNvPr>
          <p:cNvCxnSpPr>
            <a:cxnSpLocks/>
          </p:cNvCxnSpPr>
          <p:nvPr/>
        </p:nvCxnSpPr>
        <p:spPr>
          <a:xfrm rot="5400000" flipH="1">
            <a:off x="5087019" y="-883481"/>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4399A5A-5E8B-FD41-A655-5930E0B1A4B4}"/>
              </a:ext>
            </a:extLst>
          </p:cNvPr>
          <p:cNvCxnSpPr>
            <a:cxnSpLocks/>
          </p:cNvCxnSpPr>
          <p:nvPr/>
        </p:nvCxnSpPr>
        <p:spPr>
          <a:xfrm rot="5400000" flipH="1">
            <a:off x="5084840" y="-636792"/>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32C8FE1B-D3DD-484F-A4DC-71D1076C3501}"/>
              </a:ext>
            </a:extLst>
          </p:cNvPr>
          <p:cNvSpPr/>
          <p:nvPr/>
        </p:nvSpPr>
        <p:spPr>
          <a:xfrm>
            <a:off x="449944" y="3746234"/>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画像について</a:t>
            </a:r>
          </a:p>
        </p:txBody>
      </p:sp>
      <p:sp>
        <p:nvSpPr>
          <p:cNvPr id="43" name="正方形/長方形 42">
            <a:extLst>
              <a:ext uri="{FF2B5EF4-FFF2-40B4-BE49-F238E27FC236}">
                <a16:creationId xmlns:a16="http://schemas.microsoft.com/office/drawing/2014/main" id="{368FEEA3-A86B-E440-914D-300A943C883F}"/>
              </a:ext>
            </a:extLst>
          </p:cNvPr>
          <p:cNvSpPr/>
          <p:nvPr/>
        </p:nvSpPr>
        <p:spPr>
          <a:xfrm>
            <a:off x="440839" y="3973945"/>
            <a:ext cx="9288000" cy="16537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番組制作局からのご提供をお願いしております。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ファイル形式は、</a:t>
            </a:r>
            <a:r>
              <a:rPr lang="en-US" altLang="ja-JP" sz="1400" dirty="0">
                <a:solidFill>
                  <a:schemeClr val="tx1"/>
                </a:solidFill>
                <a:latin typeface="游ゴシック" panose="020B0400000000000000" pitchFamily="50" charset="-128"/>
                <a:ea typeface="游ゴシック" panose="020B0400000000000000" pitchFamily="50" charset="-128"/>
              </a:rPr>
              <a:t>JPEG</a:t>
            </a:r>
            <a:r>
              <a:rPr lang="ja-JP" altLang="en-US" sz="1400" dirty="0" err="1">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PNG</a:t>
            </a:r>
            <a:r>
              <a:rPr lang="ja-JP" altLang="en-US" sz="1400" dirty="0" err="1">
                <a:solidFill>
                  <a:schemeClr val="tx1"/>
                </a:solidFill>
                <a:latin typeface="游ゴシック" panose="020B0400000000000000" pitchFamily="50" charset="-128"/>
                <a:ea typeface="游ゴシック" panose="020B0400000000000000" pitchFamily="50" charset="-128"/>
              </a:rPr>
              <a:t>での</a:t>
            </a:r>
            <a:r>
              <a:rPr lang="ja-JP" altLang="en-US" sz="1400" dirty="0">
                <a:solidFill>
                  <a:schemeClr val="tx1"/>
                </a:solidFill>
                <a:latin typeface="游ゴシック" panose="020B0400000000000000" pitchFamily="50" charset="-128"/>
                <a:ea typeface="游ゴシック" panose="020B0400000000000000" pitchFamily="50" charset="-128"/>
              </a:rPr>
              <a:t>ご提供をお願い致します。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サイズ・容量の指定はございませんが、</a:t>
            </a:r>
            <a:r>
              <a:rPr lang="en-US" altLang="ja-JP" sz="1400" dirty="0">
                <a:solidFill>
                  <a:schemeClr val="tx1"/>
                </a:solidFill>
                <a:latin typeface="游ゴシック" panose="020B0400000000000000" pitchFamily="50" charset="-128"/>
                <a:ea typeface="游ゴシック" panose="020B0400000000000000" pitchFamily="50" charset="-128"/>
              </a:rPr>
              <a:t>720pix×540pix</a:t>
            </a:r>
            <a:r>
              <a:rPr lang="ja-JP" altLang="en-US" sz="1400" dirty="0">
                <a:solidFill>
                  <a:schemeClr val="tx1"/>
                </a:solidFill>
                <a:latin typeface="游ゴシック" panose="020B0400000000000000" pitchFamily="50" charset="-128"/>
                <a:ea typeface="游ゴシック" panose="020B0400000000000000" pitchFamily="50" charset="-128"/>
              </a:rPr>
              <a:t>以上が推奨となります。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ご提供いただく画像の編集権限は弊社にない為、原則画像加工は承っておりません。</a:t>
            </a:r>
            <a:endParaRPr lang="en-US" altLang="ja-JP" sz="1400" dirty="0">
              <a:solidFill>
                <a:schemeClr val="tx1"/>
              </a:solidFill>
              <a:latin typeface="游ゴシック" panose="020B0400000000000000" pitchFamily="50" charset="-128"/>
              <a:ea typeface="游ゴシック" panose="020B0400000000000000" pitchFamily="50" charset="-128"/>
            </a:endParaRPr>
          </a:p>
          <a:p>
            <a:r>
              <a:rPr lang="ja-JP" altLang="en-US" sz="1400" dirty="0">
                <a:solidFill>
                  <a:schemeClr val="tx1"/>
                </a:solidFill>
                <a:latin typeface="游ゴシック" panose="020B0400000000000000" pitchFamily="50" charset="-128"/>
                <a:ea typeface="游ゴシック" panose="020B0400000000000000" pitchFamily="50" charset="-128"/>
              </a:rPr>
              <a:t>　そのまま使用できる画像のご提供をお願い致します。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情報解禁日がある場合は、画像送付時にお知らせくださいますようお願い致します。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コピーライトが必要な場合も、お知らせくださいますようお願い致します。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cxnSp>
        <p:nvCxnSpPr>
          <p:cNvPr id="44" name="直線コネクタ 43">
            <a:extLst>
              <a:ext uri="{FF2B5EF4-FFF2-40B4-BE49-F238E27FC236}">
                <a16:creationId xmlns:a16="http://schemas.microsoft.com/office/drawing/2014/main" id="{836139DC-5AF2-5B45-8A19-983ABCACA997}"/>
              </a:ext>
            </a:extLst>
          </p:cNvPr>
          <p:cNvCxnSpPr>
            <a:cxnSpLocks/>
          </p:cNvCxnSpPr>
          <p:nvPr/>
        </p:nvCxnSpPr>
        <p:spPr>
          <a:xfrm rot="5400000" flipH="1">
            <a:off x="5072941" y="1098384"/>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1784657B-A1ED-5642-92FF-00A340E9F6A8}"/>
              </a:ext>
            </a:extLst>
          </p:cNvPr>
          <p:cNvCxnSpPr>
            <a:cxnSpLocks/>
          </p:cNvCxnSpPr>
          <p:nvPr/>
        </p:nvCxnSpPr>
        <p:spPr>
          <a:xfrm flipH="1" flipV="1">
            <a:off x="428941" y="5479525"/>
            <a:ext cx="9299898" cy="1965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261C62AB-8F75-0D4B-A261-4B9980C5FD64}"/>
              </a:ext>
            </a:extLst>
          </p:cNvPr>
          <p:cNvSpPr/>
          <p:nvPr/>
        </p:nvSpPr>
        <p:spPr>
          <a:xfrm>
            <a:off x="410156" y="5489354"/>
            <a:ext cx="3092862" cy="2839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画像送付・お問合せ</a:t>
            </a:r>
          </a:p>
        </p:txBody>
      </p:sp>
      <p:sp>
        <p:nvSpPr>
          <p:cNvPr id="50" name="正方形/長方形 49">
            <a:extLst>
              <a:ext uri="{FF2B5EF4-FFF2-40B4-BE49-F238E27FC236}">
                <a16:creationId xmlns:a16="http://schemas.microsoft.com/office/drawing/2014/main" id="{C79A3A38-BC0B-E84A-96AB-40AC069EF9AE}"/>
              </a:ext>
            </a:extLst>
          </p:cNvPr>
          <p:cNvSpPr/>
          <p:nvPr/>
        </p:nvSpPr>
        <p:spPr>
          <a:xfrm>
            <a:off x="440839" y="5762040"/>
            <a:ext cx="9288000" cy="4136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l"/>
            </a:pPr>
            <a:r>
              <a:rPr lang="en-US" altLang="ja-JP" sz="1400" dirty="0">
                <a:solidFill>
                  <a:schemeClr val="tx1"/>
                </a:solidFill>
                <a:latin typeface="游ゴシック" panose="020B0400000000000000" pitchFamily="50" charset="-128"/>
                <a:ea typeface="游ゴシック" panose="020B0400000000000000" pitchFamily="50" charset="-128"/>
              </a:rPr>
              <a:t>IPG</a:t>
            </a:r>
            <a:r>
              <a:rPr lang="ja-JP" altLang="en-US" sz="1400" dirty="0">
                <a:solidFill>
                  <a:schemeClr val="tx1"/>
                </a:solidFill>
                <a:latin typeface="游ゴシック" panose="020B0400000000000000" pitchFamily="50" charset="-128"/>
                <a:ea typeface="游ゴシック" panose="020B0400000000000000" pitchFamily="50" charset="-128"/>
              </a:rPr>
              <a:t>　番組画像担当</a:t>
            </a:r>
          </a:p>
          <a:p>
            <a:r>
              <a:rPr lang="ja-JP" altLang="en-US" sz="1400" dirty="0">
                <a:solidFill>
                  <a:schemeClr val="tx1"/>
                </a:solidFill>
                <a:latin typeface="游ゴシック" panose="020B0400000000000000" pitchFamily="50" charset="-128"/>
                <a:ea typeface="游ゴシック" panose="020B0400000000000000" pitchFamily="50" charset="-128"/>
              </a:rPr>
              <a:t>　</a:t>
            </a:r>
            <a:r>
              <a:rPr lang="en-US" altLang="ja-JP" sz="1400" dirty="0">
                <a:solidFill>
                  <a:schemeClr val="tx1"/>
                </a:solidFill>
                <a:latin typeface="游ゴシック" panose="020B0400000000000000" pitchFamily="50" charset="-128"/>
                <a:ea typeface="游ゴシック" panose="020B0400000000000000" pitchFamily="50" charset="-128"/>
                <a:hlinkClick r:id="rId4"/>
              </a:rPr>
              <a:t>bangumi-gazou@ipg.co.jp</a:t>
            </a:r>
            <a:r>
              <a:rPr lang="ja-JP" altLang="en-US" sz="1400" dirty="0">
                <a:solidFill>
                  <a:schemeClr val="tx1"/>
                </a:solidFill>
                <a:latin typeface="游ゴシック" panose="020B0400000000000000" pitchFamily="50" charset="-128"/>
                <a:ea typeface="游ゴシック" panose="020B0400000000000000" pitchFamily="50" charset="-128"/>
              </a:rPr>
              <a:t>　</a:t>
            </a:r>
            <a:r>
              <a:rPr lang="en-US" altLang="ja-JP" sz="1400" dirty="0">
                <a:solidFill>
                  <a:schemeClr val="tx1"/>
                </a:solidFill>
                <a:latin typeface="游ゴシック" panose="020B0400000000000000" pitchFamily="50" charset="-128"/>
                <a:ea typeface="游ゴシック" panose="020B0400000000000000" pitchFamily="50" charset="-128"/>
              </a:rPr>
              <a:t>03-3544-2811</a:t>
            </a:r>
            <a:r>
              <a:rPr lang="ja-JP" altLang="en-US" sz="1400" dirty="0">
                <a:solidFill>
                  <a:schemeClr val="tx1"/>
                </a:solidFill>
                <a:latin typeface="游ゴシック" panose="020B0400000000000000" pitchFamily="50" charset="-128"/>
                <a:ea typeface="游ゴシック" panose="020B0400000000000000" pitchFamily="50" charset="-128"/>
              </a:rPr>
              <a:t>　＜受付対応時間：平日</a:t>
            </a:r>
            <a:r>
              <a:rPr lang="en-US" altLang="ja-JP" sz="1400" dirty="0">
                <a:solidFill>
                  <a:schemeClr val="tx1"/>
                </a:solidFill>
                <a:latin typeface="游ゴシック" panose="020B0400000000000000" pitchFamily="50" charset="-128"/>
                <a:ea typeface="游ゴシック" panose="020B0400000000000000" pitchFamily="50" charset="-128"/>
              </a:rPr>
              <a:t>9:30</a:t>
            </a:r>
            <a:r>
              <a:rPr lang="ja-JP" altLang="en-US" sz="1400" dirty="0">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17:00</a:t>
            </a:r>
            <a:r>
              <a:rPr lang="ja-JP" altLang="en-US" sz="1400" dirty="0">
                <a:solidFill>
                  <a:schemeClr val="tx1"/>
                </a:solidFill>
                <a:latin typeface="游ゴシック" panose="020B0400000000000000" pitchFamily="50" charset="-128"/>
                <a:ea typeface="游ゴシック" panose="020B0400000000000000" pitchFamily="50" charset="-128"/>
              </a:rPr>
              <a:t>（土日祝・年末年始休）＞</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51" name="テキスト ボックス 83">
            <a:extLst>
              <a:ext uri="{FF2B5EF4-FFF2-40B4-BE49-F238E27FC236}">
                <a16:creationId xmlns:a16="http://schemas.microsoft.com/office/drawing/2014/main" id="{1F99BA48-950D-424E-AAD4-63A78D50F68E}"/>
              </a:ext>
            </a:extLst>
          </p:cNvPr>
          <p:cNvSpPr txBox="1">
            <a:spLocks noChangeArrowheads="1"/>
          </p:cNvSpPr>
          <p:nvPr/>
        </p:nvSpPr>
        <p:spPr bwMode="auto">
          <a:xfrm>
            <a:off x="3020465" y="6248594"/>
            <a:ext cx="6989230" cy="461665"/>
          </a:xfrm>
          <a:prstGeom prst="rect">
            <a:avLst/>
          </a:prstGeom>
          <a:noFill/>
          <a:ln w="9525">
            <a:noFill/>
            <a:miter lim="800000"/>
            <a:headEnd/>
            <a:tailEnd/>
          </a:ln>
        </p:spPr>
        <p:txBody>
          <a:bodyPr wrap="square">
            <a:spAutoFit/>
          </a:bodyPr>
          <a:lstStyle/>
          <a:p>
            <a:r>
              <a:rPr lang="en-US" altLang="ja-JP" sz="1200" dirty="0">
                <a:latin typeface="游ゴシック" pitchFamily="50" charset="-128"/>
                <a:ea typeface="游ゴシック" pitchFamily="50" charset="-128"/>
              </a:rPr>
              <a:t>※</a:t>
            </a:r>
            <a:r>
              <a:rPr lang="ja-JP" altLang="en-US" sz="1200" dirty="0">
                <a:latin typeface="游ゴシック" pitchFamily="50" charset="-128"/>
                <a:ea typeface="游ゴシック" pitchFamily="50" charset="-128"/>
              </a:rPr>
              <a:t> 話数カットは、</a:t>
            </a:r>
            <a:r>
              <a:rPr lang="en-US" altLang="ja-JP" sz="1200" dirty="0">
                <a:latin typeface="游ゴシック" pitchFamily="50" charset="-128"/>
                <a:ea typeface="游ゴシック" pitchFamily="50" charset="-128"/>
              </a:rPr>
              <a:t>minds SI</a:t>
            </a:r>
            <a:r>
              <a:rPr lang="ja-JP" altLang="en-US" sz="1200" dirty="0">
                <a:latin typeface="游ゴシック" pitchFamily="50" charset="-128"/>
                <a:ea typeface="游ゴシック" pitchFamily="50" charset="-128"/>
              </a:rPr>
              <a:t>リッチコンテンツシステムより放送局様にてご登録頂いております。</a:t>
            </a:r>
            <a:endParaRPr lang="en-US" altLang="ja-JP" sz="1200" dirty="0">
              <a:latin typeface="游ゴシック" pitchFamily="50" charset="-128"/>
              <a:ea typeface="游ゴシック" pitchFamily="50" charset="-128"/>
            </a:endParaRPr>
          </a:p>
          <a:p>
            <a:r>
              <a:rPr lang="ja-JP" altLang="en-US" sz="1200" dirty="0">
                <a:latin typeface="游ゴシック" pitchFamily="50" charset="-128"/>
                <a:ea typeface="游ゴシック" pitchFamily="50" charset="-128"/>
              </a:rPr>
              <a:t>　 お問合せ先：</a:t>
            </a:r>
            <a:r>
              <a:rPr lang="en-US" altLang="ja-JP" sz="1200" dirty="0">
                <a:latin typeface="游ゴシック" pitchFamily="50" charset="-128"/>
                <a:ea typeface="游ゴシック" pitchFamily="50" charset="-128"/>
              </a:rPr>
              <a:t>SI</a:t>
            </a:r>
            <a:r>
              <a:rPr lang="ja-JP" altLang="en-US" sz="1200" dirty="0">
                <a:latin typeface="游ゴシック" pitchFamily="50" charset="-128"/>
                <a:ea typeface="游ゴシック" pitchFamily="50" charset="-128"/>
              </a:rPr>
              <a:t>リッチコンテンツ担当　</a:t>
            </a:r>
            <a:r>
              <a:rPr lang="en-US" altLang="ja-JP" sz="1200" dirty="0">
                <a:latin typeface="游ゴシック" pitchFamily="50" charset="-128"/>
                <a:ea typeface="游ゴシック" pitchFamily="50" charset="-128"/>
              </a:rPr>
              <a:t>sirc@ipg.co.jp</a:t>
            </a:r>
          </a:p>
        </p:txBody>
      </p:sp>
      <p:pic>
        <p:nvPicPr>
          <p:cNvPr id="54" name="図 53">
            <a:extLst>
              <a:ext uri="{FF2B5EF4-FFF2-40B4-BE49-F238E27FC236}">
                <a16:creationId xmlns:a16="http://schemas.microsoft.com/office/drawing/2014/main" id="{C7B7C8D4-8D89-EC4F-A270-127D6C3E84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998" b="8134"/>
          <a:stretch/>
        </p:blipFill>
        <p:spPr>
          <a:xfrm>
            <a:off x="4369248" y="1444769"/>
            <a:ext cx="2991884" cy="2033011"/>
          </a:xfrm>
          <a:prstGeom prst="rect">
            <a:avLst/>
          </a:prstGeom>
        </p:spPr>
      </p:pic>
      <p:pic>
        <p:nvPicPr>
          <p:cNvPr id="56" name="図 55">
            <a:extLst>
              <a:ext uri="{FF2B5EF4-FFF2-40B4-BE49-F238E27FC236}">
                <a16:creationId xmlns:a16="http://schemas.microsoft.com/office/drawing/2014/main" id="{4F8E9456-6DBC-DE45-9FAF-E8A419D16A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629" y="1731757"/>
            <a:ext cx="914858" cy="1626415"/>
          </a:xfrm>
          <a:prstGeom prst="rect">
            <a:avLst/>
          </a:prstGeom>
        </p:spPr>
      </p:pic>
    </p:spTree>
    <p:extLst>
      <p:ext uri="{BB962C8B-B14F-4D97-AF65-F5344CB8AC3E}">
        <p14:creationId xmlns:p14="http://schemas.microsoft.com/office/powerpoint/2010/main" val="272464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DDD2685-255C-9F4B-8199-F2154E805C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5855" y="2111349"/>
            <a:ext cx="1444959" cy="1601789"/>
          </a:xfrm>
          <a:prstGeom prst="rect">
            <a:avLst/>
          </a:prstGeom>
        </p:spPr>
      </p:pic>
      <p:sp>
        <p:nvSpPr>
          <p:cNvPr id="169" name="正方形/長方形 168">
            <a:extLst>
              <a:ext uri="{FF2B5EF4-FFF2-40B4-BE49-F238E27FC236}">
                <a16:creationId xmlns:a16="http://schemas.microsoft.com/office/drawing/2014/main" id="{20A130FE-6627-8846-85F9-197CBA6E570F}"/>
              </a:ext>
            </a:extLst>
          </p:cNvPr>
          <p:cNvSpPr/>
          <p:nvPr/>
        </p:nvSpPr>
        <p:spPr>
          <a:xfrm>
            <a:off x="6119122" y="4002129"/>
            <a:ext cx="3503814"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ja-JP" altLang="en-US" sz="2400"/>
              <a:t>放送型</a:t>
            </a:r>
            <a:r>
              <a:rPr lang="en-US" altLang="ja-JP" sz="2400" dirty="0"/>
              <a:t>G</a:t>
            </a:r>
            <a:r>
              <a:rPr lang="ja-JP" altLang="en-US" sz="2400" dirty="0"/>
              <a:t>ガイド</a:t>
            </a:r>
            <a:endParaRPr kumimoji="1" lang="ja-JP" altLang="en-US" sz="2400" dirty="0"/>
          </a:p>
        </p:txBody>
      </p:sp>
      <p:grpSp>
        <p:nvGrpSpPr>
          <p:cNvPr id="83" name="グループ化 82">
            <a:extLst>
              <a:ext uri="{FF2B5EF4-FFF2-40B4-BE49-F238E27FC236}">
                <a16:creationId xmlns:a16="http://schemas.microsoft.com/office/drawing/2014/main" id="{8C33B00D-3BB0-5049-B752-AF4058CC1A2D}"/>
              </a:ext>
            </a:extLst>
          </p:cNvPr>
          <p:cNvGrpSpPr/>
          <p:nvPr/>
        </p:nvGrpSpPr>
        <p:grpSpPr>
          <a:xfrm>
            <a:off x="786933" y="1392761"/>
            <a:ext cx="4974461" cy="4086908"/>
            <a:chOff x="2329991" y="1392760"/>
            <a:chExt cx="4974461" cy="4086908"/>
          </a:xfrm>
        </p:grpSpPr>
        <p:sp>
          <p:nvSpPr>
            <p:cNvPr id="84" name="正方形/長方形 58">
              <a:extLst>
                <a:ext uri="{FF2B5EF4-FFF2-40B4-BE49-F238E27FC236}">
                  <a16:creationId xmlns:a16="http://schemas.microsoft.com/office/drawing/2014/main" id="{23A72EDA-32DB-EC4C-A172-DD953324DDB8}"/>
                </a:ext>
              </a:extLst>
            </p:cNvPr>
            <p:cNvSpPr>
              <a:spLocks noChangeArrowheads="1"/>
            </p:cNvSpPr>
            <p:nvPr/>
          </p:nvSpPr>
          <p:spPr bwMode="auto">
            <a:xfrm>
              <a:off x="2525904" y="5225752"/>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a:extLst>
                <a:ext uri="{FF2B5EF4-FFF2-40B4-BE49-F238E27FC236}">
                  <a16:creationId xmlns:a16="http://schemas.microsoft.com/office/drawing/2014/main" id="{0E67089F-5545-464E-AFC0-038843630EE7}"/>
                </a:ext>
              </a:extLst>
            </p:cNvPr>
            <p:cNvSpPr>
              <a:spLocks noChangeArrowheads="1"/>
            </p:cNvSpPr>
            <p:nvPr/>
          </p:nvSpPr>
          <p:spPr bwMode="auto">
            <a:xfrm>
              <a:off x="5143577" y="5225752"/>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grpSp>
          <p:nvGrpSpPr>
            <p:cNvPr id="86" name="グループ化 85">
              <a:extLst>
                <a:ext uri="{FF2B5EF4-FFF2-40B4-BE49-F238E27FC236}">
                  <a16:creationId xmlns:a16="http://schemas.microsoft.com/office/drawing/2014/main" id="{07CD5BDB-530B-6A48-B7B6-6BA880452DAE}"/>
                </a:ext>
              </a:extLst>
            </p:cNvPr>
            <p:cNvGrpSpPr/>
            <p:nvPr/>
          </p:nvGrpSpPr>
          <p:grpSpPr>
            <a:xfrm>
              <a:off x="2329992" y="1730975"/>
              <a:ext cx="2377053" cy="1538938"/>
              <a:chOff x="224235" y="1511499"/>
              <a:chExt cx="4411425" cy="2856020"/>
            </a:xfrm>
          </p:grpSpPr>
          <p:grpSp>
            <p:nvGrpSpPr>
              <p:cNvPr id="127" name="グループ化 126">
                <a:extLst>
                  <a:ext uri="{FF2B5EF4-FFF2-40B4-BE49-F238E27FC236}">
                    <a16:creationId xmlns:a16="http://schemas.microsoft.com/office/drawing/2014/main" id="{937408CD-5E99-3A4D-B9ED-E70F0F73AB9A}"/>
                  </a:ext>
                </a:extLst>
              </p:cNvPr>
              <p:cNvGrpSpPr/>
              <p:nvPr/>
            </p:nvGrpSpPr>
            <p:grpSpPr>
              <a:xfrm>
                <a:off x="224235" y="1511499"/>
                <a:ext cx="4411425" cy="2856020"/>
                <a:chOff x="-464913" y="2192184"/>
                <a:chExt cx="3362006" cy="2176611"/>
              </a:xfrm>
              <a:solidFill>
                <a:schemeClr val="tx1">
                  <a:lumMod val="75000"/>
                  <a:lumOff val="25000"/>
                </a:schemeClr>
              </a:solidFill>
            </p:grpSpPr>
            <p:grpSp>
              <p:nvGrpSpPr>
                <p:cNvPr id="129" name="グループ化 91">
                  <a:extLst>
                    <a:ext uri="{FF2B5EF4-FFF2-40B4-BE49-F238E27FC236}">
                      <a16:creationId xmlns:a16="http://schemas.microsoft.com/office/drawing/2014/main" id="{1C716308-B285-374E-B2EE-3A3FCA8F23A0}"/>
                    </a:ext>
                  </a:extLst>
                </p:cNvPr>
                <p:cNvGrpSpPr/>
                <p:nvPr/>
              </p:nvGrpSpPr>
              <p:grpSpPr>
                <a:xfrm>
                  <a:off x="-464913" y="2192184"/>
                  <a:ext cx="3362006" cy="2176611"/>
                  <a:chOff x="2038363" y="3332174"/>
                  <a:chExt cx="1785149" cy="1226744"/>
                </a:xfrm>
                <a:grpFill/>
              </p:grpSpPr>
              <p:grpSp>
                <p:nvGrpSpPr>
                  <p:cNvPr id="131" name="グループ化 92">
                    <a:extLst>
                      <a:ext uri="{FF2B5EF4-FFF2-40B4-BE49-F238E27FC236}">
                        <a16:creationId xmlns:a16="http://schemas.microsoft.com/office/drawing/2014/main" id="{BA4A861B-27B9-4B45-A0AB-47BC9EA39F9F}"/>
                      </a:ext>
                    </a:extLst>
                  </p:cNvPr>
                  <p:cNvGrpSpPr/>
                  <p:nvPr/>
                </p:nvGrpSpPr>
                <p:grpSpPr>
                  <a:xfrm>
                    <a:off x="2038363" y="3332174"/>
                    <a:ext cx="1785149" cy="1087107"/>
                    <a:chOff x="2038363" y="3332174"/>
                    <a:chExt cx="1785149" cy="1087107"/>
                  </a:xfrm>
                  <a:grpFill/>
                </p:grpSpPr>
                <p:sp>
                  <p:nvSpPr>
                    <p:cNvPr id="134" name="正方形/長方形 133">
                      <a:extLst>
                        <a:ext uri="{FF2B5EF4-FFF2-40B4-BE49-F238E27FC236}">
                          <a16:creationId xmlns:a16="http://schemas.microsoft.com/office/drawing/2014/main" id="{2E4D4F8E-626B-D74B-A964-8203F313DBE0}"/>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5" name="正方形/長方形 134">
                      <a:extLst>
                        <a:ext uri="{FF2B5EF4-FFF2-40B4-BE49-F238E27FC236}">
                          <a16:creationId xmlns:a16="http://schemas.microsoft.com/office/drawing/2014/main" id="{3B2CB520-D884-8C40-9CBB-9DD88AAD7021}"/>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32" name="正方形/長方形 131">
                    <a:extLst>
                      <a:ext uri="{FF2B5EF4-FFF2-40B4-BE49-F238E27FC236}">
                        <a16:creationId xmlns:a16="http://schemas.microsoft.com/office/drawing/2014/main" id="{6DF20D61-ACC2-A849-91DC-4D24C11D5FFA}"/>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3" name="正方形/長方形 132">
                    <a:extLst>
                      <a:ext uri="{FF2B5EF4-FFF2-40B4-BE49-F238E27FC236}">
                        <a16:creationId xmlns:a16="http://schemas.microsoft.com/office/drawing/2014/main" id="{795DC8F0-5594-CA46-90EA-7A84F6FDDA6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30" name="Picture 38" descr="0817OLDCEdammy">
                  <a:extLst>
                    <a:ext uri="{FF2B5EF4-FFF2-40B4-BE49-F238E27FC236}">
                      <a16:creationId xmlns:a16="http://schemas.microsoft.com/office/drawing/2014/main" id="{792CA0A9-7CBC-A14E-9703-36A1FE5F38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p:spPr>
            </p:pic>
          </p:grpSp>
          <p:sp>
            <p:nvSpPr>
              <p:cNvPr id="128" name="正方形/長方形 127">
                <a:extLst>
                  <a:ext uri="{FF2B5EF4-FFF2-40B4-BE49-F238E27FC236}">
                    <a16:creationId xmlns:a16="http://schemas.microsoft.com/office/drawing/2014/main" id="{3BEFDA69-A8CC-E645-A830-DF6636359D6A}"/>
                  </a:ext>
                </a:extLst>
              </p:cNvPr>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87" name="グループ化 86">
              <a:extLst>
                <a:ext uri="{FF2B5EF4-FFF2-40B4-BE49-F238E27FC236}">
                  <a16:creationId xmlns:a16="http://schemas.microsoft.com/office/drawing/2014/main" id="{38D3FA3F-87A0-B449-9B8B-7E6801CA9FF6}"/>
                </a:ext>
              </a:extLst>
            </p:cNvPr>
            <p:cNvGrpSpPr/>
            <p:nvPr/>
          </p:nvGrpSpPr>
          <p:grpSpPr>
            <a:xfrm>
              <a:off x="4927398" y="1730975"/>
              <a:ext cx="2377053" cy="1538938"/>
              <a:chOff x="5245550" y="1511499"/>
              <a:chExt cx="4411425" cy="2856020"/>
            </a:xfrm>
          </p:grpSpPr>
          <p:grpSp>
            <p:nvGrpSpPr>
              <p:cNvPr id="118" name="グループ化 117">
                <a:extLst>
                  <a:ext uri="{FF2B5EF4-FFF2-40B4-BE49-F238E27FC236}">
                    <a16:creationId xmlns:a16="http://schemas.microsoft.com/office/drawing/2014/main" id="{8F676B18-7FCF-5940-9958-D59DD0972312}"/>
                  </a:ext>
                </a:extLst>
              </p:cNvPr>
              <p:cNvGrpSpPr/>
              <p:nvPr/>
            </p:nvGrpSpPr>
            <p:grpSpPr>
              <a:xfrm>
                <a:off x="5245550" y="1511499"/>
                <a:ext cx="4411425" cy="2856020"/>
                <a:chOff x="4318377" y="2553796"/>
                <a:chExt cx="2654232" cy="1718388"/>
              </a:xfrm>
              <a:solidFill>
                <a:schemeClr val="tx1">
                  <a:lumMod val="75000"/>
                  <a:lumOff val="25000"/>
                </a:schemeClr>
              </a:solidFill>
            </p:grpSpPr>
            <p:grpSp>
              <p:nvGrpSpPr>
                <p:cNvPr id="120" name="グループ化 91">
                  <a:extLst>
                    <a:ext uri="{FF2B5EF4-FFF2-40B4-BE49-F238E27FC236}">
                      <a16:creationId xmlns:a16="http://schemas.microsoft.com/office/drawing/2014/main" id="{DD124D1D-8434-6C42-B4B1-D9C4A7CC6DE7}"/>
                    </a:ext>
                  </a:extLst>
                </p:cNvPr>
                <p:cNvGrpSpPr/>
                <p:nvPr/>
              </p:nvGrpSpPr>
              <p:grpSpPr>
                <a:xfrm>
                  <a:off x="4318377" y="2553796"/>
                  <a:ext cx="2654232" cy="1718388"/>
                  <a:chOff x="2038363" y="3332174"/>
                  <a:chExt cx="1785149" cy="1226744"/>
                </a:xfrm>
                <a:grpFill/>
              </p:grpSpPr>
              <p:grpSp>
                <p:nvGrpSpPr>
                  <p:cNvPr id="122" name="グループ化 92">
                    <a:extLst>
                      <a:ext uri="{FF2B5EF4-FFF2-40B4-BE49-F238E27FC236}">
                        <a16:creationId xmlns:a16="http://schemas.microsoft.com/office/drawing/2014/main" id="{D61A31BE-1B39-2C44-987F-F23652CB2364}"/>
                      </a:ext>
                    </a:extLst>
                  </p:cNvPr>
                  <p:cNvGrpSpPr/>
                  <p:nvPr/>
                </p:nvGrpSpPr>
                <p:grpSpPr>
                  <a:xfrm>
                    <a:off x="2038363" y="3332174"/>
                    <a:ext cx="1785149" cy="1087107"/>
                    <a:chOff x="2038363" y="3332174"/>
                    <a:chExt cx="1785149" cy="1087107"/>
                  </a:xfrm>
                  <a:grpFill/>
                </p:grpSpPr>
                <p:sp>
                  <p:nvSpPr>
                    <p:cNvPr id="125" name="正方形/長方形 124">
                      <a:extLst>
                        <a:ext uri="{FF2B5EF4-FFF2-40B4-BE49-F238E27FC236}">
                          <a16:creationId xmlns:a16="http://schemas.microsoft.com/office/drawing/2014/main" id="{8E2532CA-C5B3-1B47-A6F4-EB959247986B}"/>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42D45C75-3616-6344-8A0B-8CA0F169B686}"/>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23" name="正方形/長方形 122">
                    <a:extLst>
                      <a:ext uri="{FF2B5EF4-FFF2-40B4-BE49-F238E27FC236}">
                        <a16:creationId xmlns:a16="http://schemas.microsoft.com/office/drawing/2014/main" id="{A4BA1C38-4FE9-ED4F-B1AB-9CB8BDD2D814}"/>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4" name="正方形/長方形 123">
                    <a:extLst>
                      <a:ext uri="{FF2B5EF4-FFF2-40B4-BE49-F238E27FC236}">
                        <a16:creationId xmlns:a16="http://schemas.microsoft.com/office/drawing/2014/main" id="{AC720C6F-88B1-0C4E-8666-31D473698FE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21" name="Picture 2" descr="C:\Users\ipg_CR03\Desktop\newce_sales\newce_demo.jpg">
                  <a:extLst>
                    <a:ext uri="{FF2B5EF4-FFF2-40B4-BE49-F238E27FC236}">
                      <a16:creationId xmlns:a16="http://schemas.microsoft.com/office/drawing/2014/main" id="{E335CFFB-EC20-2E4B-BE8A-7C381266E6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119" name="正方形/長方形 118">
                <a:extLst>
                  <a:ext uri="{FF2B5EF4-FFF2-40B4-BE49-F238E27FC236}">
                    <a16:creationId xmlns:a16="http://schemas.microsoft.com/office/drawing/2014/main" id="{4764B6AB-35CC-AE4F-ACD7-989591399492}"/>
                  </a:ext>
                </a:extLst>
              </p:cNvPr>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88" name="グループ化 87">
              <a:extLst>
                <a:ext uri="{FF2B5EF4-FFF2-40B4-BE49-F238E27FC236}">
                  <a16:creationId xmlns:a16="http://schemas.microsoft.com/office/drawing/2014/main" id="{79538855-8772-214D-8DCD-3B9827C03A31}"/>
                </a:ext>
              </a:extLst>
            </p:cNvPr>
            <p:cNvGrpSpPr/>
            <p:nvPr/>
          </p:nvGrpSpPr>
          <p:grpSpPr>
            <a:xfrm>
              <a:off x="2329992" y="3672192"/>
              <a:ext cx="2377053" cy="1538938"/>
              <a:chOff x="1653808" y="3711635"/>
              <a:chExt cx="3163858" cy="2048327"/>
            </a:xfrm>
          </p:grpSpPr>
          <p:grpSp>
            <p:nvGrpSpPr>
              <p:cNvPr id="107" name="グループ化 106">
                <a:extLst>
                  <a:ext uri="{FF2B5EF4-FFF2-40B4-BE49-F238E27FC236}">
                    <a16:creationId xmlns:a16="http://schemas.microsoft.com/office/drawing/2014/main" id="{60E44541-5A7F-0C49-8BBE-F30170E6C194}"/>
                  </a:ext>
                </a:extLst>
              </p:cNvPr>
              <p:cNvGrpSpPr/>
              <p:nvPr/>
            </p:nvGrpSpPr>
            <p:grpSpPr>
              <a:xfrm>
                <a:off x="1653808" y="3711635"/>
                <a:ext cx="3163858" cy="2048327"/>
                <a:chOff x="3014749" y="2127710"/>
                <a:chExt cx="3362006" cy="2176611"/>
              </a:xfrm>
              <a:solidFill>
                <a:schemeClr val="tx1">
                  <a:lumMod val="75000"/>
                  <a:lumOff val="25000"/>
                </a:schemeClr>
              </a:solidFill>
            </p:grpSpPr>
            <p:grpSp>
              <p:nvGrpSpPr>
                <p:cNvPr id="111" name="グループ化 91">
                  <a:extLst>
                    <a:ext uri="{FF2B5EF4-FFF2-40B4-BE49-F238E27FC236}">
                      <a16:creationId xmlns:a16="http://schemas.microsoft.com/office/drawing/2014/main" id="{660B7FE7-7FFD-5845-BA5C-E483AB2E44FF}"/>
                    </a:ext>
                  </a:extLst>
                </p:cNvPr>
                <p:cNvGrpSpPr/>
                <p:nvPr/>
              </p:nvGrpSpPr>
              <p:grpSpPr>
                <a:xfrm>
                  <a:off x="3014749" y="2127710"/>
                  <a:ext cx="3362006" cy="2176611"/>
                  <a:chOff x="2038363" y="3332174"/>
                  <a:chExt cx="1785149" cy="1226744"/>
                </a:xfrm>
                <a:grpFill/>
              </p:grpSpPr>
              <p:grpSp>
                <p:nvGrpSpPr>
                  <p:cNvPr id="113" name="グループ化 92">
                    <a:extLst>
                      <a:ext uri="{FF2B5EF4-FFF2-40B4-BE49-F238E27FC236}">
                        <a16:creationId xmlns:a16="http://schemas.microsoft.com/office/drawing/2014/main" id="{83D312D4-2495-5A46-89E0-DF1E65E3EFC3}"/>
                      </a:ext>
                    </a:extLst>
                  </p:cNvPr>
                  <p:cNvGrpSpPr/>
                  <p:nvPr/>
                </p:nvGrpSpPr>
                <p:grpSpPr>
                  <a:xfrm>
                    <a:off x="2038363" y="3332174"/>
                    <a:ext cx="1785149" cy="1087107"/>
                    <a:chOff x="2038363" y="3332174"/>
                    <a:chExt cx="1785149" cy="1087107"/>
                  </a:xfrm>
                  <a:grpFill/>
                </p:grpSpPr>
                <p:sp>
                  <p:nvSpPr>
                    <p:cNvPr id="116" name="正方形/長方形 115">
                      <a:extLst>
                        <a:ext uri="{FF2B5EF4-FFF2-40B4-BE49-F238E27FC236}">
                          <a16:creationId xmlns:a16="http://schemas.microsoft.com/office/drawing/2014/main" id="{D167B6F1-8E6F-5B4D-A965-2EE13A97385C}"/>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7" name="正方形/長方形 116">
                      <a:extLst>
                        <a:ext uri="{FF2B5EF4-FFF2-40B4-BE49-F238E27FC236}">
                          <a16:creationId xmlns:a16="http://schemas.microsoft.com/office/drawing/2014/main" id="{60230A7F-5CEA-A44E-9F41-B81CF992ABBD}"/>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14" name="正方形/長方形 113">
                    <a:extLst>
                      <a:ext uri="{FF2B5EF4-FFF2-40B4-BE49-F238E27FC236}">
                        <a16:creationId xmlns:a16="http://schemas.microsoft.com/office/drawing/2014/main" id="{3179BFFC-E7B5-1B44-A9AD-9043DEE47795}"/>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5" name="正方形/長方形 114">
                    <a:extLst>
                      <a:ext uri="{FF2B5EF4-FFF2-40B4-BE49-F238E27FC236}">
                        <a16:creationId xmlns:a16="http://schemas.microsoft.com/office/drawing/2014/main" id="{DECDA51C-EECC-504C-AF25-C5A5276A00C0}"/>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12" name="Picture 39" descr="0817OLDCEdammy_shousai">
                  <a:extLst>
                    <a:ext uri="{FF2B5EF4-FFF2-40B4-BE49-F238E27FC236}">
                      <a16:creationId xmlns:a16="http://schemas.microsoft.com/office/drawing/2014/main" id="{E100E80D-F4AE-144E-9DCC-23E93C0E537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4912" y="2202636"/>
                  <a:ext cx="3121680" cy="1771909"/>
                </a:xfrm>
                <a:prstGeom prst="rect">
                  <a:avLst/>
                </a:prstGeom>
                <a:grpFill/>
                <a:ln w="9525">
                  <a:solidFill>
                    <a:srgbClr val="000000"/>
                  </a:solidFill>
                  <a:miter lim="800000"/>
                  <a:headEnd/>
                  <a:tailEnd/>
                </a:ln>
              </p:spPr>
            </p:pic>
          </p:grpSp>
          <p:sp>
            <p:nvSpPr>
              <p:cNvPr id="108" name="正方形/長方形 107">
                <a:extLst>
                  <a:ext uri="{FF2B5EF4-FFF2-40B4-BE49-F238E27FC236}">
                    <a16:creationId xmlns:a16="http://schemas.microsoft.com/office/drawing/2014/main" id="{830128A8-09D4-CB4F-A6D2-0FDC468E0896}"/>
                  </a:ext>
                </a:extLst>
              </p:cNvPr>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109" name="正方形/長方形 108">
                <a:extLst>
                  <a:ext uri="{FF2B5EF4-FFF2-40B4-BE49-F238E27FC236}">
                    <a16:creationId xmlns:a16="http://schemas.microsoft.com/office/drawing/2014/main" id="{A7EE5768-D98C-044A-8F45-29579D82D7B5}"/>
                  </a:ext>
                </a:extLst>
              </p:cNvPr>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110" name="正方形/長方形 109">
                <a:extLst>
                  <a:ext uri="{FF2B5EF4-FFF2-40B4-BE49-F238E27FC236}">
                    <a16:creationId xmlns:a16="http://schemas.microsoft.com/office/drawing/2014/main" id="{E9DCCA79-BA72-E948-AA82-80084110B173}"/>
                  </a:ext>
                </a:extLst>
              </p:cNvPr>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89" name="グループ化 88">
              <a:extLst>
                <a:ext uri="{FF2B5EF4-FFF2-40B4-BE49-F238E27FC236}">
                  <a16:creationId xmlns:a16="http://schemas.microsoft.com/office/drawing/2014/main" id="{13778414-9C02-4746-A35F-96350E8D2DC2}"/>
                </a:ext>
              </a:extLst>
            </p:cNvPr>
            <p:cNvGrpSpPr/>
            <p:nvPr/>
          </p:nvGrpSpPr>
          <p:grpSpPr>
            <a:xfrm>
              <a:off x="4927398" y="3672192"/>
              <a:ext cx="2377053" cy="1538938"/>
              <a:chOff x="6473953" y="3711635"/>
              <a:chExt cx="3163858" cy="2048327"/>
            </a:xfrm>
          </p:grpSpPr>
          <p:grpSp>
            <p:nvGrpSpPr>
              <p:cNvPr id="96" name="グループ化 95">
                <a:extLst>
                  <a:ext uri="{FF2B5EF4-FFF2-40B4-BE49-F238E27FC236}">
                    <a16:creationId xmlns:a16="http://schemas.microsoft.com/office/drawing/2014/main" id="{FBCA9BBE-C52E-7E42-B751-C730152A5A77}"/>
                  </a:ext>
                </a:extLst>
              </p:cNvPr>
              <p:cNvGrpSpPr/>
              <p:nvPr/>
            </p:nvGrpSpPr>
            <p:grpSpPr>
              <a:xfrm>
                <a:off x="6473953" y="3711635"/>
                <a:ext cx="3163858" cy="2048327"/>
                <a:chOff x="6112723" y="3290051"/>
                <a:chExt cx="2654232" cy="1718388"/>
              </a:xfrm>
              <a:solidFill>
                <a:schemeClr val="tx1">
                  <a:lumMod val="75000"/>
                  <a:lumOff val="25000"/>
                </a:schemeClr>
              </a:solidFill>
            </p:grpSpPr>
            <p:grpSp>
              <p:nvGrpSpPr>
                <p:cNvPr id="100" name="グループ化 91">
                  <a:extLst>
                    <a:ext uri="{FF2B5EF4-FFF2-40B4-BE49-F238E27FC236}">
                      <a16:creationId xmlns:a16="http://schemas.microsoft.com/office/drawing/2014/main" id="{92AD2CB0-4333-584A-805E-6F7F8067DBCF}"/>
                    </a:ext>
                  </a:extLst>
                </p:cNvPr>
                <p:cNvGrpSpPr/>
                <p:nvPr/>
              </p:nvGrpSpPr>
              <p:grpSpPr>
                <a:xfrm>
                  <a:off x="6112723" y="3290051"/>
                  <a:ext cx="2654232" cy="1718388"/>
                  <a:chOff x="2038363" y="3332174"/>
                  <a:chExt cx="1785149" cy="1226744"/>
                </a:xfrm>
                <a:grpFill/>
              </p:grpSpPr>
              <p:grpSp>
                <p:nvGrpSpPr>
                  <p:cNvPr id="102" name="グループ化 92">
                    <a:extLst>
                      <a:ext uri="{FF2B5EF4-FFF2-40B4-BE49-F238E27FC236}">
                        <a16:creationId xmlns:a16="http://schemas.microsoft.com/office/drawing/2014/main" id="{41275F0A-C5E0-A045-8128-FDDF574862D6}"/>
                      </a:ext>
                    </a:extLst>
                  </p:cNvPr>
                  <p:cNvGrpSpPr/>
                  <p:nvPr/>
                </p:nvGrpSpPr>
                <p:grpSpPr>
                  <a:xfrm>
                    <a:off x="2038363" y="3332174"/>
                    <a:ext cx="1785149" cy="1087107"/>
                    <a:chOff x="2038363" y="3332174"/>
                    <a:chExt cx="1785149" cy="1087107"/>
                  </a:xfrm>
                  <a:grpFill/>
                </p:grpSpPr>
                <p:sp>
                  <p:nvSpPr>
                    <p:cNvPr id="105" name="正方形/長方形 104">
                      <a:extLst>
                        <a:ext uri="{FF2B5EF4-FFF2-40B4-BE49-F238E27FC236}">
                          <a16:creationId xmlns:a16="http://schemas.microsoft.com/office/drawing/2014/main" id="{87E8AFCF-39FA-E64B-A23B-4D58D380E949}"/>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id="{34230769-1224-4A42-BF84-0B3385B2E6EA}"/>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64C687DF-586F-7C49-B3CC-29DE0EC58CD6}"/>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4" name="正方形/長方形 103">
                    <a:extLst>
                      <a:ext uri="{FF2B5EF4-FFF2-40B4-BE49-F238E27FC236}">
                        <a16:creationId xmlns:a16="http://schemas.microsoft.com/office/drawing/2014/main" id="{6FC671BF-BA2A-FE49-9B6E-94B2DC4A494F}"/>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01" name="Picture 3" descr="C:\Users\ipg_CR03\Desktop\newce_sales\newce_demo_detail.jpg">
                  <a:extLst>
                    <a:ext uri="{FF2B5EF4-FFF2-40B4-BE49-F238E27FC236}">
                      <a16:creationId xmlns:a16="http://schemas.microsoft.com/office/drawing/2014/main" id="{D31CFA9F-22CA-B24E-A348-8B177D17485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90134" y="3353930"/>
                  <a:ext cx="2499411" cy="1407990"/>
                </a:xfrm>
                <a:prstGeom prst="rect">
                  <a:avLst/>
                </a:prstGeom>
                <a:grpFill/>
                <a:ln w="9525">
                  <a:solidFill>
                    <a:srgbClr val="000000"/>
                  </a:solidFill>
                  <a:miter lim="800000"/>
                  <a:headEnd/>
                  <a:tailEnd/>
                </a:ln>
              </p:spPr>
            </p:pic>
          </p:grpSp>
          <p:sp>
            <p:nvSpPr>
              <p:cNvPr id="97" name="正方形/長方形 96">
                <a:extLst>
                  <a:ext uri="{FF2B5EF4-FFF2-40B4-BE49-F238E27FC236}">
                    <a16:creationId xmlns:a16="http://schemas.microsoft.com/office/drawing/2014/main" id="{938B2781-33DA-2A4B-AB94-C4D5161D5C8E}"/>
                  </a:ext>
                </a:extLst>
              </p:cNvPr>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98" name="正方形/長方形 97">
                <a:extLst>
                  <a:ext uri="{FF2B5EF4-FFF2-40B4-BE49-F238E27FC236}">
                    <a16:creationId xmlns:a16="http://schemas.microsoft.com/office/drawing/2014/main" id="{6E610663-00BE-F644-BBA5-E0C2838C6F70}"/>
                  </a:ext>
                </a:extLst>
              </p:cNvPr>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99" name="正方形/長方形 98">
                <a:extLst>
                  <a:ext uri="{FF2B5EF4-FFF2-40B4-BE49-F238E27FC236}">
                    <a16:creationId xmlns:a16="http://schemas.microsoft.com/office/drawing/2014/main" id="{C81B798F-12CD-B840-814E-1127EAA0997B}"/>
                  </a:ext>
                </a:extLst>
              </p:cNvPr>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90" name="下矢印 89">
              <a:extLst>
                <a:ext uri="{FF2B5EF4-FFF2-40B4-BE49-F238E27FC236}">
                  <a16:creationId xmlns:a16="http://schemas.microsoft.com/office/drawing/2014/main" id="{034D3391-9ABB-274B-AA14-DE9442B1DA83}"/>
                </a:ext>
              </a:extLst>
            </p:cNvPr>
            <p:cNvSpPr/>
            <p:nvPr/>
          </p:nvSpPr>
          <p:spPr>
            <a:xfrm>
              <a:off x="3305643"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1" name="下矢印 90">
              <a:extLst>
                <a:ext uri="{FF2B5EF4-FFF2-40B4-BE49-F238E27FC236}">
                  <a16:creationId xmlns:a16="http://schemas.microsoft.com/office/drawing/2014/main" id="{180A5493-258C-7848-9B91-14A8E885A811}"/>
                </a:ext>
              </a:extLst>
            </p:cNvPr>
            <p:cNvSpPr/>
            <p:nvPr/>
          </p:nvSpPr>
          <p:spPr>
            <a:xfrm>
              <a:off x="5918558"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2" name="正方形/長方形 58">
              <a:extLst>
                <a:ext uri="{FF2B5EF4-FFF2-40B4-BE49-F238E27FC236}">
                  <a16:creationId xmlns:a16="http://schemas.microsoft.com/office/drawing/2014/main" id="{385AD8E4-B19F-C94D-8624-BB1EC4094D80}"/>
                </a:ext>
              </a:extLst>
            </p:cNvPr>
            <p:cNvSpPr>
              <a:spLocks noChangeArrowheads="1"/>
            </p:cNvSpPr>
            <p:nvPr/>
          </p:nvSpPr>
          <p:spPr bwMode="auto">
            <a:xfrm>
              <a:off x="2833110" y="3214705"/>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3" name="正方形/長方形 58">
              <a:extLst>
                <a:ext uri="{FF2B5EF4-FFF2-40B4-BE49-F238E27FC236}">
                  <a16:creationId xmlns:a16="http://schemas.microsoft.com/office/drawing/2014/main" id="{5ED78157-A3DB-D34F-8380-DE8390A215A4}"/>
                </a:ext>
              </a:extLst>
            </p:cNvPr>
            <p:cNvSpPr>
              <a:spLocks noChangeArrowheads="1"/>
            </p:cNvSpPr>
            <p:nvPr/>
          </p:nvSpPr>
          <p:spPr bwMode="auto">
            <a:xfrm>
              <a:off x="5431624" y="3214705"/>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44F2765D-5992-F940-ABF6-3F54532FB450}"/>
                </a:ext>
              </a:extLst>
            </p:cNvPr>
            <p:cNvSpPr/>
            <p:nvPr/>
          </p:nvSpPr>
          <p:spPr>
            <a:xfrm>
              <a:off x="2329991" y="1392760"/>
              <a:ext cx="2377053" cy="237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CE06CEE0-5C63-E34D-8B7E-260814FB7993}"/>
                </a:ext>
              </a:extLst>
            </p:cNvPr>
            <p:cNvSpPr/>
            <p:nvPr/>
          </p:nvSpPr>
          <p:spPr>
            <a:xfrm>
              <a:off x="4927398" y="1406067"/>
              <a:ext cx="2377054" cy="210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64507C1D-C9AD-8840-835A-E825E598B19C}"/>
              </a:ext>
            </a:extLst>
          </p:cNvPr>
          <p:cNvSpPr/>
          <p:nvPr/>
        </p:nvSpPr>
        <p:spPr>
          <a:xfrm>
            <a:off x="873863" y="808790"/>
            <a:ext cx="8186857"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テレビ・レコーダーに付随する、日本で唯一の番組表広告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56668" y="1468980"/>
            <a:ext cx="175721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5,900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583561" y="1468980"/>
            <a:ext cx="2039341"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万世帯</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64403" y="1307547"/>
            <a:ext cx="1489021" cy="261610"/>
          </a:xfrm>
          <a:prstGeom prst="rect">
            <a:avLst/>
          </a:prstGeom>
        </p:spPr>
        <p:txBody>
          <a:bodyPr wrap="square" anchor="ctr">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累計出荷台数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8228770" y="1312927"/>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利用世帯</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53933" y="4148810"/>
            <a:ext cx="3305713" cy="1538883"/>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8</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枠単位</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\600,000</a:t>
            </a:r>
          </a:p>
          <a:p>
            <a:endParaRPr lang="en-US" altLang="ja-JP" sz="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夜帯枠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(19:00~25:00)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\400,000</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0" y="6362069"/>
            <a:ext cx="9906000"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2000" u="sng"/>
              <a:t>これからテレビ視聴する</a:t>
            </a:r>
            <a:r>
              <a:rPr lang="ja-JP" altLang="en-US" sz="2000"/>
              <a:t>、</a:t>
            </a:r>
            <a:r>
              <a:rPr lang="ja-JP" altLang="en-US" sz="2000" b="1"/>
              <a:t>“潜在顧客</a:t>
            </a:r>
            <a:r>
              <a:rPr lang="en-US" altLang="ja-JP" sz="2000" b="1" dirty="0"/>
              <a:t>(</a:t>
            </a:r>
            <a:r>
              <a:rPr lang="ja-JP" altLang="en-US" sz="2000" b="1"/>
              <a:t>視聴者</a:t>
            </a:r>
            <a:r>
              <a:rPr lang="en-US" altLang="ja-JP" sz="2000" b="1" dirty="0"/>
              <a:t>)</a:t>
            </a:r>
            <a:r>
              <a:rPr lang="ja-JP" altLang="en-US" sz="2000" b="1"/>
              <a:t>”</a:t>
            </a:r>
            <a:r>
              <a:rPr lang="ja-JP" altLang="en-US" sz="2000"/>
              <a:t>をターゲティング</a:t>
            </a:r>
            <a:endParaRPr lang="en-US" altLang="ja-JP" sz="2000" dirty="0"/>
          </a:p>
        </p:txBody>
      </p:sp>
      <p:sp>
        <p:nvSpPr>
          <p:cNvPr id="164" name="正方形/長方形 53">
            <a:extLst>
              <a:ext uri="{FF2B5EF4-FFF2-40B4-BE49-F238E27FC236}">
                <a16:creationId xmlns:a16="http://schemas.microsoft.com/office/drawing/2014/main" id="{CE92749B-413A-BE43-9F8B-6DD9B2478660}"/>
              </a:ext>
            </a:extLst>
          </p:cNvPr>
          <p:cNvSpPr>
            <a:spLocks noChangeArrowheads="1"/>
          </p:cNvSpPr>
          <p:nvPr/>
        </p:nvSpPr>
        <p:spPr bwMode="auto">
          <a:xfrm>
            <a:off x="3692195" y="6040406"/>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未対応</a:t>
            </a:r>
            <a:r>
              <a:rPr lang="ja-JP" altLang="en-US" sz="400" dirty="0">
                <a:solidFill>
                  <a:srgbClr val="404040"/>
                </a:solidFill>
                <a:latin typeface="游ゴシック" panose="020B0400000000000000" pitchFamily="50" charset="-128"/>
                <a:ea typeface="游ゴシック" panose="020B0400000000000000" pitchFamily="50" charset="-128"/>
              </a:rPr>
              <a:t>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一部、インターネット結線後、別商品の</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4A576A48-C41E-6C4E-91E3-E776F4D02653}"/>
              </a:ext>
            </a:extLst>
          </p:cNvPr>
          <p:cNvPicPr>
            <a:picLocks noChangeAspect="1"/>
          </p:cNvPicPr>
          <p:nvPr/>
        </p:nvPicPr>
        <p:blipFill rotWithShape="1">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957254" y="2276991"/>
            <a:ext cx="615495" cy="1574381"/>
          </a:xfrm>
          <a:prstGeom prst="rect">
            <a:avLst/>
          </a:prstGeom>
        </p:spPr>
      </p:pic>
      <p:pic>
        <p:nvPicPr>
          <p:cNvPr id="168" name="図 167">
            <a:extLst>
              <a:ext uri="{FF2B5EF4-FFF2-40B4-BE49-F238E27FC236}">
                <a16:creationId xmlns:a16="http://schemas.microsoft.com/office/drawing/2014/main" id="{642DBBD6-1ED3-EE48-9568-C11015ABE8BB}"/>
              </a:ext>
            </a:extLst>
          </p:cNvPr>
          <p:cNvPicPr>
            <a:picLocks noChangeAspect="1"/>
          </p:cNvPicPr>
          <p:nvPr/>
        </p:nvPicPr>
        <p:blipFill rotWithShape="1">
          <a:blip r:embed="rId8"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879665" y="2245168"/>
            <a:ext cx="559325" cy="1574381"/>
          </a:xfrm>
          <a:prstGeom prst="rect">
            <a:avLst/>
          </a:prstGeom>
        </p:spPr>
      </p:pic>
      <p:sp>
        <p:nvSpPr>
          <p:cNvPr id="8" name="正方形/長方形 7">
            <a:extLst>
              <a:ext uri="{FF2B5EF4-FFF2-40B4-BE49-F238E27FC236}">
                <a16:creationId xmlns:a16="http://schemas.microsoft.com/office/drawing/2014/main" id="{F5FEA855-6AD4-EC4B-971D-DACE02D870BD}"/>
              </a:ext>
            </a:extLst>
          </p:cNvPr>
          <p:cNvSpPr/>
          <p:nvPr/>
        </p:nvSpPr>
        <p:spPr>
          <a:xfrm>
            <a:off x="6124951" y="2075804"/>
            <a:ext cx="3503814"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7418226" y="3917267"/>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7318357" y="1993460"/>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3</a:t>
            </a:fld>
            <a:endParaRPr lang="ja-JP" altLang="en-US" dirty="0"/>
          </a:p>
        </p:txBody>
      </p:sp>
      <p:sp>
        <p:nvSpPr>
          <p:cNvPr id="170" name="テキスト ボックス 169">
            <a:extLst>
              <a:ext uri="{FF2B5EF4-FFF2-40B4-BE49-F238E27FC236}">
                <a16:creationId xmlns:a16="http://schemas.microsoft.com/office/drawing/2014/main" id="{C58ACA50-60C5-4FEC-864E-119E777EEE92}"/>
              </a:ext>
            </a:extLst>
          </p:cNvPr>
          <p:cNvSpPr txBox="1"/>
          <p:nvPr/>
        </p:nvSpPr>
        <p:spPr>
          <a:xfrm>
            <a:off x="6214487" y="1829237"/>
            <a:ext cx="1451038"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 name="正方形/長方形 1">
            <a:extLst>
              <a:ext uri="{FF2B5EF4-FFF2-40B4-BE49-F238E27FC236}">
                <a16:creationId xmlns:a16="http://schemas.microsoft.com/office/drawing/2014/main" id="{5DDC0199-C2C4-6744-87FF-1FA213459855}"/>
              </a:ext>
            </a:extLst>
          </p:cNvPr>
          <p:cNvSpPr/>
          <p:nvPr/>
        </p:nvSpPr>
        <p:spPr>
          <a:xfrm>
            <a:off x="8526223" y="5835572"/>
            <a:ext cx="1210588"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BF4B2750-6E06-604B-8604-46C8D62EDC89}"/>
              </a:ext>
            </a:extLst>
          </p:cNvPr>
          <p:cNvSpPr/>
          <p:nvPr/>
        </p:nvSpPr>
        <p:spPr>
          <a:xfrm>
            <a:off x="7839493" y="1829214"/>
            <a:ext cx="1789272"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p:txBody>
      </p:sp>
      <p:sp>
        <p:nvSpPr>
          <p:cNvPr id="136" name="角丸四角形 23">
            <a:extLst>
              <a:ext uri="{FF2B5EF4-FFF2-40B4-BE49-F238E27FC236}">
                <a16:creationId xmlns:a16="http://schemas.microsoft.com/office/drawing/2014/main" id="{136E074F-BDD1-7F45-B337-DCF888A3795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176" name="図 175">
            <a:extLst>
              <a:ext uri="{FF2B5EF4-FFF2-40B4-BE49-F238E27FC236}">
                <a16:creationId xmlns:a16="http://schemas.microsoft.com/office/drawing/2014/main" id="{16FC2E78-7866-3944-B500-1544F71DABC3}"/>
              </a:ext>
            </a:extLst>
          </p:cNvPr>
          <p:cNvPicPr>
            <a:picLocks noChangeAspect="1"/>
          </p:cNvPicPr>
          <p:nvPr/>
        </p:nvPicPr>
        <p:blipFill rotWithShape="1">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657102" y="2803097"/>
            <a:ext cx="374462" cy="957840"/>
          </a:xfrm>
          <a:prstGeom prst="rect">
            <a:avLst/>
          </a:prstGeom>
        </p:spPr>
      </p:pic>
      <p:pic>
        <p:nvPicPr>
          <p:cNvPr id="177" name="図 176">
            <a:extLst>
              <a:ext uri="{FF2B5EF4-FFF2-40B4-BE49-F238E27FC236}">
                <a16:creationId xmlns:a16="http://schemas.microsoft.com/office/drawing/2014/main" id="{B9BB1116-D354-9742-B484-3E90E2744ADA}"/>
              </a:ext>
            </a:extLst>
          </p:cNvPr>
          <p:cNvPicPr>
            <a:picLocks noChangeAspect="1"/>
          </p:cNvPicPr>
          <p:nvPr/>
        </p:nvPicPr>
        <p:blipFill rotWithShape="1">
          <a:blip r:embed="rId8"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417725" y="3056637"/>
            <a:ext cx="216996" cy="610798"/>
          </a:xfrm>
          <a:prstGeom prst="rect">
            <a:avLst/>
          </a:prstGeom>
        </p:spPr>
      </p:pic>
      <p:grpSp>
        <p:nvGrpSpPr>
          <p:cNvPr id="4" name="グループ化 3">
            <a:extLst>
              <a:ext uri="{FF2B5EF4-FFF2-40B4-BE49-F238E27FC236}">
                <a16:creationId xmlns:a16="http://schemas.microsoft.com/office/drawing/2014/main" id="{F486ACFA-359C-104F-B682-9F7B1D443E3F}"/>
              </a:ext>
            </a:extLst>
          </p:cNvPr>
          <p:cNvGrpSpPr/>
          <p:nvPr/>
        </p:nvGrpSpPr>
        <p:grpSpPr>
          <a:xfrm>
            <a:off x="1139239" y="5458627"/>
            <a:ext cx="1660514" cy="570926"/>
            <a:chOff x="1219705" y="4795736"/>
            <a:chExt cx="3354785" cy="1014682"/>
          </a:xfrm>
        </p:grpSpPr>
        <p:pic>
          <p:nvPicPr>
            <p:cNvPr id="148" name="Google Shape;288;p13">
              <a:extLst>
                <a:ext uri="{FF2B5EF4-FFF2-40B4-BE49-F238E27FC236}">
                  <a16:creationId xmlns:a16="http://schemas.microsoft.com/office/drawing/2014/main" id="{3C43EA84-C938-1D4A-A958-EE1015D1BE98}"/>
                </a:ext>
              </a:extLst>
            </p:cNvPr>
            <p:cNvPicPr preferRelativeResize="0"/>
            <p:nvPr/>
          </p:nvPicPr>
          <p:blipFill rotWithShape="1">
            <a:blip r:embed="rId9">
              <a:alphaModFix/>
            </a:blip>
            <a:srcRect/>
            <a:stretch/>
          </p:blipFill>
          <p:spPr>
            <a:xfrm>
              <a:off x="1286332" y="5186427"/>
              <a:ext cx="1147223" cy="231375"/>
            </a:xfrm>
            <a:prstGeom prst="rect">
              <a:avLst/>
            </a:prstGeom>
            <a:solidFill>
              <a:schemeClr val="lt1"/>
            </a:solidFill>
            <a:ln>
              <a:noFill/>
            </a:ln>
          </p:spPr>
        </p:pic>
        <p:pic>
          <p:nvPicPr>
            <p:cNvPr id="149" name="Google Shape;290;p13">
              <a:extLst>
                <a:ext uri="{FF2B5EF4-FFF2-40B4-BE49-F238E27FC236}">
                  <a16:creationId xmlns:a16="http://schemas.microsoft.com/office/drawing/2014/main" id="{A2A52597-8E56-B342-B1D0-DB2DBE6981AF}"/>
                </a:ext>
              </a:extLst>
            </p:cNvPr>
            <p:cNvPicPr preferRelativeResize="0"/>
            <p:nvPr/>
          </p:nvPicPr>
          <p:blipFill>
            <a:blip r:embed="rId10"/>
            <a:srcRect/>
            <a:stretch/>
          </p:blipFill>
          <p:spPr>
            <a:xfrm>
              <a:off x="2555349" y="5088694"/>
              <a:ext cx="894131" cy="369689"/>
            </a:xfrm>
            <a:prstGeom prst="rect">
              <a:avLst/>
            </a:prstGeom>
            <a:noFill/>
            <a:ln>
              <a:noFill/>
            </a:ln>
          </p:spPr>
        </p:pic>
        <p:pic>
          <p:nvPicPr>
            <p:cNvPr id="150" name="図 149">
              <a:extLst>
                <a:ext uri="{FF2B5EF4-FFF2-40B4-BE49-F238E27FC236}">
                  <a16:creationId xmlns:a16="http://schemas.microsoft.com/office/drawing/2014/main" id="{E1111280-E45B-1045-816C-A2606CEA64DF}"/>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3849363" y="4808205"/>
              <a:ext cx="529284" cy="204242"/>
            </a:xfrm>
            <a:prstGeom prst="rect">
              <a:avLst/>
            </a:prstGeom>
          </p:spPr>
        </p:pic>
        <p:pic>
          <p:nvPicPr>
            <p:cNvPr id="151" name="図 150">
              <a:extLst>
                <a:ext uri="{FF2B5EF4-FFF2-40B4-BE49-F238E27FC236}">
                  <a16:creationId xmlns:a16="http://schemas.microsoft.com/office/drawing/2014/main" id="{8B7BA86C-F7F5-A24E-87FA-658EC787223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566893" y="4795736"/>
              <a:ext cx="964067" cy="242599"/>
            </a:xfrm>
            <a:prstGeom prst="rect">
              <a:avLst/>
            </a:prstGeom>
          </p:spPr>
        </p:pic>
        <p:pic>
          <p:nvPicPr>
            <p:cNvPr id="152" name="図 151">
              <a:extLst>
                <a:ext uri="{FF2B5EF4-FFF2-40B4-BE49-F238E27FC236}">
                  <a16:creationId xmlns:a16="http://schemas.microsoft.com/office/drawing/2014/main" id="{AF1895D5-E99F-824A-BF19-2789395302D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589180" y="5087293"/>
              <a:ext cx="985310" cy="349785"/>
            </a:xfrm>
            <a:prstGeom prst="rect">
              <a:avLst/>
            </a:prstGeom>
          </p:spPr>
        </p:pic>
        <p:pic>
          <p:nvPicPr>
            <p:cNvPr id="153" name="図 152">
              <a:extLst>
                <a:ext uri="{FF2B5EF4-FFF2-40B4-BE49-F238E27FC236}">
                  <a16:creationId xmlns:a16="http://schemas.microsoft.com/office/drawing/2014/main" id="{C00CAFAF-67FA-594A-9518-39E54AAA39F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988069" y="5591344"/>
              <a:ext cx="1052251" cy="197755"/>
            </a:xfrm>
            <a:prstGeom prst="rect">
              <a:avLst/>
            </a:prstGeom>
          </p:spPr>
        </p:pic>
        <p:pic>
          <p:nvPicPr>
            <p:cNvPr id="155" name="図 154">
              <a:extLst>
                <a:ext uri="{FF2B5EF4-FFF2-40B4-BE49-F238E27FC236}">
                  <a16:creationId xmlns:a16="http://schemas.microsoft.com/office/drawing/2014/main" id="{68921264-190C-124B-8C2A-683BEB6D11F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206278" y="5569527"/>
              <a:ext cx="760706" cy="240891"/>
            </a:xfrm>
            <a:prstGeom prst="rect">
              <a:avLst/>
            </a:prstGeom>
          </p:spPr>
        </p:pic>
        <p:pic>
          <p:nvPicPr>
            <p:cNvPr id="156" name="図 155">
              <a:extLst>
                <a:ext uri="{FF2B5EF4-FFF2-40B4-BE49-F238E27FC236}">
                  <a16:creationId xmlns:a16="http://schemas.microsoft.com/office/drawing/2014/main" id="{0D20DC0F-83E5-A94A-9D69-F9ABDAF02B32}"/>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219705" y="4840508"/>
              <a:ext cx="1172208" cy="184989"/>
            </a:xfrm>
            <a:prstGeom prst="rect">
              <a:avLst/>
            </a:prstGeom>
          </p:spPr>
        </p:pic>
      </p:grpSp>
      <p:grpSp>
        <p:nvGrpSpPr>
          <p:cNvPr id="7" name="グループ化 6">
            <a:extLst>
              <a:ext uri="{FF2B5EF4-FFF2-40B4-BE49-F238E27FC236}">
                <a16:creationId xmlns:a16="http://schemas.microsoft.com/office/drawing/2014/main" id="{5E91EA40-F4A5-C34E-90B3-EC13EF750885}"/>
              </a:ext>
            </a:extLst>
          </p:cNvPr>
          <p:cNvGrpSpPr/>
          <p:nvPr/>
        </p:nvGrpSpPr>
        <p:grpSpPr>
          <a:xfrm>
            <a:off x="3630643" y="5465643"/>
            <a:ext cx="1985429" cy="609811"/>
            <a:chOff x="5418744" y="4772790"/>
            <a:chExt cx="3709209" cy="1110001"/>
          </a:xfrm>
        </p:grpSpPr>
        <p:pic>
          <p:nvPicPr>
            <p:cNvPr id="157" name="Google Shape;323;p13">
              <a:extLst>
                <a:ext uri="{FF2B5EF4-FFF2-40B4-BE49-F238E27FC236}">
                  <a16:creationId xmlns:a16="http://schemas.microsoft.com/office/drawing/2014/main" id="{3683AB0E-0426-584D-85CA-39012078AFAB}"/>
                </a:ext>
              </a:extLst>
            </p:cNvPr>
            <p:cNvPicPr preferRelativeResize="0"/>
            <p:nvPr/>
          </p:nvPicPr>
          <p:blipFill rotWithShape="1">
            <a:blip r:embed="rId17" cstate="print">
              <a:alphaModFix/>
              <a:extLst>
                <a:ext uri="{28A0092B-C50C-407E-A947-70E740481C1C}">
                  <a14:useLocalDpi xmlns:a14="http://schemas.microsoft.com/office/drawing/2010/main"/>
                </a:ext>
              </a:extLst>
            </a:blip>
            <a:srcRect l="15250" t="25925" r="15369" b="25685"/>
            <a:stretch/>
          </p:blipFill>
          <p:spPr>
            <a:xfrm>
              <a:off x="7000643" y="5502045"/>
              <a:ext cx="974849" cy="380746"/>
            </a:xfrm>
            <a:prstGeom prst="rect">
              <a:avLst/>
            </a:prstGeom>
            <a:noFill/>
            <a:ln>
              <a:noFill/>
            </a:ln>
          </p:spPr>
        </p:pic>
        <p:pic>
          <p:nvPicPr>
            <p:cNvPr id="158" name="Google Shape;324;p13">
              <a:extLst>
                <a:ext uri="{FF2B5EF4-FFF2-40B4-BE49-F238E27FC236}">
                  <a16:creationId xmlns:a16="http://schemas.microsoft.com/office/drawing/2014/main" id="{EB066D9A-9D76-A04B-98F0-F35796689C6A}"/>
                </a:ext>
              </a:extLst>
            </p:cNvPr>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8127903" y="5468012"/>
              <a:ext cx="760705" cy="328788"/>
            </a:xfrm>
            <a:prstGeom prst="rect">
              <a:avLst/>
            </a:prstGeom>
            <a:noFill/>
            <a:ln>
              <a:noFill/>
            </a:ln>
          </p:spPr>
        </p:pic>
        <p:pic>
          <p:nvPicPr>
            <p:cNvPr id="159" name="Google Shape;315;p13">
              <a:extLst>
                <a:ext uri="{FF2B5EF4-FFF2-40B4-BE49-F238E27FC236}">
                  <a16:creationId xmlns:a16="http://schemas.microsoft.com/office/drawing/2014/main" id="{1158C9E6-81EA-7F4C-9D35-BC10E6667648}"/>
                </a:ext>
              </a:extLst>
            </p:cNvPr>
            <p:cNvPicPr preferRelativeResize="0"/>
            <p:nvPr/>
          </p:nvPicPr>
          <p:blipFill>
            <a:blip r:embed="rId19" cstate="print">
              <a:extLst>
                <a:ext uri="{28A0092B-C50C-407E-A947-70E740481C1C}">
                  <a14:useLocalDpi xmlns:a14="http://schemas.microsoft.com/office/drawing/2010/main"/>
                </a:ext>
              </a:extLst>
            </a:blip>
            <a:srcRect/>
            <a:stretch/>
          </p:blipFill>
          <p:spPr>
            <a:xfrm>
              <a:off x="7981950" y="4802012"/>
              <a:ext cx="1146003" cy="163842"/>
            </a:xfrm>
            <a:prstGeom prst="rect">
              <a:avLst/>
            </a:prstGeom>
            <a:noFill/>
            <a:ln>
              <a:noFill/>
            </a:ln>
          </p:spPr>
        </p:pic>
        <p:pic>
          <p:nvPicPr>
            <p:cNvPr id="160" name="Google Shape;317;p13">
              <a:extLst>
                <a:ext uri="{FF2B5EF4-FFF2-40B4-BE49-F238E27FC236}">
                  <a16:creationId xmlns:a16="http://schemas.microsoft.com/office/drawing/2014/main" id="{63BEE511-0F9E-BB48-8BE2-A5C6584A9B0E}"/>
                </a:ext>
              </a:extLst>
            </p:cNvPr>
            <p:cNvPicPr preferRelativeResize="0"/>
            <p:nvPr/>
          </p:nvPicPr>
          <p:blipFill>
            <a:blip r:embed="rId10" cstate="print">
              <a:extLst>
                <a:ext uri="{28A0092B-C50C-407E-A947-70E740481C1C}">
                  <a14:useLocalDpi xmlns:a14="http://schemas.microsoft.com/office/drawing/2010/main"/>
                </a:ext>
              </a:extLst>
            </a:blip>
            <a:srcRect/>
            <a:stretch/>
          </p:blipFill>
          <p:spPr>
            <a:xfrm>
              <a:off x="7757877" y="5114574"/>
              <a:ext cx="806533" cy="333471"/>
            </a:xfrm>
            <a:prstGeom prst="rect">
              <a:avLst/>
            </a:prstGeom>
            <a:noFill/>
            <a:ln>
              <a:noFill/>
            </a:ln>
          </p:spPr>
        </p:pic>
        <p:pic>
          <p:nvPicPr>
            <p:cNvPr id="161" name="図 160">
              <a:extLst>
                <a:ext uri="{FF2B5EF4-FFF2-40B4-BE49-F238E27FC236}">
                  <a16:creationId xmlns:a16="http://schemas.microsoft.com/office/drawing/2014/main" id="{9831A44F-D184-6443-A5BB-CAAF0440FDAC}"/>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6874663" y="5190635"/>
              <a:ext cx="679741" cy="215252"/>
            </a:xfrm>
            <a:prstGeom prst="rect">
              <a:avLst/>
            </a:prstGeom>
          </p:spPr>
        </p:pic>
        <p:pic>
          <p:nvPicPr>
            <p:cNvPr id="163" name="図 162">
              <a:extLst>
                <a:ext uri="{FF2B5EF4-FFF2-40B4-BE49-F238E27FC236}">
                  <a16:creationId xmlns:a16="http://schemas.microsoft.com/office/drawing/2014/main" id="{6B395DC5-7306-3D4E-BCE6-BD26FAA6592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602395" y="5087420"/>
              <a:ext cx="985310" cy="349784"/>
            </a:xfrm>
            <a:prstGeom prst="rect">
              <a:avLst/>
            </a:prstGeom>
          </p:spPr>
        </p:pic>
        <p:pic>
          <p:nvPicPr>
            <p:cNvPr id="171" name="図 170">
              <a:extLst>
                <a:ext uri="{FF2B5EF4-FFF2-40B4-BE49-F238E27FC236}">
                  <a16:creationId xmlns:a16="http://schemas.microsoft.com/office/drawing/2014/main" id="{3DFBF395-7268-DC42-BD2F-D8BB2B597A5C}"/>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502959" y="5586870"/>
              <a:ext cx="1369495" cy="158348"/>
            </a:xfrm>
            <a:prstGeom prst="rect">
              <a:avLst/>
            </a:prstGeom>
          </p:spPr>
        </p:pic>
        <p:pic>
          <p:nvPicPr>
            <p:cNvPr id="173" name="図 172">
              <a:extLst>
                <a:ext uri="{FF2B5EF4-FFF2-40B4-BE49-F238E27FC236}">
                  <a16:creationId xmlns:a16="http://schemas.microsoft.com/office/drawing/2014/main" id="{E37DB890-44CE-BF41-A8A1-6A0A1AB985EF}"/>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799142" y="4772790"/>
              <a:ext cx="964067" cy="242599"/>
            </a:xfrm>
            <a:prstGeom prst="rect">
              <a:avLst/>
            </a:prstGeom>
          </p:spPr>
        </p:pic>
        <p:pic>
          <p:nvPicPr>
            <p:cNvPr id="174" name="図 173">
              <a:extLst>
                <a:ext uri="{FF2B5EF4-FFF2-40B4-BE49-F238E27FC236}">
                  <a16:creationId xmlns:a16="http://schemas.microsoft.com/office/drawing/2014/main" id="{DAF51FC1-8BE4-4E47-9EAC-E19FC1F6861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418744" y="4802012"/>
              <a:ext cx="1172208" cy="184989"/>
            </a:xfrm>
            <a:prstGeom prst="rect">
              <a:avLst/>
            </a:prstGeom>
          </p:spPr>
        </p:pic>
      </p:grpSp>
      <p:sp>
        <p:nvSpPr>
          <p:cNvPr id="146" name="正方形/長方形 53">
            <a:extLst>
              <a:ext uri="{FF2B5EF4-FFF2-40B4-BE49-F238E27FC236}">
                <a16:creationId xmlns:a16="http://schemas.microsoft.com/office/drawing/2014/main" id="{D7E3460E-F8E1-574E-BD67-A7E6BC91F540}"/>
              </a:ext>
            </a:extLst>
          </p:cNvPr>
          <p:cNvSpPr>
            <a:spLocks noChangeArrowheads="1"/>
          </p:cNvSpPr>
          <p:nvPr/>
        </p:nvSpPr>
        <p:spPr bwMode="auto">
          <a:xfrm>
            <a:off x="1607242" y="6083540"/>
            <a:ext cx="10305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未対応</a:t>
            </a:r>
            <a:r>
              <a:rPr lang="ja-JP" altLang="en-US" sz="400" dirty="0">
                <a:solidFill>
                  <a:srgbClr val="404040"/>
                </a:solidFill>
                <a:latin typeface="游ゴシック" panose="020B0400000000000000" pitchFamily="50" charset="-128"/>
                <a:ea typeface="游ゴシック" panose="020B0400000000000000" pitchFamily="50" charset="-128"/>
              </a:rPr>
              <a:t>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1471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96"/>
          <p:cNvSpPr>
            <a:spLocks noChangeArrowheads="1"/>
          </p:cNvSpPr>
          <p:nvPr/>
        </p:nvSpPr>
        <p:spPr bwMode="auto">
          <a:xfrm>
            <a:off x="368339" y="6055776"/>
            <a:ext cx="9820715"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全国</a:t>
            </a:r>
            <a:r>
              <a:rPr kumimoji="0" lang="en-US" altLang="ja-JP" sz="600" dirty="0">
                <a:solidFill>
                  <a:srgbClr val="404040"/>
                </a:solidFill>
                <a:latin typeface="游ゴシック" panose="020B0400000000000000" pitchFamily="50" charset="-128"/>
                <a:ea typeface="游ゴシック" panose="020B0400000000000000" pitchFamily="50" charset="-128"/>
              </a:rPr>
              <a:t>or</a:t>
            </a:r>
            <a:r>
              <a:rPr kumimoji="0" lang="ja-JP" altLang="en-US" sz="600" dirty="0">
                <a:solidFill>
                  <a:srgbClr val="404040"/>
                </a:solidFill>
                <a:latin typeface="游ゴシック" panose="020B0400000000000000" pitchFamily="50" charset="-128"/>
                <a:ea typeface="游ゴシック" panose="020B0400000000000000" pitchFamily="50" charset="-128"/>
              </a:rPr>
              <a:t>関東掲載時の場合、掲載画面を写真撮影しレポートさせて頂きます。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dirty="0">
                <a:solidFill>
                  <a:srgbClr val="404040"/>
                </a:solidFill>
                <a:latin typeface="游ゴシック" panose="020B0400000000000000" pitchFamily="50" charset="-128"/>
                <a:ea typeface="游ゴシック" panose="020B0400000000000000" pitchFamily="50" charset="-128"/>
              </a:rPr>
              <a:t>素材</a:t>
            </a:r>
            <a:r>
              <a:rPr kumimoji="0" lang="ja-JP" altLang="en-US" sz="600">
                <a:solidFill>
                  <a:srgbClr val="404040"/>
                </a:solidFill>
                <a:latin typeface="游ゴシック" panose="020B0400000000000000" pitchFamily="50" charset="-128"/>
                <a:ea typeface="游ゴシック" panose="020B0400000000000000" pitchFamily="50" charset="-128"/>
              </a:rPr>
              <a:t>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税別）が</a:t>
            </a:r>
            <a:r>
              <a:rPr kumimoji="0" lang="ja-JP" altLang="en-US" sz="600">
                <a:solidFill>
                  <a:srgbClr val="404040"/>
                </a:solidFill>
                <a:latin typeface="游ゴシック" panose="020B0400000000000000" pitchFamily="50" charset="-128"/>
                <a:ea typeface="游ゴシック" panose="020B0400000000000000" pitchFamily="50" charset="-128"/>
              </a:rPr>
              <a:t>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p:txBody>
      </p:sp>
      <p:sp>
        <p:nvSpPr>
          <p:cNvPr id="28" name="角丸四角形 62"/>
          <p:cNvSpPr/>
          <p:nvPr/>
        </p:nvSpPr>
        <p:spPr>
          <a:xfrm>
            <a:off x="6158016" y="0"/>
            <a:ext cx="115856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schemeClr val="bg1"/>
                </a:solidFill>
                <a:latin typeface="游ゴシック" panose="020B0400000000000000" pitchFamily="50" charset="-128"/>
                <a:ea typeface="游ゴシック" panose="020B0400000000000000" pitchFamily="50" charset="-128"/>
              </a:rPr>
              <a:t>放送局様</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限定価格</a:t>
            </a:r>
            <a:endParaRPr lang="en-US" altLang="ja-JP" sz="1400" dirty="0">
              <a:solidFill>
                <a:schemeClr val="bg1"/>
              </a:solidFill>
              <a:latin typeface="游ゴシック" panose="020B0400000000000000" pitchFamily="50" charset="-128"/>
              <a:ea typeface="游ゴシック" panose="020B0400000000000000" pitchFamily="50" charset="-128"/>
            </a:endParaRPr>
          </a:p>
        </p:txBody>
      </p:sp>
      <p:sp>
        <p:nvSpPr>
          <p:cNvPr id="21" name="タイトル 2">
            <a:extLst>
              <a:ext uri="{FF2B5EF4-FFF2-40B4-BE49-F238E27FC236}">
                <a16:creationId xmlns:a16="http://schemas.microsoft.com/office/drawing/2014/main" id="{1AEE33C8-9CAB-374B-98B5-3D050AC617DA}"/>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0" name="フッター プレースホルダー 2">
            <a:extLst>
              <a:ext uri="{FF2B5EF4-FFF2-40B4-BE49-F238E27FC236}">
                <a16:creationId xmlns:a16="http://schemas.microsoft.com/office/drawing/2014/main" id="{BEB7A76E-B1B9-8A47-B04D-A93F7817067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8F1A66F0-5EFB-564A-9286-5257FBA0C8F6}"/>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4</a:t>
            </a:fld>
            <a:endParaRPr lang="ja-JP" altLang="en-US" dirty="0"/>
          </a:p>
        </p:txBody>
      </p:sp>
      <p:sp>
        <p:nvSpPr>
          <p:cNvPr id="26" name="正方形/長方形 25">
            <a:extLst>
              <a:ext uri="{FF2B5EF4-FFF2-40B4-BE49-F238E27FC236}">
                <a16:creationId xmlns:a16="http://schemas.microsoft.com/office/drawing/2014/main" id="{01657FCD-E6C3-6E45-BE8B-B7FF2952EA60}"/>
              </a:ext>
            </a:extLst>
          </p:cNvPr>
          <p:cNvSpPr/>
          <p:nvPr/>
        </p:nvSpPr>
        <p:spPr>
          <a:xfrm>
            <a:off x="368339" y="5766403"/>
            <a:ext cx="9127765" cy="276999"/>
          </a:xfrm>
          <a:prstGeom prst="rect">
            <a:avLst/>
          </a:prstGeom>
          <a:solidFill>
            <a:schemeClr val="bg1">
              <a:lumMod val="85000"/>
            </a:schemeClr>
          </a:solidFill>
        </p:spPr>
        <p:txBody>
          <a:bodyPr wrap="square">
            <a:spAutoFit/>
          </a:bodyPr>
          <a:lstStyle/>
          <a:p>
            <a:pPr algn="ctr">
              <a:defRPr/>
            </a:pPr>
            <a:r>
              <a:rPr kumimoji="0" lang="ja-JP" altLang="en-US" sz="1200">
                <a:solidFill>
                  <a:prstClr val="black"/>
                </a:solidFill>
                <a:latin typeface="游ゴシック" panose="020B0400000000000000" pitchFamily="50" charset="-128"/>
                <a:ea typeface="游ゴシック" panose="020B0400000000000000" pitchFamily="50" charset="-128"/>
              </a:rPr>
              <a:t>エリア</a:t>
            </a:r>
            <a:r>
              <a:rPr kumimoji="0" lang="ja-JP" altLang="en-US" sz="1200" dirty="0">
                <a:solidFill>
                  <a:prstClr val="black"/>
                </a:solidFill>
                <a:latin typeface="游ゴシック" panose="020B0400000000000000" pitchFamily="50" charset="-128"/>
                <a:ea typeface="游ゴシック" panose="020B0400000000000000" pitchFamily="50" charset="-128"/>
              </a:rPr>
              <a:t>指定</a:t>
            </a:r>
            <a:r>
              <a:rPr kumimoji="0" lang="en-US" altLang="ja-JP" sz="1200" dirty="0">
                <a:solidFill>
                  <a:prstClr val="black"/>
                </a:solidFill>
                <a:latin typeface="游ゴシック" panose="020B0400000000000000" pitchFamily="50" charset="-128"/>
                <a:ea typeface="游ゴシック" panose="020B0400000000000000" pitchFamily="50" charset="-128"/>
              </a:rPr>
              <a:t>(2</a:t>
            </a:r>
            <a:r>
              <a:rPr kumimoji="0" lang="ja-JP" altLang="en-US" sz="1200" dirty="0">
                <a:solidFill>
                  <a:prstClr val="black"/>
                </a:solidFill>
                <a:latin typeface="游ゴシック" panose="020B0400000000000000" pitchFamily="50" charset="-128"/>
                <a:ea typeface="游ゴシック" panose="020B0400000000000000" pitchFamily="50" charset="-128"/>
              </a:rPr>
              <a:t>エリア以上での掲載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ブロック掲載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も可能です。</a:t>
            </a:r>
            <a:endParaRPr kumimoji="0" lang="en-US" altLang="ja-JP" sz="1200" dirty="0">
              <a:solidFill>
                <a:prstClr val="black"/>
              </a:solidFill>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EB4B2645-DEA0-064F-BA7D-3EFA5E57D7FF}"/>
              </a:ext>
            </a:extLst>
          </p:cNvPr>
          <p:cNvSpPr txBox="1"/>
          <p:nvPr/>
        </p:nvSpPr>
        <p:spPr>
          <a:xfrm>
            <a:off x="406124" y="1240906"/>
            <a:ext cx="3009157" cy="338554"/>
          </a:xfrm>
          <a:prstGeom prst="rect">
            <a:avLst/>
          </a:prstGeom>
          <a:noFill/>
        </p:spPr>
        <p:txBody>
          <a:bodyPr wrap="none" rtlCol="0">
            <a:spAutoFit/>
          </a:bodyPr>
          <a:lstStyle/>
          <a:p>
            <a:r>
              <a:rPr lang="ja-JP" altLang="en-US" sz="16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終日掲載枠 単価表</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5:00</a:t>
            </a:r>
            <a:r>
              <a:rPr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29:00)</a:t>
            </a:r>
            <a:endParaRPr kumimoji="1"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BE11CA47-D98C-C440-B8D2-3F8C68E9A2C0}"/>
              </a:ext>
            </a:extLst>
          </p:cNvPr>
          <p:cNvSpPr/>
          <p:nvPr/>
        </p:nvSpPr>
        <p:spPr>
          <a:xfrm>
            <a:off x="380417" y="1260858"/>
            <a:ext cx="37785" cy="2797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C9AE44C2-450C-694D-AFEE-624A334853D8}"/>
              </a:ext>
            </a:extLst>
          </p:cNvPr>
          <p:cNvSpPr txBox="1"/>
          <p:nvPr/>
        </p:nvSpPr>
        <p:spPr>
          <a:xfrm>
            <a:off x="7359832" y="1408663"/>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364819B5-1F38-1B40-86A4-52748B7F422D}"/>
              </a:ext>
            </a:extLst>
          </p:cNvPr>
          <p:cNvSpPr/>
          <p:nvPr/>
        </p:nvSpPr>
        <p:spPr>
          <a:xfrm>
            <a:off x="577323" y="808790"/>
            <a:ext cx="8779968"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、複数枠のお申し込みで割引対象に</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ヶ月以内に全枠消化が条件）</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8" name="表 17">
            <a:extLst>
              <a:ext uri="{FF2B5EF4-FFF2-40B4-BE49-F238E27FC236}">
                <a16:creationId xmlns:a16="http://schemas.microsoft.com/office/drawing/2014/main" id="{F672C74B-7D7F-1345-AA2B-AA7102C7E474}"/>
              </a:ext>
            </a:extLst>
          </p:cNvPr>
          <p:cNvGraphicFramePr>
            <a:graphicFrameLocks noGrp="1"/>
          </p:cNvGraphicFramePr>
          <p:nvPr/>
        </p:nvGraphicFramePr>
        <p:xfrm>
          <a:off x="360246" y="1620400"/>
          <a:ext cx="9127762" cy="3758633"/>
        </p:xfrm>
        <a:graphic>
          <a:graphicData uri="http://schemas.openxmlformats.org/drawingml/2006/table">
            <a:tbl>
              <a:tblPr firstRow="1" bandRow="1">
                <a:tableStyleId>{5C22544A-7EE6-4342-B048-85BDC9FD1C3A}</a:tableStyleId>
              </a:tblPr>
              <a:tblGrid>
                <a:gridCol w="858713">
                  <a:extLst>
                    <a:ext uri="{9D8B030D-6E8A-4147-A177-3AD203B41FA5}">
                      <a16:colId xmlns:a16="http://schemas.microsoft.com/office/drawing/2014/main" val="20000"/>
                    </a:ext>
                  </a:extLst>
                </a:gridCol>
                <a:gridCol w="1266221">
                  <a:extLst>
                    <a:ext uri="{9D8B030D-6E8A-4147-A177-3AD203B41FA5}">
                      <a16:colId xmlns:a16="http://schemas.microsoft.com/office/drawing/2014/main" val="20001"/>
                    </a:ext>
                  </a:extLst>
                </a:gridCol>
                <a:gridCol w="1000404">
                  <a:extLst>
                    <a:ext uri="{9D8B030D-6E8A-4147-A177-3AD203B41FA5}">
                      <a16:colId xmlns:a16="http://schemas.microsoft.com/office/drawing/2014/main" val="20003"/>
                    </a:ext>
                  </a:extLst>
                </a:gridCol>
                <a:gridCol w="1000404">
                  <a:extLst>
                    <a:ext uri="{9D8B030D-6E8A-4147-A177-3AD203B41FA5}">
                      <a16:colId xmlns:a16="http://schemas.microsoft.com/office/drawing/2014/main" val="20004"/>
                    </a:ext>
                  </a:extLst>
                </a:gridCol>
                <a:gridCol w="1000404">
                  <a:extLst>
                    <a:ext uri="{9D8B030D-6E8A-4147-A177-3AD203B41FA5}">
                      <a16:colId xmlns:a16="http://schemas.microsoft.com/office/drawing/2014/main" val="3753393031"/>
                    </a:ext>
                  </a:extLst>
                </a:gridCol>
                <a:gridCol w="1000404">
                  <a:extLst>
                    <a:ext uri="{9D8B030D-6E8A-4147-A177-3AD203B41FA5}">
                      <a16:colId xmlns:a16="http://schemas.microsoft.com/office/drawing/2014/main" val="20005"/>
                    </a:ext>
                  </a:extLst>
                </a:gridCol>
                <a:gridCol w="1000404">
                  <a:extLst>
                    <a:ext uri="{9D8B030D-6E8A-4147-A177-3AD203B41FA5}">
                      <a16:colId xmlns:a16="http://schemas.microsoft.com/office/drawing/2014/main" val="20006"/>
                    </a:ext>
                  </a:extLst>
                </a:gridCol>
                <a:gridCol w="1000404">
                  <a:extLst>
                    <a:ext uri="{9D8B030D-6E8A-4147-A177-3AD203B41FA5}">
                      <a16:colId xmlns:a16="http://schemas.microsoft.com/office/drawing/2014/main" val="20007"/>
                    </a:ext>
                  </a:extLst>
                </a:gridCol>
                <a:gridCol w="1000404">
                  <a:extLst>
                    <a:ext uri="{9D8B030D-6E8A-4147-A177-3AD203B41FA5}">
                      <a16:colId xmlns:a16="http://schemas.microsoft.com/office/drawing/2014/main" val="20008"/>
                    </a:ext>
                  </a:extLst>
                </a:gridCol>
              </a:tblGrid>
              <a:tr h="441606">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7</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枠以上</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73861">
                <a:tc rowSpan="7">
                  <a:txBody>
                    <a:bodyPr/>
                    <a:lstStyle/>
                    <a:p>
                      <a:pPr algn="ct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100" b="1"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\510,000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036748"/>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706457"/>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\190,000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0225653"/>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北海道</a:t>
                      </a: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福岡 </a:t>
                      </a:r>
                      <a:endPar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endParaRPr>
                    </a:p>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dirty="0">
                          <a:latin typeface="游ゴシック" panose="020B0400000000000000" pitchFamily="50" charset="-128"/>
                          <a:ea typeface="游ゴシック" panose="020B0400000000000000" pitchFamily="50" charset="-128"/>
                          <a:cs typeface="メイリオ" panose="020B0604030504040204" pitchFamily="50" charset="-128"/>
                        </a:rPr>
                        <a:t>のいずれか</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ローカル</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①</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8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3589078"/>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ローカル</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②</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8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814692"/>
                  </a:ext>
                </a:extLst>
              </a:tr>
            </a:tbl>
          </a:graphicData>
        </a:graphic>
      </p:graphicFrame>
      <p:sp>
        <p:nvSpPr>
          <p:cNvPr id="19" name="正方形/長方形 18">
            <a:extLst>
              <a:ext uri="{FF2B5EF4-FFF2-40B4-BE49-F238E27FC236}">
                <a16:creationId xmlns:a16="http://schemas.microsoft.com/office/drawing/2014/main" id="{90C9D8D3-19B1-FC4A-937D-55F3110FC435}"/>
              </a:ext>
            </a:extLst>
          </p:cNvPr>
          <p:cNvSpPr/>
          <p:nvPr/>
        </p:nvSpPr>
        <p:spPr>
          <a:xfrm>
            <a:off x="309870" y="5410374"/>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15" name="角丸四角形 23">
            <a:extLst>
              <a:ext uri="{FF2B5EF4-FFF2-40B4-BE49-F238E27FC236}">
                <a16:creationId xmlns:a16="http://schemas.microsoft.com/office/drawing/2014/main" id="{CFBFC49F-5EC1-654D-B64A-2E15A1932C7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23619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62"/>
          <p:cNvSpPr/>
          <p:nvPr/>
        </p:nvSpPr>
        <p:spPr>
          <a:xfrm>
            <a:off x="6158016" y="0"/>
            <a:ext cx="115856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schemeClr val="bg1"/>
                </a:solidFill>
                <a:latin typeface="游ゴシック" panose="020B0400000000000000" pitchFamily="50" charset="-128"/>
                <a:ea typeface="游ゴシック" panose="020B0400000000000000" pitchFamily="50" charset="-128"/>
              </a:rPr>
              <a:t>放送局様</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限定価格</a:t>
            </a:r>
            <a:endParaRPr lang="en-US" altLang="ja-JP" sz="1400" dirty="0">
              <a:solidFill>
                <a:schemeClr val="bg1"/>
              </a:solidFill>
              <a:latin typeface="游ゴシック" panose="020B0400000000000000" pitchFamily="50" charset="-128"/>
              <a:ea typeface="游ゴシック" panose="020B0400000000000000" pitchFamily="50" charset="-128"/>
            </a:endParaRPr>
          </a:p>
        </p:txBody>
      </p:sp>
      <p:sp>
        <p:nvSpPr>
          <p:cNvPr id="21" name="タイトル 2">
            <a:extLst>
              <a:ext uri="{FF2B5EF4-FFF2-40B4-BE49-F238E27FC236}">
                <a16:creationId xmlns:a16="http://schemas.microsoft.com/office/drawing/2014/main" id="{1AEE33C8-9CAB-374B-98B5-3D050AC617DA}"/>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0" name="フッター プレースホルダー 2">
            <a:extLst>
              <a:ext uri="{FF2B5EF4-FFF2-40B4-BE49-F238E27FC236}">
                <a16:creationId xmlns:a16="http://schemas.microsoft.com/office/drawing/2014/main" id="{BEB7A76E-B1B9-8A47-B04D-A93F7817067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8F1A66F0-5EFB-564A-9286-5257FBA0C8F6}"/>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5</a:t>
            </a:fld>
            <a:endParaRPr lang="ja-JP" altLang="en-US" dirty="0"/>
          </a:p>
        </p:txBody>
      </p:sp>
      <p:sp>
        <p:nvSpPr>
          <p:cNvPr id="39" name="テキスト ボックス 38">
            <a:extLst>
              <a:ext uri="{FF2B5EF4-FFF2-40B4-BE49-F238E27FC236}">
                <a16:creationId xmlns:a16="http://schemas.microsoft.com/office/drawing/2014/main" id="{C9AE44C2-450C-694D-AFEE-624A334853D8}"/>
              </a:ext>
            </a:extLst>
          </p:cNvPr>
          <p:cNvSpPr txBox="1"/>
          <p:nvPr/>
        </p:nvSpPr>
        <p:spPr>
          <a:xfrm>
            <a:off x="7359832" y="1408663"/>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364819B5-1F38-1B40-86A4-52748B7F422D}"/>
              </a:ext>
            </a:extLst>
          </p:cNvPr>
          <p:cNvSpPr/>
          <p:nvPr/>
        </p:nvSpPr>
        <p:spPr>
          <a:xfrm>
            <a:off x="577323" y="808790"/>
            <a:ext cx="8779968"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、複数枠のお申し込みで割引対象に</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ヶ月以内に全枠消化が条件）</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49E0D57A-31CD-824B-939C-E67510ABB3FE}"/>
              </a:ext>
            </a:extLst>
          </p:cNvPr>
          <p:cNvSpPr/>
          <p:nvPr/>
        </p:nvSpPr>
        <p:spPr>
          <a:xfrm>
            <a:off x="309870" y="5410374"/>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BEECF478-86C3-834F-9262-57F608C7F015}"/>
              </a:ext>
            </a:extLst>
          </p:cNvPr>
          <p:cNvSpPr txBox="1"/>
          <p:nvPr/>
        </p:nvSpPr>
        <p:spPr>
          <a:xfrm>
            <a:off x="406124" y="1240906"/>
            <a:ext cx="3097323" cy="338554"/>
          </a:xfrm>
          <a:prstGeom prst="rect">
            <a:avLst/>
          </a:prstGeom>
          <a:noFill/>
        </p:spPr>
        <p:txBody>
          <a:bodyPr wrap="none" rtlCol="0">
            <a:spAutoFit/>
          </a:bodyPr>
          <a:lstStyle/>
          <a:p>
            <a:r>
              <a:rPr lang="ja-JP" altLang="en-US" sz="1600" b="1">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夜帯掲載枠 単価表</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200" b="1">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19:00</a:t>
            </a:r>
            <a:r>
              <a:rPr lang="ja-JP" altLang="en-US" sz="1200" b="1">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25:00)</a:t>
            </a:r>
            <a:endParaRPr kumimoji="1" lang="ja-JP" altLang="en-US"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70F7CE59-A522-5E44-B8E1-72CE08562E3C}"/>
              </a:ext>
            </a:extLst>
          </p:cNvPr>
          <p:cNvSpPr/>
          <p:nvPr/>
        </p:nvSpPr>
        <p:spPr>
          <a:xfrm>
            <a:off x="380417" y="1260858"/>
            <a:ext cx="37785" cy="2797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9" name="正方形/長方形 96">
            <a:extLst>
              <a:ext uri="{FF2B5EF4-FFF2-40B4-BE49-F238E27FC236}">
                <a16:creationId xmlns:a16="http://schemas.microsoft.com/office/drawing/2014/main" id="{D9EA32EA-DA50-C846-ABF1-AB7274C0616C}"/>
              </a:ext>
            </a:extLst>
          </p:cNvPr>
          <p:cNvSpPr>
            <a:spLocks noChangeArrowheads="1"/>
          </p:cNvSpPr>
          <p:nvPr/>
        </p:nvSpPr>
        <p:spPr bwMode="auto">
          <a:xfrm>
            <a:off x="368339" y="6055776"/>
            <a:ext cx="9820715"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全国</a:t>
            </a:r>
            <a:r>
              <a:rPr kumimoji="0" lang="en-US" altLang="ja-JP" sz="600" dirty="0">
                <a:solidFill>
                  <a:srgbClr val="404040"/>
                </a:solidFill>
                <a:latin typeface="游ゴシック" panose="020B0400000000000000" pitchFamily="50" charset="-128"/>
                <a:ea typeface="游ゴシック" panose="020B0400000000000000" pitchFamily="50" charset="-128"/>
              </a:rPr>
              <a:t>or</a:t>
            </a:r>
            <a:r>
              <a:rPr kumimoji="0" lang="ja-JP" altLang="en-US" sz="600" dirty="0">
                <a:solidFill>
                  <a:srgbClr val="404040"/>
                </a:solidFill>
                <a:latin typeface="游ゴシック" panose="020B0400000000000000" pitchFamily="50" charset="-128"/>
                <a:ea typeface="游ゴシック" panose="020B0400000000000000" pitchFamily="50" charset="-128"/>
              </a:rPr>
              <a:t>関東掲載時の場合、掲載画面を写真撮影しレポートさせて頂きます。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dirty="0">
                <a:solidFill>
                  <a:srgbClr val="404040"/>
                </a:solidFill>
                <a:latin typeface="游ゴシック" panose="020B0400000000000000" pitchFamily="50" charset="-128"/>
                <a:ea typeface="游ゴシック" panose="020B0400000000000000" pitchFamily="50" charset="-128"/>
              </a:rPr>
              <a:t>素材</a:t>
            </a:r>
            <a:r>
              <a:rPr kumimoji="0" lang="ja-JP" altLang="en-US" sz="600">
                <a:solidFill>
                  <a:srgbClr val="404040"/>
                </a:solidFill>
                <a:latin typeface="游ゴシック" panose="020B0400000000000000" pitchFamily="50" charset="-128"/>
                <a:ea typeface="游ゴシック" panose="020B0400000000000000" pitchFamily="50" charset="-128"/>
              </a:rPr>
              <a:t>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税別）が</a:t>
            </a:r>
            <a:r>
              <a:rPr kumimoji="0" lang="ja-JP" altLang="en-US" sz="600">
                <a:solidFill>
                  <a:srgbClr val="404040"/>
                </a:solidFill>
                <a:latin typeface="游ゴシック" panose="020B0400000000000000" pitchFamily="50" charset="-128"/>
                <a:ea typeface="游ゴシック" panose="020B0400000000000000" pitchFamily="50" charset="-128"/>
              </a:rPr>
              <a:t>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DF900769-28D2-4741-8498-AD7E5624E7AB}"/>
              </a:ext>
            </a:extLst>
          </p:cNvPr>
          <p:cNvSpPr/>
          <p:nvPr/>
        </p:nvSpPr>
        <p:spPr>
          <a:xfrm>
            <a:off x="368339" y="5766403"/>
            <a:ext cx="9127765" cy="276999"/>
          </a:xfrm>
          <a:prstGeom prst="rect">
            <a:avLst/>
          </a:prstGeom>
          <a:solidFill>
            <a:schemeClr val="bg1">
              <a:lumMod val="85000"/>
            </a:schemeClr>
          </a:solidFill>
        </p:spPr>
        <p:txBody>
          <a:bodyPr wrap="square">
            <a:spAutoFit/>
          </a:bodyPr>
          <a:lstStyle/>
          <a:p>
            <a:pPr algn="ctr">
              <a:defRPr/>
            </a:pPr>
            <a:r>
              <a:rPr kumimoji="0" lang="ja-JP" altLang="en-US" sz="1200">
                <a:solidFill>
                  <a:prstClr val="black"/>
                </a:solidFill>
                <a:latin typeface="游ゴシック" panose="020B0400000000000000" pitchFamily="50" charset="-128"/>
                <a:ea typeface="游ゴシック" panose="020B0400000000000000" pitchFamily="50" charset="-128"/>
              </a:rPr>
              <a:t>エリア</a:t>
            </a:r>
            <a:r>
              <a:rPr kumimoji="0" lang="ja-JP" altLang="en-US" sz="1200" dirty="0">
                <a:solidFill>
                  <a:prstClr val="black"/>
                </a:solidFill>
                <a:latin typeface="游ゴシック" panose="020B0400000000000000" pitchFamily="50" charset="-128"/>
                <a:ea typeface="游ゴシック" panose="020B0400000000000000" pitchFamily="50" charset="-128"/>
              </a:rPr>
              <a:t>指定</a:t>
            </a:r>
            <a:r>
              <a:rPr kumimoji="0" lang="en-US" altLang="ja-JP" sz="1200" dirty="0">
                <a:solidFill>
                  <a:prstClr val="black"/>
                </a:solidFill>
                <a:latin typeface="游ゴシック" panose="020B0400000000000000" pitchFamily="50" charset="-128"/>
                <a:ea typeface="游ゴシック" panose="020B0400000000000000" pitchFamily="50" charset="-128"/>
              </a:rPr>
              <a:t>(2</a:t>
            </a:r>
            <a:r>
              <a:rPr kumimoji="0" lang="ja-JP" altLang="en-US" sz="1200" dirty="0">
                <a:solidFill>
                  <a:prstClr val="black"/>
                </a:solidFill>
                <a:latin typeface="游ゴシック" panose="020B0400000000000000" pitchFamily="50" charset="-128"/>
                <a:ea typeface="游ゴシック" panose="020B0400000000000000" pitchFamily="50" charset="-128"/>
              </a:rPr>
              <a:t>エリア以上での掲載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ブロック掲載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も可能です。</a:t>
            </a:r>
            <a:endParaRPr kumimoji="0" lang="en-US" altLang="ja-JP" sz="1200" dirty="0">
              <a:solidFill>
                <a:prstClr val="black"/>
              </a:solidFill>
              <a:latin typeface="游ゴシック" panose="020B0400000000000000" pitchFamily="50" charset="-128"/>
              <a:ea typeface="游ゴシック" panose="020B0400000000000000" pitchFamily="50" charset="-128"/>
            </a:endParaRPr>
          </a:p>
        </p:txBody>
      </p:sp>
      <p:graphicFrame>
        <p:nvGraphicFramePr>
          <p:cNvPr id="35" name="表 34">
            <a:extLst>
              <a:ext uri="{FF2B5EF4-FFF2-40B4-BE49-F238E27FC236}">
                <a16:creationId xmlns:a16="http://schemas.microsoft.com/office/drawing/2014/main" id="{C90F3D40-6AB2-9244-8B89-344CC0E9DEDA}"/>
              </a:ext>
            </a:extLst>
          </p:cNvPr>
          <p:cNvGraphicFramePr>
            <a:graphicFrameLocks noGrp="1"/>
          </p:cNvGraphicFramePr>
          <p:nvPr/>
        </p:nvGraphicFramePr>
        <p:xfrm>
          <a:off x="360246" y="1620401"/>
          <a:ext cx="9127761" cy="3751167"/>
        </p:xfrm>
        <a:graphic>
          <a:graphicData uri="http://schemas.openxmlformats.org/drawingml/2006/table">
            <a:tbl>
              <a:tblPr firstRow="1" bandRow="1">
                <a:tableStyleId>{5C22544A-7EE6-4342-B048-85BDC9FD1C3A}</a:tableStyleId>
              </a:tblPr>
              <a:tblGrid>
                <a:gridCol w="854329">
                  <a:extLst>
                    <a:ext uri="{9D8B030D-6E8A-4147-A177-3AD203B41FA5}">
                      <a16:colId xmlns:a16="http://schemas.microsoft.com/office/drawing/2014/main" val="20000"/>
                    </a:ext>
                  </a:extLst>
                </a:gridCol>
                <a:gridCol w="1270604">
                  <a:extLst>
                    <a:ext uri="{9D8B030D-6E8A-4147-A177-3AD203B41FA5}">
                      <a16:colId xmlns:a16="http://schemas.microsoft.com/office/drawing/2014/main" val="20001"/>
                    </a:ext>
                  </a:extLst>
                </a:gridCol>
                <a:gridCol w="1000404">
                  <a:extLst>
                    <a:ext uri="{9D8B030D-6E8A-4147-A177-3AD203B41FA5}">
                      <a16:colId xmlns:a16="http://schemas.microsoft.com/office/drawing/2014/main" val="20003"/>
                    </a:ext>
                  </a:extLst>
                </a:gridCol>
                <a:gridCol w="1000404">
                  <a:extLst>
                    <a:ext uri="{9D8B030D-6E8A-4147-A177-3AD203B41FA5}">
                      <a16:colId xmlns:a16="http://schemas.microsoft.com/office/drawing/2014/main" val="20004"/>
                    </a:ext>
                  </a:extLst>
                </a:gridCol>
                <a:gridCol w="1000404">
                  <a:extLst>
                    <a:ext uri="{9D8B030D-6E8A-4147-A177-3AD203B41FA5}">
                      <a16:colId xmlns:a16="http://schemas.microsoft.com/office/drawing/2014/main" val="1915028688"/>
                    </a:ext>
                  </a:extLst>
                </a:gridCol>
                <a:gridCol w="1000404">
                  <a:extLst>
                    <a:ext uri="{9D8B030D-6E8A-4147-A177-3AD203B41FA5}">
                      <a16:colId xmlns:a16="http://schemas.microsoft.com/office/drawing/2014/main" val="20005"/>
                    </a:ext>
                  </a:extLst>
                </a:gridCol>
                <a:gridCol w="1000404">
                  <a:extLst>
                    <a:ext uri="{9D8B030D-6E8A-4147-A177-3AD203B41FA5}">
                      <a16:colId xmlns:a16="http://schemas.microsoft.com/office/drawing/2014/main" val="20006"/>
                    </a:ext>
                  </a:extLst>
                </a:gridCol>
                <a:gridCol w="1000404">
                  <a:extLst>
                    <a:ext uri="{9D8B030D-6E8A-4147-A177-3AD203B41FA5}">
                      <a16:colId xmlns:a16="http://schemas.microsoft.com/office/drawing/2014/main" val="20007"/>
                    </a:ext>
                  </a:extLst>
                </a:gridCol>
                <a:gridCol w="1000404">
                  <a:extLst>
                    <a:ext uri="{9D8B030D-6E8A-4147-A177-3AD203B41FA5}">
                      <a16:colId xmlns:a16="http://schemas.microsoft.com/office/drawing/2014/main" val="20008"/>
                    </a:ext>
                  </a:extLst>
                </a:gridCol>
              </a:tblGrid>
              <a:tr h="441014">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7</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枠以上</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72879">
                <a:tc rowSpan="7">
                  <a:txBody>
                    <a:bodyPr/>
                    <a:lstStyle/>
                    <a:p>
                      <a:pPr algn="ct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100" b="1"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831184"/>
                  </a:ext>
                </a:extLst>
              </a:tr>
              <a:tr h="472879">
                <a:tc vMerge="1">
                  <a:txBody>
                    <a:bodyPr/>
                    <a:lstStyle/>
                    <a:p>
                      <a:endParaRPr kumimoji="1" lang="ja-JP" altLang="en-US"/>
                    </a:p>
                  </a:txBody>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\247,000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\221,000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\195,000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\182,000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\171,000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\153,000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\135,000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503588"/>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北海道</a:t>
                      </a: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福岡 </a:t>
                      </a:r>
                      <a:endPar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endParaRPr>
                    </a:p>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のいずれか</a:t>
                      </a:r>
                      <a:endPar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ローカル</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①</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8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8329235"/>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ローカル</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②</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8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9646908"/>
                  </a:ext>
                </a:extLst>
              </a:tr>
            </a:tbl>
          </a:graphicData>
        </a:graphic>
      </p:graphicFrame>
      <p:sp>
        <p:nvSpPr>
          <p:cNvPr id="15" name="角丸四角形 23">
            <a:extLst>
              <a:ext uri="{FF2B5EF4-FFF2-40B4-BE49-F238E27FC236}">
                <a16:creationId xmlns:a16="http://schemas.microsoft.com/office/drawing/2014/main" id="{ECDAFF18-DE1C-3A41-A269-1BFA6305CC6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6248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3D6E9A5-BD68-7846-B353-A4163D99E6D4}"/>
              </a:ext>
            </a:extLst>
          </p:cNvPr>
          <p:cNvPicPr>
            <a:picLocks noChangeAspect="1"/>
          </p:cNvPicPr>
          <p:nvPr/>
        </p:nvPicPr>
        <p:blipFill>
          <a:blip r:embed="rId3"/>
          <a:stretch>
            <a:fillRect/>
          </a:stretch>
        </p:blipFill>
        <p:spPr>
          <a:xfrm>
            <a:off x="2540052" y="1724295"/>
            <a:ext cx="4800600" cy="3492500"/>
          </a:xfrm>
          <a:prstGeom prst="rect">
            <a:avLst/>
          </a:prstGeom>
        </p:spPr>
      </p:pic>
      <p:sp>
        <p:nvSpPr>
          <p:cNvPr id="28" name="正方形/長方形 27">
            <a:extLst>
              <a:ext uri="{FF2B5EF4-FFF2-40B4-BE49-F238E27FC236}">
                <a16:creationId xmlns:a16="http://schemas.microsoft.com/office/drawing/2014/main" id="{88898AB7-2425-45B5-A29F-8F467D0C50DA}"/>
              </a:ext>
            </a:extLst>
          </p:cNvPr>
          <p:cNvSpPr/>
          <p:nvPr/>
        </p:nvSpPr>
        <p:spPr>
          <a:xfrm>
            <a:off x="1148264" y="4341649"/>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717721" y="3147404"/>
            <a:ext cx="1303656" cy="523220"/>
          </a:xfrm>
          <a:prstGeom prst="rect">
            <a:avLst/>
          </a:prstGeom>
          <a:noFill/>
          <a:ln>
            <a:noFill/>
          </a:ln>
        </p:spPr>
        <p:txBody>
          <a:bodyPr wrap="square">
            <a:spAutoFit/>
          </a:bodyPr>
          <a:lstStyle/>
          <a:p>
            <a:pPr>
              <a:defRPr/>
            </a:pPr>
            <a:r>
              <a:rPr kumimoji="0" lang="ja-JP" altLang="en-US" sz="1400" kern="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32.4</a:t>
            </a:r>
            <a:r>
              <a:rPr kumimoji="0" lang="ja-JP" altLang="en-US" sz="1400" kern="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717721" y="2896562"/>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029293" y="2612754"/>
            <a:ext cx="420402" cy="165351"/>
          </a:xfrm>
          <a:prstGeom prst="callout2">
            <a:avLst>
              <a:gd name="adj1" fmla="val 53015"/>
              <a:gd name="adj2" fmla="val -426452"/>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latin typeface="游ゴシック" panose="020B0400000000000000" pitchFamily="50" charset="-128"/>
              <a:ea typeface="游ゴシック" panose="020B0400000000000000" pitchFamily="50" charset="-128"/>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315996" y="3587948"/>
            <a:ext cx="420402" cy="165351"/>
          </a:xfrm>
          <a:prstGeom prst="callout2">
            <a:avLst>
              <a:gd name="adj1" fmla="val 121150"/>
              <a:gd name="adj2" fmla="val -199750"/>
              <a:gd name="adj3" fmla="val 29800"/>
              <a:gd name="adj4" fmla="val -134635"/>
              <a:gd name="adj5" fmla="val 26799"/>
              <a:gd name="adj6" fmla="val 163163"/>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4BC62BE-B5CC-404D-BF5A-161A800BAFE6}"/>
              </a:ext>
            </a:extLst>
          </p:cNvPr>
          <p:cNvSpPr/>
          <p:nvPr/>
        </p:nvSpPr>
        <p:spPr>
          <a:xfrm>
            <a:off x="6846603" y="4945278"/>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432742" y="1815035"/>
            <a:ext cx="1303656" cy="523220"/>
          </a:xfrm>
          <a:prstGeom prst="rect">
            <a:avLst/>
          </a:prstGeom>
          <a:noFill/>
        </p:spPr>
        <p:txBody>
          <a:bodyPr wrap="square">
            <a:spAutoFit/>
          </a:bodyPr>
          <a:lstStyle/>
          <a:p>
            <a:pPr>
              <a:defRPr/>
            </a:pPr>
            <a:r>
              <a:rPr kumimoji="0" lang="ja-JP" altLang="en-US" sz="1400" kern="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18.8</a:t>
            </a:r>
            <a:r>
              <a:rPr kumimoji="0" lang="ja-JP" altLang="en-US" sz="1400" kern="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787548" y="2180608"/>
            <a:ext cx="420402" cy="165351"/>
          </a:xfrm>
          <a:prstGeom prst="callout2">
            <a:avLst>
              <a:gd name="adj1" fmla="val 85822"/>
              <a:gd name="adj2" fmla="val 468844"/>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6BBCEE73-EAF2-4964-ACF1-003D85D4BB6B}"/>
              </a:ext>
            </a:extLst>
          </p:cNvPr>
          <p:cNvSpPr/>
          <p:nvPr/>
        </p:nvSpPr>
        <p:spPr>
          <a:xfrm>
            <a:off x="6432743" y="1602798"/>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87753" y="1475538"/>
            <a:ext cx="9056600" cy="394307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D5E909CA-B3CA-4636-A5F8-35E7F383DC2B}"/>
              </a:ext>
            </a:extLst>
          </p:cNvPr>
          <p:cNvSpPr/>
          <p:nvPr/>
        </p:nvSpPr>
        <p:spPr>
          <a:xfrm>
            <a:off x="3864353" y="1337038"/>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a:t>
            </a:r>
            <a:r>
              <a:rPr kumimoji="0" lang="ja-JP" altLang="en-US" sz="1200" b="1" kern="0">
                <a:latin typeface="游ゴシック" panose="020B0400000000000000" pitchFamily="50" charset="-128"/>
                <a:ea typeface="游ゴシック" panose="020B0400000000000000" pitchFamily="50" charset="-128"/>
              </a:rPr>
              <a:t>　約</a:t>
            </a:r>
            <a:r>
              <a:rPr kumimoji="0" lang="en-US" altLang="ja-JP" sz="1200" b="1" kern="0" dirty="0">
                <a:latin typeface="游ゴシック" panose="020B0400000000000000" pitchFamily="50" charset="-128"/>
                <a:ea typeface="游ゴシック" panose="020B0400000000000000" pitchFamily="50" charset="-128"/>
              </a:rPr>
              <a:t>5,900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365949" y="1947333"/>
            <a:ext cx="2324052" cy="276999"/>
          </a:xfrm>
          <a:prstGeom prst="rect">
            <a:avLst/>
          </a:prstGeom>
        </p:spPr>
        <p:txBody>
          <a:bodyPr wrap="square">
            <a:spAutoFit/>
          </a:bodyPr>
          <a:lstStyle/>
          <a:p>
            <a:pPr algn="ct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229924" y="5102151"/>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216073" y="1911715"/>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216073" y="2180608"/>
            <a:ext cx="1532302" cy="523220"/>
          </a:xfrm>
          <a:prstGeom prst="rect">
            <a:avLst/>
          </a:prstGeom>
          <a:noFill/>
        </p:spPr>
        <p:txBody>
          <a:bodyPr wrap="square">
            <a:spAutoFit/>
          </a:bodyPr>
          <a:lstStyle/>
          <a:p>
            <a:pPr>
              <a:defRPr/>
            </a:pP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48.8</a:t>
            </a: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1703" y="3364261"/>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9657" y="3928352"/>
            <a:ext cx="1241509" cy="884329"/>
          </a:xfrm>
          <a:prstGeom prst="rect">
            <a:avLst/>
          </a:prstGeom>
        </p:spPr>
      </p:pic>
      <p:sp>
        <p:nvSpPr>
          <p:cNvPr id="48" name="タイトル 2">
            <a:extLst>
              <a:ext uri="{FF2B5EF4-FFF2-40B4-BE49-F238E27FC236}">
                <a16:creationId xmlns:a16="http://schemas.microsoft.com/office/drawing/2014/main" id="{355C7591-B324-784E-B3F2-C513B65A9227}"/>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放送型</a:t>
            </a:r>
            <a:r>
              <a:rPr lang="en-US" altLang="ja-JP" sz="2400" dirty="0"/>
              <a:t>G</a:t>
            </a:r>
            <a:r>
              <a:rPr lang="ja-JP" altLang="en-US" sz="2400"/>
              <a:t>ガイド</a:t>
            </a:r>
            <a:r>
              <a:rPr lang="en-US" altLang="ja-JP" sz="2400" dirty="0"/>
              <a:t> </a:t>
            </a:r>
            <a:r>
              <a:rPr lang="ja-JP" altLang="en-US" sz="2400"/>
              <a:t>掲載報告</a:t>
            </a:r>
            <a:endParaRPr lang="ja-JP" altLang="en-US" sz="2400" dirty="0"/>
          </a:p>
        </p:txBody>
      </p:sp>
      <p:sp>
        <p:nvSpPr>
          <p:cNvPr id="51" name="正方形/長方形 50">
            <a:extLst>
              <a:ext uri="{FF2B5EF4-FFF2-40B4-BE49-F238E27FC236}">
                <a16:creationId xmlns:a16="http://schemas.microsoft.com/office/drawing/2014/main" id="{E725C123-CB75-5942-ADEB-D4EB277DBC82}"/>
              </a:ext>
            </a:extLst>
          </p:cNvPr>
          <p:cNvSpPr/>
          <p:nvPr/>
        </p:nvSpPr>
        <p:spPr>
          <a:xfrm>
            <a:off x="288124" y="793520"/>
            <a:ext cx="934743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一部受信機</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で取得できる広告の表示回数・クリック数をご報告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フッター プレースホルダー 2">
            <a:extLst>
              <a:ext uri="{FF2B5EF4-FFF2-40B4-BE49-F238E27FC236}">
                <a16:creationId xmlns:a16="http://schemas.microsoft.com/office/drawing/2014/main" id="{86FD648B-DF91-7245-A67B-1AD8DC6A717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2" name="スライド番号プレースホルダー 3">
            <a:extLst>
              <a:ext uri="{FF2B5EF4-FFF2-40B4-BE49-F238E27FC236}">
                <a16:creationId xmlns:a16="http://schemas.microsoft.com/office/drawing/2014/main" id="{D03CAF47-629F-7144-9F8F-2EB0D8CC473B}"/>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6</a:t>
            </a:fld>
            <a:endParaRPr lang="ja-JP" altLang="en-US" dirty="0"/>
          </a:p>
        </p:txBody>
      </p:sp>
      <p:graphicFrame>
        <p:nvGraphicFramePr>
          <p:cNvPr id="5" name="表 4">
            <a:extLst>
              <a:ext uri="{FF2B5EF4-FFF2-40B4-BE49-F238E27FC236}">
                <a16:creationId xmlns:a16="http://schemas.microsoft.com/office/drawing/2014/main" id="{5822173E-E9E6-D64E-90DE-BCADAA061F8E}"/>
              </a:ext>
            </a:extLst>
          </p:cNvPr>
          <p:cNvGraphicFramePr>
            <a:graphicFrameLocks noGrp="1"/>
          </p:cNvGraphicFramePr>
          <p:nvPr/>
        </p:nvGraphicFramePr>
        <p:xfrm>
          <a:off x="500145" y="5771697"/>
          <a:ext cx="9044208" cy="742950"/>
        </p:xfrm>
        <a:graphic>
          <a:graphicData uri="http://schemas.openxmlformats.org/drawingml/2006/table">
            <a:tbl>
              <a:tblPr>
                <a:tableStyleId>{5C22544A-7EE6-4342-B048-85BDC9FD1C3A}</a:tableStyleId>
              </a:tblPr>
              <a:tblGrid>
                <a:gridCol w="584473">
                  <a:extLst>
                    <a:ext uri="{9D8B030D-6E8A-4147-A177-3AD203B41FA5}">
                      <a16:colId xmlns:a16="http://schemas.microsoft.com/office/drawing/2014/main" val="1680133441"/>
                    </a:ext>
                  </a:extLst>
                </a:gridCol>
                <a:gridCol w="675167">
                  <a:extLst>
                    <a:ext uri="{9D8B030D-6E8A-4147-A177-3AD203B41FA5}">
                      <a16:colId xmlns:a16="http://schemas.microsoft.com/office/drawing/2014/main" val="228450191"/>
                    </a:ext>
                  </a:extLst>
                </a:gridCol>
                <a:gridCol w="657531">
                  <a:extLst>
                    <a:ext uri="{9D8B030D-6E8A-4147-A177-3AD203B41FA5}">
                      <a16:colId xmlns:a16="http://schemas.microsoft.com/office/drawing/2014/main" val="3234052614"/>
                    </a:ext>
                  </a:extLst>
                </a:gridCol>
                <a:gridCol w="1685397">
                  <a:extLst>
                    <a:ext uri="{9D8B030D-6E8A-4147-A177-3AD203B41FA5}">
                      <a16:colId xmlns:a16="http://schemas.microsoft.com/office/drawing/2014/main" val="2496309971"/>
                    </a:ext>
                  </a:extLst>
                </a:gridCol>
                <a:gridCol w="906940">
                  <a:extLst>
                    <a:ext uri="{9D8B030D-6E8A-4147-A177-3AD203B41FA5}">
                      <a16:colId xmlns:a16="http://schemas.microsoft.com/office/drawing/2014/main" val="2053171409"/>
                    </a:ext>
                  </a:extLst>
                </a:gridCol>
                <a:gridCol w="906940">
                  <a:extLst>
                    <a:ext uri="{9D8B030D-6E8A-4147-A177-3AD203B41FA5}">
                      <a16:colId xmlns:a16="http://schemas.microsoft.com/office/drawing/2014/main" val="2364515460"/>
                    </a:ext>
                  </a:extLst>
                </a:gridCol>
                <a:gridCol w="906940">
                  <a:extLst>
                    <a:ext uri="{9D8B030D-6E8A-4147-A177-3AD203B41FA5}">
                      <a16:colId xmlns:a16="http://schemas.microsoft.com/office/drawing/2014/main" val="550541716"/>
                    </a:ext>
                  </a:extLst>
                </a:gridCol>
                <a:gridCol w="906940">
                  <a:extLst>
                    <a:ext uri="{9D8B030D-6E8A-4147-A177-3AD203B41FA5}">
                      <a16:colId xmlns:a16="http://schemas.microsoft.com/office/drawing/2014/main" val="4125015958"/>
                    </a:ext>
                  </a:extLst>
                </a:gridCol>
                <a:gridCol w="906940">
                  <a:extLst>
                    <a:ext uri="{9D8B030D-6E8A-4147-A177-3AD203B41FA5}">
                      <a16:colId xmlns:a16="http://schemas.microsoft.com/office/drawing/2014/main" val="350324891"/>
                    </a:ext>
                  </a:extLst>
                </a:gridCol>
                <a:gridCol w="906940">
                  <a:extLst>
                    <a:ext uri="{9D8B030D-6E8A-4147-A177-3AD203B41FA5}">
                      <a16:colId xmlns:a16="http://schemas.microsoft.com/office/drawing/2014/main" val="2943959055"/>
                    </a:ext>
                  </a:extLst>
                </a:gridCol>
              </a:tblGrid>
              <a:tr h="257175">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掲載日</a:t>
                      </a:r>
                      <a:endParaRPr lang="ja-JP" altLang="en-US" sz="900" b="0" i="0" u="none" strike="noStrike">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tx1">
                        <a:lumMod val="50000"/>
                        <a:lumOff val="5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掲載時間</a:t>
                      </a:r>
                      <a:endParaRPr lang="ja-JP" altLang="en-US" sz="900" b="0" i="0" u="none" strike="noStrike">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tx1">
                        <a:lumMod val="50000"/>
                        <a:lumOff val="5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掲載エリア</a:t>
                      </a:r>
                      <a:endParaRPr lang="ja-JP" altLang="en-US" sz="900" b="0" i="0" u="none" strike="noStrike">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tx1">
                        <a:lumMod val="50000"/>
                        <a:lumOff val="5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掲載クリエイティブ</a:t>
                      </a:r>
                      <a:endParaRPr lang="ja-JP" altLang="en-US" sz="900" b="0" i="0" u="none" strike="noStrike">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tx1">
                        <a:lumMod val="50000"/>
                        <a:lumOff val="5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結線受信機</a:t>
                      </a:r>
                      <a:r>
                        <a:rPr lang="en" sz="900" u="none" strike="noStrike" dirty="0">
                          <a:solidFill>
                            <a:schemeClr val="bg1"/>
                          </a:solidFill>
                          <a:effectLst/>
                          <a:latin typeface="Yu Gothic" panose="020B0400000000000000" pitchFamily="34" charset="-128"/>
                          <a:ea typeface="Yu Gothic" panose="020B0400000000000000" pitchFamily="34" charset="-128"/>
                        </a:rPr>
                        <a:t>imp</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accent1"/>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結線受信機</a:t>
                      </a:r>
                      <a:r>
                        <a:rPr lang="en" sz="900" u="none" strike="noStrike" dirty="0">
                          <a:solidFill>
                            <a:schemeClr val="bg1"/>
                          </a:solidFill>
                          <a:effectLst/>
                          <a:latin typeface="Yu Gothic" panose="020B0400000000000000" pitchFamily="34" charset="-128"/>
                          <a:ea typeface="Yu Gothic" panose="020B0400000000000000" pitchFamily="34" charset="-128"/>
                        </a:rPr>
                        <a:t>Click</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accent1"/>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結線受信機</a:t>
                      </a:r>
                      <a:r>
                        <a:rPr lang="en" sz="900" u="none" strike="noStrike" dirty="0">
                          <a:solidFill>
                            <a:schemeClr val="bg1"/>
                          </a:solidFill>
                          <a:effectLst/>
                          <a:latin typeface="Yu Gothic" panose="020B0400000000000000" pitchFamily="34" charset="-128"/>
                          <a:ea typeface="Yu Gothic" panose="020B0400000000000000" pitchFamily="34" charset="-128"/>
                        </a:rPr>
                        <a:t>CTR</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accent1"/>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当日平均</a:t>
                      </a:r>
                      <a:r>
                        <a:rPr lang="en" sz="900" u="none" strike="noStrike" dirty="0">
                          <a:solidFill>
                            <a:schemeClr val="bg1"/>
                          </a:solidFill>
                          <a:effectLst/>
                          <a:latin typeface="Yu Gothic" panose="020B0400000000000000" pitchFamily="34" charset="-128"/>
                          <a:ea typeface="Yu Gothic" panose="020B0400000000000000" pitchFamily="34" charset="-128"/>
                        </a:rPr>
                        <a:t>CTR</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accent1"/>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全受信機</a:t>
                      </a:r>
                      <a:r>
                        <a:rPr lang="en" sz="900" u="none" strike="noStrike" dirty="0">
                          <a:solidFill>
                            <a:schemeClr val="bg1"/>
                          </a:solidFill>
                          <a:effectLst/>
                          <a:latin typeface="Yu Gothic" panose="020B0400000000000000" pitchFamily="34" charset="-128"/>
                          <a:ea typeface="Yu Gothic" panose="020B0400000000000000" pitchFamily="34" charset="-128"/>
                        </a:rPr>
                        <a:t>imp</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bg2">
                        <a:lumMod val="9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全受信機</a:t>
                      </a:r>
                      <a:r>
                        <a:rPr lang="en" sz="900" u="none" strike="noStrike" dirty="0">
                          <a:solidFill>
                            <a:schemeClr val="bg1"/>
                          </a:solidFill>
                          <a:effectLst/>
                          <a:latin typeface="Yu Gothic" panose="020B0400000000000000" pitchFamily="34" charset="-128"/>
                          <a:ea typeface="Yu Gothic" panose="020B0400000000000000" pitchFamily="34" charset="-128"/>
                        </a:rPr>
                        <a:t>Click</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bg2">
                        <a:lumMod val="90000"/>
                      </a:schemeClr>
                    </a:solidFill>
                  </a:tcPr>
                </a:tc>
                <a:extLst>
                  <a:ext uri="{0D108BD9-81ED-4DB2-BD59-A6C34878D82A}">
                    <a16:rowId xmlns:a16="http://schemas.microsoft.com/office/drawing/2014/main" val="2657543889"/>
                  </a:ext>
                </a:extLst>
              </a:tr>
              <a:tr h="485775">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5/1(</a:t>
                      </a:r>
                      <a:r>
                        <a:rPr lang="ja-JP" altLang="en-US" sz="900" u="none" strike="noStrike">
                          <a:effectLst/>
                          <a:latin typeface="Yu Gothic" panose="020B0400000000000000" pitchFamily="34" charset="-128"/>
                          <a:ea typeface="Yu Gothic" panose="020B0400000000000000" pitchFamily="34" charset="-128"/>
                        </a:rPr>
                        <a:t>金</a:t>
                      </a:r>
                      <a:r>
                        <a:rPr lang="en-US" altLang="ja-JP" sz="900" u="none" strike="noStrike" dirty="0">
                          <a:effectLst/>
                          <a:latin typeface="Yu Gothic" panose="020B0400000000000000" pitchFamily="34" charset="-128"/>
                          <a:ea typeface="Yu Gothic" panose="020B0400000000000000" pitchFamily="34" charset="-128"/>
                        </a:rPr>
                        <a:t>)</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5:00-29:00</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ja-JP" altLang="en-US" sz="900" u="none" strike="noStrike">
                          <a:effectLst/>
                          <a:latin typeface="Yu Gothic" panose="020B0400000000000000" pitchFamily="34" charset="-128"/>
                          <a:ea typeface="Yu Gothic" panose="020B0400000000000000" pitchFamily="34" charset="-128"/>
                        </a:rPr>
                        <a:t>全国</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l" fontAlgn="ctr"/>
                      <a:r>
                        <a:rPr lang="ja-JP" altLang="en-US" sz="900" u="none" strike="noStrike">
                          <a:effectLst/>
                          <a:latin typeface="Yu Gothic" panose="020B0400000000000000" pitchFamily="34" charset="-128"/>
                          <a:ea typeface="Yu Gothic" panose="020B0400000000000000" pitchFamily="34" charset="-128"/>
                        </a:rPr>
                        <a:t>　</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2,500,000</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1,025</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0.041%</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0.041%</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13,297,872</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5,452</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extLst>
                  <a:ext uri="{0D108BD9-81ED-4DB2-BD59-A6C34878D82A}">
                    <a16:rowId xmlns:a16="http://schemas.microsoft.com/office/drawing/2014/main" val="1737074161"/>
                  </a:ext>
                </a:extLst>
              </a:tr>
            </a:tbl>
          </a:graphicData>
        </a:graphic>
      </p:graphicFrame>
      <p:sp>
        <p:nvSpPr>
          <p:cNvPr id="7" name="テキスト ボックス 6">
            <a:extLst>
              <a:ext uri="{FF2B5EF4-FFF2-40B4-BE49-F238E27FC236}">
                <a16:creationId xmlns:a16="http://schemas.microsoft.com/office/drawing/2014/main" id="{D9F8568A-208D-0F45-9EAC-2309F9865171}"/>
              </a:ext>
            </a:extLst>
          </p:cNvPr>
          <p:cNvSpPr txBox="1"/>
          <p:nvPr/>
        </p:nvSpPr>
        <p:spPr>
          <a:xfrm>
            <a:off x="461663" y="5525019"/>
            <a:ext cx="1980029" cy="307777"/>
          </a:xfrm>
          <a:prstGeom prst="rect">
            <a:avLst/>
          </a:prstGeom>
          <a:noFill/>
        </p:spPr>
        <p:txBody>
          <a:bodyPr wrap="none" rtlCol="0">
            <a:spAutoFit/>
          </a:bodyPr>
          <a:lstStyle/>
          <a:p>
            <a:r>
              <a:rPr kumimoji="1" lang="ja-JP" altLang="en-US" sz="1400">
                <a:latin typeface="Yu Gothic" panose="020B0400000000000000" pitchFamily="34" charset="-128"/>
                <a:ea typeface="Yu Gothic" panose="020B0400000000000000" pitchFamily="34" charset="-128"/>
              </a:rPr>
              <a:t>掲載レポートイメ</a:t>
            </a:r>
            <a:r>
              <a:rPr lang="ja-JP" altLang="en-US" sz="1400">
                <a:latin typeface="Yu Gothic" panose="020B0400000000000000" pitchFamily="34" charset="-128"/>
                <a:ea typeface="Yu Gothic" panose="020B0400000000000000" pitchFamily="34" charset="-128"/>
              </a:rPr>
              <a:t>ージ</a:t>
            </a:r>
            <a:endParaRPr kumimoji="1" lang="ja-JP" altLang="en-US" sz="1400">
              <a:latin typeface="Yu Gothic" panose="020B0400000000000000" pitchFamily="34" charset="-128"/>
              <a:ea typeface="Yu Gothic" panose="020B0400000000000000" pitchFamily="34" charset="-128"/>
            </a:endParaRPr>
          </a:p>
        </p:txBody>
      </p:sp>
      <p:sp>
        <p:nvSpPr>
          <p:cNvPr id="8" name="テキスト ボックス 7">
            <a:extLst>
              <a:ext uri="{FF2B5EF4-FFF2-40B4-BE49-F238E27FC236}">
                <a16:creationId xmlns:a16="http://schemas.microsoft.com/office/drawing/2014/main" id="{9802F638-8FAC-384E-9EC4-12F848F9FD52}"/>
              </a:ext>
            </a:extLst>
          </p:cNvPr>
          <p:cNvSpPr txBox="1"/>
          <p:nvPr/>
        </p:nvSpPr>
        <p:spPr>
          <a:xfrm>
            <a:off x="4229249" y="6493531"/>
            <a:ext cx="723275" cy="184666"/>
          </a:xfrm>
          <a:prstGeom prst="rect">
            <a:avLst/>
          </a:prstGeom>
          <a:noFill/>
        </p:spPr>
        <p:txBody>
          <a:bodyPr wrap="none" rtlCol="0">
            <a:spAutoFit/>
          </a:bodyPr>
          <a:lstStyle/>
          <a:p>
            <a:r>
              <a:rPr kumimoji="1" lang="ja-JP" altLang="en-US" sz="600">
                <a:latin typeface="Yu Gothic" panose="020B0400000000000000" pitchFamily="34" charset="-128"/>
                <a:ea typeface="Yu Gothic" panose="020B0400000000000000" pitchFamily="34" charset="-128"/>
              </a:rPr>
              <a:t>満枠時の想定値</a:t>
            </a:r>
          </a:p>
        </p:txBody>
      </p:sp>
      <p:sp>
        <p:nvSpPr>
          <p:cNvPr id="32" name="テキスト ボックス 31">
            <a:extLst>
              <a:ext uri="{FF2B5EF4-FFF2-40B4-BE49-F238E27FC236}">
                <a16:creationId xmlns:a16="http://schemas.microsoft.com/office/drawing/2014/main" id="{38C472CD-37F7-7946-A733-349DA9CA7D14}"/>
              </a:ext>
            </a:extLst>
          </p:cNvPr>
          <p:cNvSpPr txBox="1"/>
          <p:nvPr/>
        </p:nvSpPr>
        <p:spPr>
          <a:xfrm>
            <a:off x="6921097" y="6493531"/>
            <a:ext cx="742511" cy="184666"/>
          </a:xfrm>
          <a:prstGeom prst="rect">
            <a:avLst/>
          </a:prstGeom>
          <a:noFill/>
        </p:spPr>
        <p:txBody>
          <a:bodyPr wrap="none" rtlCol="0">
            <a:spAutoFit/>
          </a:bodyPr>
          <a:lstStyle/>
          <a:p>
            <a:r>
              <a:rPr lang="en-US" altLang="ja-JP" sz="600" dirty="0">
                <a:latin typeface="Yu Gothic" panose="020B0400000000000000" pitchFamily="34" charset="-128"/>
                <a:ea typeface="Yu Gothic" panose="020B0400000000000000" pitchFamily="34" charset="-128"/>
              </a:rPr>
              <a:t>2019</a:t>
            </a:r>
            <a:r>
              <a:rPr lang="ja-JP" altLang="en-US" sz="600">
                <a:latin typeface="Yu Gothic" panose="020B0400000000000000" pitchFamily="34" charset="-128"/>
                <a:ea typeface="Yu Gothic" panose="020B0400000000000000" pitchFamily="34" charset="-128"/>
              </a:rPr>
              <a:t>年度</a:t>
            </a:r>
            <a:r>
              <a:rPr kumimoji="1" lang="ja-JP" altLang="en-US" sz="600">
                <a:latin typeface="Yu Gothic" panose="020B0400000000000000" pitchFamily="34" charset="-128"/>
                <a:ea typeface="Yu Gothic" panose="020B0400000000000000" pitchFamily="34" charset="-128"/>
              </a:rPr>
              <a:t>平均値</a:t>
            </a:r>
          </a:p>
        </p:txBody>
      </p:sp>
      <p:pic>
        <p:nvPicPr>
          <p:cNvPr id="41" name="Picture 2" descr="C:\Users\ipg_CR03\Desktop\newce_sales\newce_demo.jpg">
            <a:extLst>
              <a:ext uri="{FF2B5EF4-FFF2-40B4-BE49-F238E27FC236}">
                <a16:creationId xmlns:a16="http://schemas.microsoft.com/office/drawing/2014/main" id="{31932065-AF7A-884B-B650-9A8E558573C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9194" t="7005" r="17485" b="76171"/>
          <a:stretch/>
        </p:blipFill>
        <p:spPr bwMode="auto">
          <a:xfrm>
            <a:off x="2494085" y="6144492"/>
            <a:ext cx="1490818" cy="263750"/>
          </a:xfrm>
          <a:prstGeom prst="rect">
            <a:avLst/>
          </a:prstGeom>
          <a:solidFill>
            <a:schemeClr val="tx1">
              <a:lumMod val="75000"/>
              <a:lumOff val="25000"/>
            </a:schemeClr>
          </a:solidFill>
          <a:ln>
            <a:solidFill>
              <a:schemeClr val="tx1">
                <a:lumMod val="75000"/>
                <a:lumOff val="25000"/>
              </a:schemeClr>
            </a:solidFill>
          </a:ln>
        </p:spPr>
      </p:pic>
      <p:sp>
        <p:nvSpPr>
          <p:cNvPr id="31" name="角丸四角形 23">
            <a:extLst>
              <a:ext uri="{FF2B5EF4-FFF2-40B4-BE49-F238E27FC236}">
                <a16:creationId xmlns:a16="http://schemas.microsoft.com/office/drawing/2014/main" id="{30E41CA7-E783-EB45-BBC6-B95C9B87D6AA}"/>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正方形/長方形 44">
            <a:extLst>
              <a:ext uri="{FF2B5EF4-FFF2-40B4-BE49-F238E27FC236}">
                <a16:creationId xmlns:a16="http://schemas.microsoft.com/office/drawing/2014/main" id="{FD045C79-4634-9A44-980C-17481E117B9A}"/>
              </a:ext>
            </a:extLst>
          </p:cNvPr>
          <p:cNvSpPr/>
          <p:nvPr/>
        </p:nvSpPr>
        <p:spPr>
          <a:xfrm>
            <a:off x="494857" y="5470350"/>
            <a:ext cx="9056601" cy="169800"/>
          </a:xfrm>
          <a:prstGeom prst="rect">
            <a:avLst/>
          </a:prstGeom>
        </p:spPr>
        <p:txBody>
          <a:bodyPr wrap="square">
            <a:spAutoFit/>
          </a:bodyPr>
          <a:lstStyle/>
          <a:p>
            <a:pPr algn="r">
              <a:defRPr/>
            </a:pP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500" kern="0" dirty="0">
                <a:latin typeface="游ゴシック" panose="020B0400000000000000" pitchFamily="50" charset="-128"/>
                <a:ea typeface="游ゴシック" panose="020B0400000000000000" pitchFamily="50" charset="-128"/>
              </a:rPr>
              <a:t>　　</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500" kern="0" dirty="0">
                <a:latin typeface="游ゴシック" panose="020B0400000000000000" pitchFamily="50" charset="-128"/>
                <a:ea typeface="游ゴシック" panose="020B0400000000000000" pitchFamily="50" charset="-128"/>
              </a:rPr>
              <a:t>(2019</a:t>
            </a:r>
            <a:r>
              <a:rPr kumimoji="0" lang="ja-JP" altLang="en-US" sz="500" kern="0">
                <a:latin typeface="游ゴシック" panose="020B0400000000000000" pitchFamily="50" charset="-128"/>
                <a:ea typeface="游ゴシック" panose="020B0400000000000000" pitchFamily="50" charset="-128"/>
              </a:rPr>
              <a:t>年</a:t>
            </a:r>
            <a:r>
              <a:rPr kumimoji="0" lang="en-US" altLang="ja-JP" sz="500" kern="0" dirty="0">
                <a:latin typeface="游ゴシック" panose="020B0400000000000000" pitchFamily="50" charset="-128"/>
                <a:ea typeface="游ゴシック" panose="020B0400000000000000" pitchFamily="50" charset="-128"/>
              </a:rPr>
              <a:t>9</a:t>
            </a:r>
            <a:r>
              <a:rPr kumimoji="0" lang="ja-JP" altLang="en-US" sz="500" kern="0" dirty="0">
                <a:latin typeface="游ゴシック" panose="020B0400000000000000" pitchFamily="50" charset="-128"/>
                <a:ea typeface="游ゴシック" panose="020B0400000000000000" pitchFamily="50" charset="-128"/>
              </a:rPr>
              <a:t>月</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」結果</a:t>
            </a:r>
            <a:r>
              <a:rPr kumimoji="0" lang="ja-JP" altLang="en-US" sz="500" kern="0">
                <a:latin typeface="游ゴシック" panose="020B0400000000000000" pitchFamily="50" charset="-128"/>
                <a:ea typeface="游ゴシック" panose="020B0400000000000000" pitchFamily="50" charset="-128"/>
              </a:rPr>
              <a:t>、</a:t>
            </a:r>
            <a:r>
              <a:rPr kumimoji="0" lang="en-US" altLang="ja-JP" sz="500" kern="0" dirty="0">
                <a:latin typeface="游ゴシック" panose="020B0400000000000000" pitchFamily="50" charset="-128"/>
                <a:ea typeface="游ゴシック" panose="020B0400000000000000" pitchFamily="50" charset="-128"/>
              </a:rPr>
              <a:t>36.5%</a:t>
            </a:r>
            <a:r>
              <a:rPr kumimoji="0" lang="ja-JP" altLang="en-US" sz="500" kern="0" dirty="0">
                <a:latin typeface="游ゴシック" panose="020B0400000000000000" pitchFamily="50" charset="-128"/>
                <a:ea typeface="游ゴシック" panose="020B0400000000000000" pitchFamily="50" charset="-128"/>
              </a:rPr>
              <a:t>を利用して算出</a:t>
            </a:r>
            <a:endPar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2068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HTMLG</a:t>
            </a:r>
            <a:r>
              <a:rPr lang="ja-JP" altLang="en-US" sz="4400" dirty="0">
                <a:latin typeface="Yu Gothic" panose="020B0400000000000000" pitchFamily="34" charset="-128"/>
                <a:ea typeface="Yu Gothic" panose="020B0400000000000000" pitchFamily="34" charset="-128"/>
              </a:rPr>
              <a:t>ガイド</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98603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a:extLst>
              <a:ext uri="{FF2B5EF4-FFF2-40B4-BE49-F238E27FC236}">
                <a16:creationId xmlns:a16="http://schemas.microsoft.com/office/drawing/2014/main" id="{68847D01-4467-F540-A19F-D062EC3B2EFE}"/>
              </a:ext>
            </a:extLst>
          </p:cNvPr>
          <p:cNvSpPr/>
          <p:nvPr/>
        </p:nvSpPr>
        <p:spPr>
          <a:xfrm>
            <a:off x="4343199" y="4254566"/>
            <a:ext cx="1655707" cy="145118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a:extLst>
              <a:ext uri="{FF2B5EF4-FFF2-40B4-BE49-F238E27FC236}">
                <a16:creationId xmlns:a16="http://schemas.microsoft.com/office/drawing/2014/main" id="{3C493BF4-6302-F14A-94E0-550589AD644D}"/>
              </a:ext>
            </a:extLst>
          </p:cNvPr>
          <p:cNvSpPr/>
          <p:nvPr/>
        </p:nvSpPr>
        <p:spPr>
          <a:xfrm>
            <a:off x="2594402" y="4254566"/>
            <a:ext cx="1655707" cy="145118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654558" y="867931"/>
            <a:ext cx="6647975"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ネット結線受信機だけの次世代型の番組表広告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0BB283FB-CAAD-5A42-8746-EFD0F212D61A}"/>
              </a:ext>
            </a:extLst>
          </p:cNvPr>
          <p:cNvGrpSpPr/>
          <p:nvPr/>
        </p:nvGrpSpPr>
        <p:grpSpPr>
          <a:xfrm>
            <a:off x="6679672" y="1601090"/>
            <a:ext cx="2122697" cy="794618"/>
            <a:chOff x="5799332" y="1337194"/>
            <a:chExt cx="2122697" cy="794618"/>
          </a:xfrm>
        </p:grpSpPr>
        <p:sp>
          <p:nvSpPr>
            <p:cNvPr id="138" name="正方形/長方形 137">
              <a:extLst>
                <a:ext uri="{FF2B5EF4-FFF2-40B4-BE49-F238E27FC236}">
                  <a16:creationId xmlns:a16="http://schemas.microsoft.com/office/drawing/2014/main" id="{E40ECD9A-FCE6-7C4D-8CE3-1C8BEFADE1D6}"/>
                </a:ext>
              </a:extLst>
            </p:cNvPr>
            <p:cNvSpPr/>
            <p:nvPr/>
          </p:nvSpPr>
          <p:spPr>
            <a:xfrm>
              <a:off x="5799332" y="1547037"/>
              <a:ext cx="2122697" cy="584775"/>
            </a:xfrm>
            <a:prstGeom prst="rect">
              <a:avLst/>
            </a:prstGeom>
          </p:spPr>
          <p:txBody>
            <a:bodyPr wrap="none">
              <a:spAutoFit/>
            </a:bodyPr>
            <a:lstStyle/>
            <a:p>
              <a:pPr algn="ctr"/>
              <a:r>
                <a:rPr lang="ja-JP" altLang="en-US" sz="3200" b="1" u="sng">
                  <a:latin typeface="游ゴシック" panose="020B0400000000000000" pitchFamily="50" charset="-128"/>
                  <a:ea typeface="游ゴシック" panose="020B0400000000000000" pitchFamily="50" charset="-128"/>
                </a:rPr>
                <a:t>約</a:t>
              </a:r>
              <a:r>
                <a:rPr lang="en-US" altLang="ja-JP" sz="3200" b="1" u="sng" dirty="0">
                  <a:latin typeface="游ゴシック" panose="020B0400000000000000" pitchFamily="50" charset="-128"/>
                  <a:ea typeface="游ゴシック" panose="020B0400000000000000" pitchFamily="50" charset="-128"/>
                </a:rPr>
                <a:t>540</a:t>
              </a:r>
              <a:r>
                <a:rPr lang="ja-JP" altLang="en-US" sz="3200" b="1" u="sng">
                  <a:latin typeface="游ゴシック" panose="020B0400000000000000" pitchFamily="50" charset="-128"/>
                  <a:ea typeface="游ゴシック" panose="020B0400000000000000" pitchFamily="50" charset="-128"/>
                </a:rPr>
                <a:t>万台</a:t>
              </a:r>
              <a:endParaRPr lang="ja-JP" altLang="en-US" sz="3200" b="1" u="sng" dirty="0">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409272" y="1337194"/>
              <a:ext cx="902811" cy="307777"/>
            </a:xfrm>
            <a:prstGeom prst="rect">
              <a:avLst/>
            </a:prstGeom>
          </p:spPr>
          <p:txBody>
            <a:bodyPr wrap="none">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出荷台数</a:t>
              </a:r>
              <a:endParaRPr lang="ja-JP" altLang="en-US" sz="14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63341C96-A66A-1D45-BC8F-5C01E5C885A7}"/>
              </a:ext>
            </a:extLst>
          </p:cNvPr>
          <p:cNvGrpSpPr/>
          <p:nvPr/>
        </p:nvGrpSpPr>
        <p:grpSpPr>
          <a:xfrm>
            <a:off x="6232483" y="2747499"/>
            <a:ext cx="3304801" cy="2894327"/>
            <a:chOff x="6088616" y="2648739"/>
            <a:chExt cx="3304801" cy="2894327"/>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088616" y="2756349"/>
              <a:ext cx="3304801" cy="27867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182689" y="2648739"/>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1C73F584-2B10-EE45-9FD6-7B2F75AEA829}"/>
              </a:ext>
            </a:extLst>
          </p:cNvPr>
          <p:cNvGrpSpPr>
            <a:grpSpLocks noChangeAspect="1"/>
          </p:cNvGrpSpPr>
          <p:nvPr/>
        </p:nvGrpSpPr>
        <p:grpSpPr>
          <a:xfrm>
            <a:off x="1523926" y="1580307"/>
            <a:ext cx="3267534" cy="2145690"/>
            <a:chOff x="628365" y="2396623"/>
            <a:chExt cx="4783997" cy="3141504"/>
          </a:xfrm>
        </p:grpSpPr>
        <p:grpSp>
          <p:nvGrpSpPr>
            <p:cNvPr id="176" name="グループ化 175">
              <a:extLst>
                <a:ext uri="{FF2B5EF4-FFF2-40B4-BE49-F238E27FC236}">
                  <a16:creationId xmlns:a16="http://schemas.microsoft.com/office/drawing/2014/main" id="{20293900-2A6B-1841-9FBE-4156450A3BDC}"/>
                </a:ext>
              </a:extLst>
            </p:cNvPr>
            <p:cNvGrpSpPr/>
            <p:nvPr/>
          </p:nvGrpSpPr>
          <p:grpSpPr>
            <a:xfrm>
              <a:off x="628365" y="2396623"/>
              <a:ext cx="4783997" cy="3141504"/>
              <a:chOff x="427200" y="2011995"/>
              <a:chExt cx="4411425" cy="2856020"/>
            </a:xfrm>
          </p:grpSpPr>
          <p:grpSp>
            <p:nvGrpSpPr>
              <p:cNvPr id="177" name="グループ化 91">
                <a:extLst>
                  <a:ext uri="{FF2B5EF4-FFF2-40B4-BE49-F238E27FC236}">
                    <a16:creationId xmlns:a16="http://schemas.microsoft.com/office/drawing/2014/main" id="{0400B7A2-EA6D-5A4D-BEF2-007B55000831}"/>
                  </a:ext>
                </a:extLst>
              </p:cNvPr>
              <p:cNvGrpSpPr/>
              <p:nvPr/>
            </p:nvGrpSpPr>
            <p:grpSpPr>
              <a:xfrm>
                <a:off x="427200" y="2011995"/>
                <a:ext cx="4411425" cy="2856020"/>
                <a:chOff x="2038363" y="3332174"/>
                <a:chExt cx="1785149" cy="1226744"/>
              </a:xfrm>
              <a:solidFill>
                <a:schemeClr val="tx1">
                  <a:lumMod val="75000"/>
                  <a:lumOff val="25000"/>
                </a:schemeClr>
              </a:solidFill>
            </p:grpSpPr>
            <p:grpSp>
              <p:nvGrpSpPr>
                <p:cNvPr id="179" name="グループ化 92">
                  <a:extLst>
                    <a:ext uri="{FF2B5EF4-FFF2-40B4-BE49-F238E27FC236}">
                      <a16:creationId xmlns:a16="http://schemas.microsoft.com/office/drawing/2014/main" id="{3B968A19-B2CE-024F-931D-8ACF3B197624}"/>
                    </a:ext>
                  </a:extLst>
                </p:cNvPr>
                <p:cNvGrpSpPr/>
                <p:nvPr/>
              </p:nvGrpSpPr>
              <p:grpSpPr>
                <a:xfrm>
                  <a:off x="2038363" y="3332174"/>
                  <a:ext cx="1785149" cy="1087107"/>
                  <a:chOff x="2038363" y="3332174"/>
                  <a:chExt cx="1785149" cy="1087107"/>
                </a:xfrm>
                <a:grpFill/>
              </p:grpSpPr>
              <p:sp>
                <p:nvSpPr>
                  <p:cNvPr id="182" name="正方形/長方形 181">
                    <a:extLst>
                      <a:ext uri="{FF2B5EF4-FFF2-40B4-BE49-F238E27FC236}">
                        <a16:creationId xmlns:a16="http://schemas.microsoft.com/office/drawing/2014/main" id="{C402C5B3-773B-6F48-9595-9EE11C20D256}"/>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3" name="正方形/長方形 182">
                    <a:extLst>
                      <a:ext uri="{FF2B5EF4-FFF2-40B4-BE49-F238E27FC236}">
                        <a16:creationId xmlns:a16="http://schemas.microsoft.com/office/drawing/2014/main" id="{9D5B2936-8E2E-3E4E-B463-42FE5C8FD538}"/>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80" name="正方形/長方形 179">
                  <a:extLst>
                    <a:ext uri="{FF2B5EF4-FFF2-40B4-BE49-F238E27FC236}">
                      <a16:creationId xmlns:a16="http://schemas.microsoft.com/office/drawing/2014/main" id="{3CA26006-0E55-B048-A162-C1B7ADB8FEAD}"/>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1" name="正方形/長方形 180">
                  <a:extLst>
                    <a:ext uri="{FF2B5EF4-FFF2-40B4-BE49-F238E27FC236}">
                      <a16:creationId xmlns:a16="http://schemas.microsoft.com/office/drawing/2014/main" id="{F7F17D83-14B1-8E45-A26D-591485AF6DE9}"/>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78" name="Picture 2">
                <a:extLst>
                  <a:ext uri="{FF2B5EF4-FFF2-40B4-BE49-F238E27FC236}">
                    <a16:creationId xmlns:a16="http://schemas.microsoft.com/office/drawing/2014/main" id="{247FE44B-23BA-A748-B9B0-AECC87F00828}"/>
                  </a:ext>
                </a:extLst>
              </p:cNvPr>
              <p:cNvPicPr>
                <a:picLocks noChangeAspect="1" noChangeArrowheads="1"/>
              </p:cNvPicPr>
              <p:nvPr/>
            </p:nvPicPr>
            <p:blipFill>
              <a:blip r:embed="rId2" cstate="print"/>
              <a:srcRect/>
              <a:stretch>
                <a:fillRect/>
              </a:stretch>
            </p:blipFill>
            <p:spPr bwMode="auto">
              <a:xfrm>
                <a:off x="594386" y="2125499"/>
                <a:ext cx="4095602" cy="2323384"/>
              </a:xfrm>
              <a:prstGeom prst="rect">
                <a:avLst/>
              </a:prstGeom>
              <a:noFill/>
              <a:ln w="9525">
                <a:noFill/>
                <a:miter lim="800000"/>
                <a:headEnd/>
                <a:tailEnd/>
              </a:ln>
            </p:spPr>
          </p:pic>
        </p:grpSp>
        <p:sp>
          <p:nvSpPr>
            <p:cNvPr id="184" name="正方形/長方形 183">
              <a:extLst>
                <a:ext uri="{FF2B5EF4-FFF2-40B4-BE49-F238E27FC236}">
                  <a16:creationId xmlns:a16="http://schemas.microsoft.com/office/drawing/2014/main" id="{A5F3D1EB-FCDC-6B46-A017-C72845116A02}"/>
                </a:ext>
              </a:extLst>
            </p:cNvPr>
            <p:cNvSpPr/>
            <p:nvPr/>
          </p:nvSpPr>
          <p:spPr>
            <a:xfrm>
              <a:off x="3499340" y="4710464"/>
              <a:ext cx="1719130" cy="34113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AD</a:t>
              </a:r>
              <a:endParaRPr kumimoji="1" lang="ja-JP" altLang="en-US" b="1" dirty="0">
                <a:latin typeface="游ゴシック" panose="020B0400000000000000" pitchFamily="50" charset="-128"/>
                <a:ea typeface="游ゴシック" panose="020B0400000000000000" pitchFamily="50" charset="-128"/>
              </a:endParaRPr>
            </a:p>
          </p:txBody>
        </p:sp>
      </p:grpSp>
      <p:sp>
        <p:nvSpPr>
          <p:cNvPr id="185" name="フッター プレースホルダー 2">
            <a:extLst>
              <a:ext uri="{FF2B5EF4-FFF2-40B4-BE49-F238E27FC236}">
                <a16:creationId xmlns:a16="http://schemas.microsoft.com/office/drawing/2014/main" id="{C9E90739-A258-E24F-B608-6DE56EEDED5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86" name="スライド番号プレースホルダー 3">
            <a:extLst>
              <a:ext uri="{FF2B5EF4-FFF2-40B4-BE49-F238E27FC236}">
                <a16:creationId xmlns:a16="http://schemas.microsoft.com/office/drawing/2014/main" id="{AC1F9982-A8AB-EA45-BFE0-27174F04890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8</a:t>
            </a:fld>
            <a:endParaRPr lang="ja-JP" altLang="en-US" dirty="0"/>
          </a:p>
        </p:txBody>
      </p:sp>
      <p:sp>
        <p:nvSpPr>
          <p:cNvPr id="51" name="正方形/長方形 50">
            <a:extLst>
              <a:ext uri="{FF2B5EF4-FFF2-40B4-BE49-F238E27FC236}">
                <a16:creationId xmlns:a16="http://schemas.microsoft.com/office/drawing/2014/main" id="{3FF64D4D-F276-5F4A-9911-BEE184A98F25}"/>
              </a:ext>
            </a:extLst>
          </p:cNvPr>
          <p:cNvSpPr/>
          <p:nvPr/>
        </p:nvSpPr>
        <p:spPr>
          <a:xfrm>
            <a:off x="4149963" y="4898386"/>
            <a:ext cx="327334" cy="276999"/>
          </a:xfrm>
          <a:prstGeom prst="rect">
            <a:avLst/>
          </a:prstGeom>
        </p:spPr>
        <p:txBody>
          <a:bodyPr wrap="none">
            <a:spAutoFit/>
          </a:bodyPr>
          <a:lstStyle/>
          <a:p>
            <a:pPr algn="ct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7EDF05CE-D05C-D74A-95EA-A731F7B9EC3D}"/>
              </a:ext>
            </a:extLst>
          </p:cNvPr>
          <p:cNvSpPr txBox="1"/>
          <p:nvPr/>
        </p:nvSpPr>
        <p:spPr>
          <a:xfrm>
            <a:off x="8319630" y="5680603"/>
            <a:ext cx="1231828" cy="169277"/>
          </a:xfrm>
          <a:prstGeom prst="rect">
            <a:avLst/>
          </a:prstGeom>
          <a:noFill/>
        </p:spPr>
        <p:txBody>
          <a:bodyPr wrap="squar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69A27DCC-F0EB-CE40-9ACC-69402D5B9A67}"/>
              </a:ext>
            </a:extLst>
          </p:cNvPr>
          <p:cNvSpPr/>
          <p:nvPr/>
        </p:nvSpPr>
        <p:spPr>
          <a:xfrm>
            <a:off x="7957266" y="2345020"/>
            <a:ext cx="809837" cy="169277"/>
          </a:xfrm>
          <a:prstGeom prst="rect">
            <a:avLst/>
          </a:prstGeom>
        </p:spPr>
        <p:txBody>
          <a:bodyPr wrap="none">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8" name="正方形/長方形 53">
            <a:extLst>
              <a:ext uri="{FF2B5EF4-FFF2-40B4-BE49-F238E27FC236}">
                <a16:creationId xmlns:a16="http://schemas.microsoft.com/office/drawing/2014/main" id="{4299CDF0-B05F-7F41-BC24-34132BB423B3}"/>
              </a:ext>
            </a:extLst>
          </p:cNvPr>
          <p:cNvSpPr>
            <a:spLocks noChangeArrowheads="1"/>
          </p:cNvSpPr>
          <p:nvPr/>
        </p:nvSpPr>
        <p:spPr bwMode="auto">
          <a:xfrm>
            <a:off x="3922629" y="6290707"/>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一部、インターネット断線後、別商品の</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49" name="図 48">
            <a:extLst>
              <a:ext uri="{FF2B5EF4-FFF2-40B4-BE49-F238E27FC236}">
                <a16:creationId xmlns:a16="http://schemas.microsoft.com/office/drawing/2014/main" id="{B08DC723-8F59-6F48-9E25-F480334A2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376" y="5996416"/>
            <a:ext cx="1014347" cy="315084"/>
          </a:xfrm>
          <a:prstGeom prst="rect">
            <a:avLst/>
          </a:prstGeom>
        </p:spPr>
      </p:pic>
      <p:pic>
        <p:nvPicPr>
          <p:cNvPr id="52" name="図 51">
            <a:extLst>
              <a:ext uri="{FF2B5EF4-FFF2-40B4-BE49-F238E27FC236}">
                <a16:creationId xmlns:a16="http://schemas.microsoft.com/office/drawing/2014/main" id="{992A9610-27F7-1243-ADBE-5D7A896E6C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43679" y="5975383"/>
            <a:ext cx="1339060" cy="324119"/>
          </a:xfrm>
          <a:prstGeom prst="rect">
            <a:avLst/>
          </a:prstGeom>
        </p:spPr>
      </p:pic>
      <p:pic>
        <p:nvPicPr>
          <p:cNvPr id="53" name="図 52">
            <a:extLst>
              <a:ext uri="{FF2B5EF4-FFF2-40B4-BE49-F238E27FC236}">
                <a16:creationId xmlns:a16="http://schemas.microsoft.com/office/drawing/2014/main" id="{B17C9CB6-7315-C547-8C86-E2DA164E3BCD}"/>
              </a:ext>
            </a:extLst>
          </p:cNvPr>
          <p:cNvPicPr>
            <a:picLocks noChangeAspect="1"/>
          </p:cNvPicPr>
          <p:nvPr/>
        </p:nvPicPr>
        <p:blipFill>
          <a:blip r:embed="rId5"/>
          <a:stretch>
            <a:fillRect/>
          </a:stretch>
        </p:blipFill>
        <p:spPr>
          <a:xfrm>
            <a:off x="3941100" y="6051643"/>
            <a:ext cx="377933" cy="143282"/>
          </a:xfrm>
          <a:prstGeom prst="rect">
            <a:avLst/>
          </a:prstGeom>
        </p:spPr>
      </p:pic>
      <p:pic>
        <p:nvPicPr>
          <p:cNvPr id="54" name="図 53">
            <a:extLst>
              <a:ext uri="{FF2B5EF4-FFF2-40B4-BE49-F238E27FC236}">
                <a16:creationId xmlns:a16="http://schemas.microsoft.com/office/drawing/2014/main" id="{2BB5F1E1-2414-864C-8E10-A3260B63BA2B}"/>
              </a:ext>
            </a:extLst>
          </p:cNvPr>
          <p:cNvPicPr>
            <a:picLocks noChangeAspect="1"/>
          </p:cNvPicPr>
          <p:nvPr/>
        </p:nvPicPr>
        <p:blipFill>
          <a:blip r:embed="rId6"/>
          <a:stretch>
            <a:fillRect/>
          </a:stretch>
        </p:blipFill>
        <p:spPr>
          <a:xfrm>
            <a:off x="4373326" y="6093574"/>
            <a:ext cx="600146" cy="112528"/>
          </a:xfrm>
          <a:prstGeom prst="rect">
            <a:avLst/>
          </a:prstGeom>
        </p:spPr>
      </p:pic>
      <p:pic>
        <p:nvPicPr>
          <p:cNvPr id="57" name="図 56">
            <a:extLst>
              <a:ext uri="{FF2B5EF4-FFF2-40B4-BE49-F238E27FC236}">
                <a16:creationId xmlns:a16="http://schemas.microsoft.com/office/drawing/2014/main" id="{4F1D479F-E9DA-6448-9E63-2E10C397828C}"/>
              </a:ext>
            </a:extLst>
          </p:cNvPr>
          <p:cNvPicPr>
            <a:picLocks noChangeAspect="1"/>
          </p:cNvPicPr>
          <p:nvPr/>
        </p:nvPicPr>
        <p:blipFill rotWithShape="1">
          <a:blip r:embed="rId7">
            <a:clrChange>
              <a:clrFrom>
                <a:srgbClr val="FFFFFF"/>
              </a:clrFrom>
              <a:clrTo>
                <a:srgbClr val="FFFFFF">
                  <a:alpha val="0"/>
                </a:srgbClr>
              </a:clrTo>
            </a:clrChange>
          </a:blip>
          <a:srcRect t="29275" b="22036"/>
          <a:stretch/>
        </p:blipFill>
        <p:spPr>
          <a:xfrm>
            <a:off x="4911653" y="6084792"/>
            <a:ext cx="938078" cy="128960"/>
          </a:xfrm>
          <a:prstGeom prst="rect">
            <a:avLst/>
          </a:prstGeom>
        </p:spPr>
      </p:pic>
      <p:pic>
        <p:nvPicPr>
          <p:cNvPr id="58" name="図 57">
            <a:extLst>
              <a:ext uri="{FF2B5EF4-FFF2-40B4-BE49-F238E27FC236}">
                <a16:creationId xmlns:a16="http://schemas.microsoft.com/office/drawing/2014/main" id="{C6CA80FE-755C-D640-A0B9-FC91E5F44DEB}"/>
              </a:ext>
            </a:extLst>
          </p:cNvPr>
          <p:cNvPicPr>
            <a:picLocks noChangeAspect="1"/>
          </p:cNvPicPr>
          <p:nvPr/>
        </p:nvPicPr>
        <p:blipFill>
          <a:blip r:embed="rId8"/>
          <a:stretch>
            <a:fillRect/>
          </a:stretch>
        </p:blipFill>
        <p:spPr>
          <a:xfrm>
            <a:off x="3497390" y="6040903"/>
            <a:ext cx="343963" cy="161865"/>
          </a:xfrm>
          <a:prstGeom prst="rect">
            <a:avLst/>
          </a:prstGeom>
        </p:spPr>
      </p:pic>
      <p:grpSp>
        <p:nvGrpSpPr>
          <p:cNvPr id="14" name="グループ化 13">
            <a:extLst>
              <a:ext uri="{FF2B5EF4-FFF2-40B4-BE49-F238E27FC236}">
                <a16:creationId xmlns:a16="http://schemas.microsoft.com/office/drawing/2014/main" id="{3BB98D4F-5794-0245-8186-D606E394628C}"/>
              </a:ext>
            </a:extLst>
          </p:cNvPr>
          <p:cNvGrpSpPr/>
          <p:nvPr/>
        </p:nvGrpSpPr>
        <p:grpSpPr>
          <a:xfrm>
            <a:off x="4318251" y="4398123"/>
            <a:ext cx="1704313" cy="1207536"/>
            <a:chOff x="2175081" y="4159666"/>
            <a:chExt cx="1874744" cy="1328290"/>
          </a:xfrm>
        </p:grpSpPr>
        <p:sp>
          <p:nvSpPr>
            <p:cNvPr id="56" name="正方形/長方形 55">
              <a:extLst>
                <a:ext uri="{FF2B5EF4-FFF2-40B4-BE49-F238E27FC236}">
                  <a16:creationId xmlns:a16="http://schemas.microsoft.com/office/drawing/2014/main" id="{71DA5399-7D47-284D-8F8A-A93BBE71D69A}"/>
                </a:ext>
              </a:extLst>
            </p:cNvPr>
            <p:cNvSpPr/>
            <p:nvPr/>
          </p:nvSpPr>
          <p:spPr>
            <a:xfrm>
              <a:off x="2175081" y="4159666"/>
              <a:ext cx="1874744" cy="220061"/>
            </a:xfrm>
            <a:prstGeom prst="rect">
              <a:avLst/>
            </a:prstGeom>
          </p:spPr>
          <p:txBody>
            <a:bodyPr wrap="none">
              <a:spAutoFit/>
            </a:bodyPr>
            <a:lstStyle/>
            <a:p>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ご指定の番組詳細ページ</a:t>
              </a:r>
              <a:r>
                <a:rPr lang="en-US" altLang="ja-JP" sz="700" b="1" dirty="0">
                  <a:solidFill>
                    <a:schemeClr val="tx1">
                      <a:lumMod val="75000"/>
                      <a:lumOff val="25000"/>
                    </a:schemeClr>
                  </a:solidFill>
                  <a:latin typeface="游ゴシック" panose="020B0400000000000000" pitchFamily="50" charset="-128"/>
                  <a:ea typeface="游ゴシック" panose="020B0400000000000000" pitchFamily="50" charset="-128"/>
                </a:rPr>
                <a:t>(EPG)</a:t>
              </a:r>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へ遷移</a:t>
              </a:r>
              <a:endParaRPr lang="ja-JP" altLang="en-US" sz="7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6" name="グループ化 5">
              <a:extLst>
                <a:ext uri="{FF2B5EF4-FFF2-40B4-BE49-F238E27FC236}">
                  <a16:creationId xmlns:a16="http://schemas.microsoft.com/office/drawing/2014/main" id="{3D15A467-8DB2-9243-9C1F-0D8B81157033}"/>
                </a:ext>
              </a:extLst>
            </p:cNvPr>
            <p:cNvGrpSpPr>
              <a:grpSpLocks noChangeAspect="1"/>
            </p:cNvGrpSpPr>
            <p:nvPr/>
          </p:nvGrpSpPr>
          <p:grpSpPr>
            <a:xfrm>
              <a:off x="2303651" y="4353212"/>
              <a:ext cx="1692000" cy="1134744"/>
              <a:chOff x="1681053" y="6718938"/>
              <a:chExt cx="2104352" cy="1411288"/>
            </a:xfrm>
          </p:grpSpPr>
          <p:pic>
            <p:nvPicPr>
              <p:cNvPr id="75" name="Picture 27" descr="Gガイド実機画面_番組表画面">
                <a:extLst>
                  <a:ext uri="{FF2B5EF4-FFF2-40B4-BE49-F238E27FC236}">
                    <a16:creationId xmlns:a16="http://schemas.microsoft.com/office/drawing/2014/main" id="{F67FC527-7329-1A4E-8290-6FA246214961}"/>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10255"/>
              <a:stretch>
                <a:fillRect/>
              </a:stretch>
            </p:blipFill>
            <p:spPr bwMode="auto">
              <a:xfrm>
                <a:off x="1681053" y="6718938"/>
                <a:ext cx="2104352" cy="14112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78" name="図 7" descr="Detail_JCOM.jpg">
                <a:extLst>
                  <a:ext uri="{FF2B5EF4-FFF2-40B4-BE49-F238E27FC236}">
                    <a16:creationId xmlns:a16="http://schemas.microsoft.com/office/drawing/2014/main" id="{CB3F0154-032D-F44A-ABDC-B1EBBA88F4A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44308" y="6792689"/>
                <a:ext cx="1957626" cy="110194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grpSp>
        <p:nvGrpSpPr>
          <p:cNvPr id="15" name="グループ化 14">
            <a:extLst>
              <a:ext uri="{FF2B5EF4-FFF2-40B4-BE49-F238E27FC236}">
                <a16:creationId xmlns:a16="http://schemas.microsoft.com/office/drawing/2014/main" id="{F04230A3-CC0B-8E4A-BD2E-30CE3DD670CB}"/>
              </a:ext>
            </a:extLst>
          </p:cNvPr>
          <p:cNvGrpSpPr/>
          <p:nvPr/>
        </p:nvGrpSpPr>
        <p:grpSpPr>
          <a:xfrm>
            <a:off x="2676238" y="4381920"/>
            <a:ext cx="1538182" cy="1217304"/>
            <a:chOff x="402031" y="4142179"/>
            <a:chExt cx="1692000" cy="1339035"/>
          </a:xfrm>
        </p:grpSpPr>
        <p:sp>
          <p:nvSpPr>
            <p:cNvPr id="55" name="正方形/長方形 54">
              <a:extLst>
                <a:ext uri="{FF2B5EF4-FFF2-40B4-BE49-F238E27FC236}">
                  <a16:creationId xmlns:a16="http://schemas.microsoft.com/office/drawing/2014/main" id="{7B481E89-7196-5642-A751-6C3025C9CF1B}"/>
                </a:ext>
              </a:extLst>
            </p:cNvPr>
            <p:cNvSpPr/>
            <p:nvPr/>
          </p:nvSpPr>
          <p:spPr>
            <a:xfrm>
              <a:off x="540145" y="4142179"/>
              <a:ext cx="1388072" cy="220061"/>
            </a:xfrm>
            <a:prstGeom prst="rect">
              <a:avLst/>
            </a:prstGeom>
          </p:spPr>
          <p:txBody>
            <a:bodyPr wrap="none">
              <a:spAutoFit/>
            </a:bodyPr>
            <a:lstStyle/>
            <a:p>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ご指定のチャンネルへ選局</a:t>
              </a:r>
              <a:endParaRPr lang="ja-JP" altLang="en-US" sz="7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DAB577F0-9E06-4B4F-BCA1-3BB42BEA5869}"/>
                </a:ext>
              </a:extLst>
            </p:cNvPr>
            <p:cNvGrpSpPr>
              <a:grpSpLocks noChangeAspect="1"/>
            </p:cNvGrpSpPr>
            <p:nvPr/>
          </p:nvGrpSpPr>
          <p:grpSpPr>
            <a:xfrm>
              <a:off x="402031" y="4346471"/>
              <a:ext cx="1692000" cy="1134743"/>
              <a:chOff x="-1419147" y="7188989"/>
              <a:chExt cx="2104352" cy="1411288"/>
            </a:xfrm>
          </p:grpSpPr>
          <p:pic>
            <p:nvPicPr>
              <p:cNvPr id="79" name="Picture 27" descr="Gガイド実機画面_番組表画面">
                <a:extLst>
                  <a:ext uri="{FF2B5EF4-FFF2-40B4-BE49-F238E27FC236}">
                    <a16:creationId xmlns:a16="http://schemas.microsoft.com/office/drawing/2014/main" id="{71DD3510-2DE8-CF4B-9B7E-CDC86959693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10255"/>
              <a:stretch>
                <a:fillRect/>
              </a:stretch>
            </p:blipFill>
            <p:spPr bwMode="auto">
              <a:xfrm>
                <a:off x="-1419147" y="7188989"/>
                <a:ext cx="2104352" cy="14112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
            <p:nvSpPr>
              <p:cNvPr id="39" name="正方形/長方形 38">
                <a:extLst>
                  <a:ext uri="{FF2B5EF4-FFF2-40B4-BE49-F238E27FC236}">
                    <a16:creationId xmlns:a16="http://schemas.microsoft.com/office/drawing/2014/main" id="{FC3F5442-CA39-DD49-B85B-3C7B324365E2}"/>
                  </a:ext>
                </a:extLst>
              </p:cNvPr>
              <p:cNvSpPr/>
              <p:nvPr/>
            </p:nvSpPr>
            <p:spPr bwMode="auto">
              <a:xfrm>
                <a:off x="-1312053" y="7292825"/>
                <a:ext cx="1890165" cy="97876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40" name="テキスト ボックス 5">
                <a:extLst>
                  <a:ext uri="{FF2B5EF4-FFF2-40B4-BE49-F238E27FC236}">
                    <a16:creationId xmlns:a16="http://schemas.microsoft.com/office/drawing/2014/main" id="{DBE27B22-0FFF-AD40-879F-7A3C77F60274}"/>
                  </a:ext>
                </a:extLst>
              </p:cNvPr>
              <p:cNvSpPr txBox="1">
                <a:spLocks noChangeArrowheads="1"/>
              </p:cNvSpPr>
              <p:nvPr/>
            </p:nvSpPr>
            <p:spPr bwMode="auto">
              <a:xfrm>
                <a:off x="-1074768" y="7541580"/>
                <a:ext cx="1415595" cy="42106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8575"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600" b="1" dirty="0">
                    <a:solidFill>
                      <a:schemeClr val="bg1"/>
                    </a:solidFill>
                    <a:latin typeface="游ゴシック" panose="020B0400000000000000" pitchFamily="50" charset="-128"/>
                    <a:ea typeface="游ゴシック" panose="020B0400000000000000" pitchFamily="50" charset="-128"/>
                  </a:rPr>
                  <a:t>ON AIR</a:t>
                </a:r>
              </a:p>
            </p:txBody>
          </p:sp>
        </p:grpSp>
      </p:grpSp>
      <p:sp>
        <p:nvSpPr>
          <p:cNvPr id="89" name="正方形/長方形 53">
            <a:extLst>
              <a:ext uri="{FF2B5EF4-FFF2-40B4-BE49-F238E27FC236}">
                <a16:creationId xmlns:a16="http://schemas.microsoft.com/office/drawing/2014/main" id="{991A09E9-16AC-0842-89A6-76470D51D6B4}"/>
              </a:ext>
            </a:extLst>
          </p:cNvPr>
          <p:cNvSpPr>
            <a:spLocks noChangeArrowheads="1"/>
          </p:cNvSpPr>
          <p:nvPr/>
        </p:nvSpPr>
        <p:spPr bwMode="auto">
          <a:xfrm>
            <a:off x="3218163" y="1261459"/>
            <a:ext cx="3704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dirty="0">
                <a:solidFill>
                  <a:srgbClr val="404040"/>
                </a:solidFill>
                <a:latin typeface="游ゴシック" panose="020B0400000000000000" pitchFamily="50" charset="-128"/>
                <a:ea typeface="游ゴシック" panose="020B0400000000000000" pitchFamily="50" charset="-128"/>
              </a:rPr>
              <a:t>※</a:t>
            </a:r>
            <a:r>
              <a:rPr lang="ja-JP" altLang="en-US" sz="1200">
                <a:solidFill>
                  <a:srgbClr val="404040"/>
                </a:solidFill>
                <a:latin typeface="游ゴシック" panose="020B0400000000000000" pitchFamily="50" charset="-128"/>
                <a:ea typeface="游ゴシック" panose="020B0400000000000000" pitchFamily="50" charset="-128"/>
              </a:rPr>
              <a:t>地上波放送局様はポップアップ遷移のみ選択可</a:t>
            </a:r>
            <a:endParaRPr lang="en-US" altLang="ja-JP" sz="1200" dirty="0">
              <a:solidFill>
                <a:srgbClr val="404040"/>
              </a:solidFill>
              <a:latin typeface="游ゴシック" panose="020B0400000000000000" pitchFamily="50" charset="-128"/>
              <a:ea typeface="游ゴシック" panose="020B0400000000000000" pitchFamily="50" charset="-128"/>
            </a:endParaRPr>
          </a:p>
        </p:txBody>
      </p:sp>
      <p:sp>
        <p:nvSpPr>
          <p:cNvPr id="64" name="角丸四角形 63">
            <a:extLst>
              <a:ext uri="{FF2B5EF4-FFF2-40B4-BE49-F238E27FC236}">
                <a16:creationId xmlns:a16="http://schemas.microsoft.com/office/drawing/2014/main" id="{A5716AF7-1D67-334A-B42A-F0F0E894BADC}"/>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5" name="角丸四角形 64">
            <a:extLst>
              <a:ext uri="{FF2B5EF4-FFF2-40B4-BE49-F238E27FC236}">
                <a16:creationId xmlns:a16="http://schemas.microsoft.com/office/drawing/2014/main" id="{3C2A9A08-F097-1D48-A57D-C23E9AEA562F}"/>
              </a:ext>
            </a:extLst>
          </p:cNvPr>
          <p:cNvSpPr/>
          <p:nvPr/>
        </p:nvSpPr>
        <p:spPr>
          <a:xfrm>
            <a:off x="6087429" y="0"/>
            <a:ext cx="122110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地上波放送局</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a:solidFill>
                  <a:prstClr val="white"/>
                </a:solidFill>
                <a:latin typeface="游ゴシック" panose="020B0400000000000000" pitchFamily="50" charset="-128"/>
                <a:ea typeface="游ゴシック" panose="020B0400000000000000" pitchFamily="50" charset="-128"/>
              </a:rPr>
              <a:t>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71" name="角丸四角形 70">
            <a:extLst>
              <a:ext uri="{FF2B5EF4-FFF2-40B4-BE49-F238E27FC236}">
                <a16:creationId xmlns:a16="http://schemas.microsoft.com/office/drawing/2014/main" id="{2699FFBC-18E8-E646-85F8-C123CCCC4619}"/>
              </a:ext>
            </a:extLst>
          </p:cNvPr>
          <p:cNvSpPr/>
          <p:nvPr/>
        </p:nvSpPr>
        <p:spPr>
          <a:xfrm>
            <a:off x="303489" y="3838396"/>
            <a:ext cx="2203747" cy="193152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06E177F8-1ACC-2944-82B9-DE13DB0CB00A}"/>
              </a:ext>
            </a:extLst>
          </p:cNvPr>
          <p:cNvGrpSpPr/>
          <p:nvPr/>
        </p:nvGrpSpPr>
        <p:grpSpPr>
          <a:xfrm>
            <a:off x="393307" y="3686368"/>
            <a:ext cx="2047320" cy="1997736"/>
            <a:chOff x="4106524" y="3843261"/>
            <a:chExt cx="1692000" cy="1651022"/>
          </a:xfrm>
        </p:grpSpPr>
        <p:grpSp>
          <p:nvGrpSpPr>
            <p:cNvPr id="73" name="グループ化 72">
              <a:extLst>
                <a:ext uri="{FF2B5EF4-FFF2-40B4-BE49-F238E27FC236}">
                  <a16:creationId xmlns:a16="http://schemas.microsoft.com/office/drawing/2014/main" id="{682D9D21-480F-2D45-8FA3-DBC775719605}"/>
                </a:ext>
              </a:extLst>
            </p:cNvPr>
            <p:cNvGrpSpPr>
              <a:grpSpLocks noChangeAspect="1"/>
            </p:cNvGrpSpPr>
            <p:nvPr/>
          </p:nvGrpSpPr>
          <p:grpSpPr>
            <a:xfrm>
              <a:off x="4106524" y="4359539"/>
              <a:ext cx="1692000" cy="1134744"/>
              <a:chOff x="4089253" y="6737705"/>
              <a:chExt cx="2104352" cy="1411288"/>
            </a:xfrm>
          </p:grpSpPr>
          <p:pic>
            <p:nvPicPr>
              <p:cNvPr id="77" name="図 76" descr="HTML_demo.psd">
                <a:extLst>
                  <a:ext uri="{FF2B5EF4-FFF2-40B4-BE49-F238E27FC236}">
                    <a16:creationId xmlns:a16="http://schemas.microsoft.com/office/drawing/2014/main" id="{BC30E700-ECF5-744C-A41F-3C649CA331D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38053" y="6767852"/>
                <a:ext cx="2004363" cy="1126781"/>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80" name="Picture 27" descr="Gガイド実機画面_番組表画面">
                <a:extLst>
                  <a:ext uri="{FF2B5EF4-FFF2-40B4-BE49-F238E27FC236}">
                    <a16:creationId xmlns:a16="http://schemas.microsoft.com/office/drawing/2014/main" id="{9E714DDC-1631-5841-8A5D-2669D90AE937}"/>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10255"/>
              <a:stretch>
                <a:fillRect/>
              </a:stretch>
            </p:blipFill>
            <p:spPr bwMode="auto">
              <a:xfrm>
                <a:off x="4089253" y="6737705"/>
                <a:ext cx="2104352" cy="14112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81" name="図 80" descr="top_Jungfrau.jpg">
                <a:extLst>
                  <a:ext uri="{FF2B5EF4-FFF2-40B4-BE49-F238E27FC236}">
                    <a16:creationId xmlns:a16="http://schemas.microsoft.com/office/drawing/2014/main" id="{0B07A186-9B8E-F945-B970-09B6B51A514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2273" y="7737629"/>
                <a:ext cx="770026" cy="14370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
            <p:nvSpPr>
              <p:cNvPr id="88" name="正方形/長方形 87">
                <a:extLst>
                  <a:ext uri="{FF2B5EF4-FFF2-40B4-BE49-F238E27FC236}">
                    <a16:creationId xmlns:a16="http://schemas.microsoft.com/office/drawing/2014/main" id="{A20709DD-1FBF-C044-AB13-D2A3659981C0}"/>
                  </a:ext>
                </a:extLst>
              </p:cNvPr>
              <p:cNvSpPr/>
              <p:nvPr/>
            </p:nvSpPr>
            <p:spPr>
              <a:xfrm>
                <a:off x="5332274" y="7756967"/>
                <a:ext cx="787782" cy="12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90" name="正方形/長方形 89">
                <a:extLst>
                  <a:ext uri="{FF2B5EF4-FFF2-40B4-BE49-F238E27FC236}">
                    <a16:creationId xmlns:a16="http://schemas.microsoft.com/office/drawing/2014/main" id="{9674D9FA-4549-F646-8F32-11660827175B}"/>
                  </a:ext>
                </a:extLst>
              </p:cNvPr>
              <p:cNvSpPr/>
              <p:nvPr/>
            </p:nvSpPr>
            <p:spPr>
              <a:xfrm>
                <a:off x="4165463" y="6842564"/>
                <a:ext cx="1951932" cy="877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91" name="正方形/長方形 58">
                <a:extLst>
                  <a:ext uri="{FF2B5EF4-FFF2-40B4-BE49-F238E27FC236}">
                    <a16:creationId xmlns:a16="http://schemas.microsoft.com/office/drawing/2014/main" id="{5CBC81CB-FD77-3945-A85E-B2674FF1EFA4}"/>
                  </a:ext>
                </a:extLst>
              </p:cNvPr>
              <p:cNvSpPr>
                <a:spLocks noChangeArrowheads="1"/>
              </p:cNvSpPr>
              <p:nvPr/>
            </p:nvSpPr>
            <p:spPr bwMode="auto">
              <a:xfrm>
                <a:off x="4091750" y="7127495"/>
                <a:ext cx="2099359" cy="344505"/>
              </a:xfrm>
              <a:prstGeom prst="rect">
                <a:avLst/>
              </a:prstGeom>
              <a:noFill/>
              <a:ln>
                <a:noFill/>
              </a:ln>
            </p:spPr>
            <p:txBody>
              <a:bodyPr wrap="square"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a:solidFill>
                      <a:schemeClr val="tx1">
                        <a:lumMod val="65000"/>
                        <a:lumOff val="35000"/>
                      </a:schemeClr>
                    </a:solidFill>
                    <a:latin typeface="Yu Gothic" panose="020B0400000000000000" pitchFamily="34" charset="-128"/>
                    <a:ea typeface="Yu Gothic" panose="020B0400000000000000" pitchFamily="34" charset="-128"/>
                  </a:rPr>
                  <a:t>ポップアップ画像</a:t>
                </a:r>
                <a:endParaRPr lang="en-US" altLang="ja-JP" sz="12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92" name="正方形/長方形 91">
                <a:extLst>
                  <a:ext uri="{FF2B5EF4-FFF2-40B4-BE49-F238E27FC236}">
                    <a16:creationId xmlns:a16="http://schemas.microsoft.com/office/drawing/2014/main" id="{40C4E026-8C3B-044A-B958-603064EA0EC9}"/>
                  </a:ext>
                </a:extLst>
              </p:cNvPr>
              <p:cNvSpPr/>
              <p:nvPr/>
            </p:nvSpPr>
            <p:spPr>
              <a:xfrm>
                <a:off x="5307606" y="7735086"/>
                <a:ext cx="804678" cy="15022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grpSp>
        <p:sp>
          <p:nvSpPr>
            <p:cNvPr id="74" name="下矢印 73">
              <a:extLst>
                <a:ext uri="{FF2B5EF4-FFF2-40B4-BE49-F238E27FC236}">
                  <a16:creationId xmlns:a16="http://schemas.microsoft.com/office/drawing/2014/main" id="{1EC75221-5A2A-674C-A6BC-809FF2C2D239}"/>
                </a:ext>
              </a:extLst>
            </p:cNvPr>
            <p:cNvSpPr/>
            <p:nvPr/>
          </p:nvSpPr>
          <p:spPr>
            <a:xfrm rot="10800000" flipV="1">
              <a:off x="4755299" y="3843261"/>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6" name="正方形/長方形 75">
              <a:extLst>
                <a:ext uri="{FF2B5EF4-FFF2-40B4-BE49-F238E27FC236}">
                  <a16:creationId xmlns:a16="http://schemas.microsoft.com/office/drawing/2014/main" id="{2AEA2867-AF87-A24E-94B8-B51C5CE53DD2}"/>
                </a:ext>
              </a:extLst>
            </p:cNvPr>
            <p:cNvSpPr/>
            <p:nvPr/>
          </p:nvSpPr>
          <p:spPr>
            <a:xfrm>
              <a:off x="4221515" y="4160906"/>
              <a:ext cx="1376728" cy="209848"/>
            </a:xfrm>
            <a:prstGeom prst="rect">
              <a:avLst/>
            </a:prstGeom>
          </p:spPr>
          <p:txBody>
            <a:bodyPr wrap="none">
              <a:spAutoFit/>
            </a:bodyPr>
            <a:lstStyle/>
            <a:p>
              <a:r>
                <a:rPr lang="ja-JP" altLang="en-US" sz="1050" b="1">
                  <a:solidFill>
                    <a:schemeClr val="tx1">
                      <a:lumMod val="75000"/>
                      <a:lumOff val="25000"/>
                    </a:schemeClr>
                  </a:solidFill>
                  <a:latin typeface="游ゴシック" panose="020B0400000000000000" pitchFamily="50" charset="-128"/>
                  <a:ea typeface="游ゴシック" panose="020B0400000000000000" pitchFamily="50" charset="-128"/>
                </a:rPr>
                <a:t>ポップアップ画像へ遷移</a:t>
              </a:r>
              <a:endParaRPr lang="ja-JP" altLang="en-US" sz="105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sp>
        <p:nvSpPr>
          <p:cNvPr id="93" name="正方形/長方形 92">
            <a:extLst>
              <a:ext uri="{FF2B5EF4-FFF2-40B4-BE49-F238E27FC236}">
                <a16:creationId xmlns:a16="http://schemas.microsoft.com/office/drawing/2014/main" id="{747DB570-8F83-4A45-8388-D57F3B5B02CB}"/>
              </a:ext>
            </a:extLst>
          </p:cNvPr>
          <p:cNvSpPr/>
          <p:nvPr/>
        </p:nvSpPr>
        <p:spPr>
          <a:xfrm>
            <a:off x="2383494" y="4886903"/>
            <a:ext cx="327334" cy="276999"/>
          </a:xfrm>
          <a:prstGeom prst="rect">
            <a:avLst/>
          </a:prstGeom>
        </p:spPr>
        <p:txBody>
          <a:bodyPr wrap="none">
            <a:spAutoFit/>
          </a:bodyPr>
          <a:lstStyle/>
          <a:p>
            <a:pPr algn="ct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DFF1F418-72BA-E64A-8229-D68D735FA466}"/>
              </a:ext>
            </a:extLst>
          </p:cNvPr>
          <p:cNvSpPr txBox="1"/>
          <p:nvPr/>
        </p:nvSpPr>
        <p:spPr>
          <a:xfrm>
            <a:off x="2801796" y="4035122"/>
            <a:ext cx="1273105" cy="222818"/>
          </a:xfrm>
          <a:prstGeom prst="rect">
            <a:avLst/>
          </a:prstGeom>
        </p:spPr>
        <p:txBody>
          <a:bodyPr wrap="none" rtlCol="0" anchor="t" anchorCtr="0">
            <a:spAutoFit/>
          </a:bodyPr>
          <a:lstStyle/>
          <a:p>
            <a:pPr algn="l">
              <a:lnSpc>
                <a:spcPct val="110000"/>
              </a:lnSpc>
            </a:pPr>
            <a:r>
              <a:rPr kumimoji="1" lang="en-US" altLang="ja-JP" sz="800" dirty="0">
                <a:latin typeface="Yu Gothic" panose="020B0400000000000000" pitchFamily="34" charset="-128"/>
                <a:ea typeface="Yu Gothic" panose="020B0400000000000000" pitchFamily="34" charset="-128"/>
              </a:rPr>
              <a:t>※BSCS</a:t>
            </a:r>
            <a:r>
              <a:rPr lang="ja-JP" altLang="en-US" sz="800">
                <a:latin typeface="Yu Gothic" panose="020B0400000000000000" pitchFamily="34" charset="-128"/>
                <a:ea typeface="Yu Gothic" panose="020B0400000000000000" pitchFamily="34" charset="-128"/>
              </a:rPr>
              <a:t>局様</a:t>
            </a:r>
            <a:r>
              <a:rPr kumimoji="1" lang="ja-JP" altLang="en-US" sz="800">
                <a:latin typeface="Yu Gothic" panose="020B0400000000000000" pitchFamily="34" charset="-128"/>
                <a:ea typeface="Yu Gothic" panose="020B0400000000000000" pitchFamily="34" charset="-128"/>
              </a:rPr>
              <a:t>のみ選択可</a:t>
            </a:r>
            <a:endParaRPr kumimoji="1" lang="ja-JP" altLang="en-US" sz="800" dirty="0">
              <a:latin typeface="Yu Gothic" panose="020B0400000000000000" pitchFamily="34" charset="-128"/>
              <a:ea typeface="Yu Gothic" panose="020B0400000000000000" pitchFamily="34" charset="-128"/>
            </a:endParaRPr>
          </a:p>
        </p:txBody>
      </p:sp>
      <p:sp>
        <p:nvSpPr>
          <p:cNvPr id="66" name="正方形/長方形 65">
            <a:extLst>
              <a:ext uri="{FF2B5EF4-FFF2-40B4-BE49-F238E27FC236}">
                <a16:creationId xmlns:a16="http://schemas.microsoft.com/office/drawing/2014/main" id="{56614DBB-4E28-FC44-945F-4E704DB3C1CC}"/>
              </a:ext>
            </a:extLst>
          </p:cNvPr>
          <p:cNvSpPr/>
          <p:nvPr/>
        </p:nvSpPr>
        <p:spPr>
          <a:xfrm>
            <a:off x="6352370" y="2995977"/>
            <a:ext cx="3108543" cy="2585323"/>
          </a:xfrm>
          <a:prstGeom prst="rect">
            <a:avLst/>
          </a:prstGeom>
        </p:spPr>
        <p:txBody>
          <a:bodyPr wrap="none">
            <a:spAutoFit/>
          </a:bodyPr>
          <a:lstStyle/>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　掲載枠数：</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b="1" u="sng">
                <a:solidFill>
                  <a:schemeClr val="tx1">
                    <a:lumMod val="75000"/>
                    <a:lumOff val="25000"/>
                  </a:schemeClr>
                </a:solidFill>
                <a:latin typeface="游ゴシック" panose="020B0400000000000000" pitchFamily="50" charset="-128"/>
                <a:ea typeface="游ゴシック" panose="020B0400000000000000" pitchFamily="50" charset="-128"/>
              </a:rPr>
              <a:t>通常価格：</a:t>
            </a:r>
            <a:r>
              <a:rPr lang="en-US" altLang="ja-JP" sz="1600" b="1" u="sng" dirty="0">
                <a:solidFill>
                  <a:schemeClr val="tx1">
                    <a:lumMod val="75000"/>
                    <a:lumOff val="25000"/>
                  </a:schemeClr>
                </a:solidFill>
                <a:latin typeface="游ゴシック" panose="020B0400000000000000" pitchFamily="50" charset="-128"/>
                <a:ea typeface="游ゴシック" panose="020B0400000000000000" pitchFamily="50" charset="-128"/>
              </a:rPr>
              <a:t>¥250,000</a:t>
            </a:r>
          </a:p>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600" b="1" u="sng">
                <a:solidFill>
                  <a:schemeClr val="tx1">
                    <a:lumMod val="75000"/>
                    <a:lumOff val="25000"/>
                  </a:schemeClr>
                </a:solidFill>
                <a:latin typeface="游ゴシック" panose="020B0400000000000000" pitchFamily="50" charset="-128"/>
                <a:ea typeface="游ゴシック" panose="020B0400000000000000" pitchFamily="50" charset="-128"/>
              </a:rPr>
              <a:t>素材差し替え費：</a:t>
            </a:r>
            <a:r>
              <a:rPr lang="en-US" altLang="ja-JP" sz="1600" b="1" u="sng" dirty="0">
                <a:solidFill>
                  <a:schemeClr val="tx1">
                    <a:lumMod val="75000"/>
                    <a:lumOff val="25000"/>
                  </a:schemeClr>
                </a:solidFill>
                <a:latin typeface="游ゴシック" panose="020B0400000000000000" pitchFamily="50" charset="-128"/>
                <a:ea typeface="游ゴシック" panose="020B0400000000000000" pitchFamily="50" charset="-128"/>
              </a:rPr>
              <a:t>¥50,000/</a:t>
            </a:r>
            <a:r>
              <a:rPr lang="ja-JP" altLang="en-US" sz="1600" b="1" u="sng">
                <a:solidFill>
                  <a:schemeClr val="tx1">
                    <a:lumMod val="75000"/>
                    <a:lumOff val="25000"/>
                  </a:schemeClr>
                </a:solidFill>
                <a:latin typeface="游ゴシック" panose="020B0400000000000000" pitchFamily="50" charset="-128"/>
                <a:ea typeface="游ゴシック" panose="020B0400000000000000" pitchFamily="50" charset="-128"/>
              </a:rPr>
              <a:t>回</a:t>
            </a:r>
            <a:endParaRPr lang="en-US" altLang="ja-JP" sz="16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9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9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900" b="1">
                <a:solidFill>
                  <a:schemeClr val="tx1">
                    <a:lumMod val="75000"/>
                    <a:lumOff val="25000"/>
                  </a:schemeClr>
                </a:solidFill>
                <a:latin typeface="游ゴシック" panose="020B0400000000000000" pitchFamily="50" charset="-128"/>
                <a:ea typeface="游ゴシック" panose="020B0400000000000000" pitchFamily="50" charset="-128"/>
              </a:rPr>
              <a:t>差し替え後のキャプチャは撮影できません</a:t>
            </a:r>
            <a:endParaRPr lang="en-US" altLang="ja-JP" sz="9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9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・全受信機のログ集計可</a:t>
            </a:r>
            <a:endParaRPr lang="en-US" altLang="ja-JP" sz="16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7" name="テキスト ボックス 66">
            <a:extLst>
              <a:ext uri="{FF2B5EF4-FFF2-40B4-BE49-F238E27FC236}">
                <a16:creationId xmlns:a16="http://schemas.microsoft.com/office/drawing/2014/main" id="{BFD18989-055F-AC44-90F5-D34282E41096}"/>
              </a:ext>
            </a:extLst>
          </p:cNvPr>
          <p:cNvSpPr txBox="1"/>
          <p:nvPr/>
        </p:nvSpPr>
        <p:spPr>
          <a:xfrm>
            <a:off x="4567671" y="4034555"/>
            <a:ext cx="1273105" cy="222818"/>
          </a:xfrm>
          <a:prstGeom prst="rect">
            <a:avLst/>
          </a:prstGeom>
        </p:spPr>
        <p:txBody>
          <a:bodyPr wrap="none" rtlCol="0" anchor="t" anchorCtr="0">
            <a:spAutoFit/>
          </a:bodyPr>
          <a:lstStyle/>
          <a:p>
            <a:pPr algn="l">
              <a:lnSpc>
                <a:spcPct val="110000"/>
              </a:lnSpc>
            </a:pPr>
            <a:r>
              <a:rPr kumimoji="1" lang="en-US" altLang="ja-JP" sz="800" dirty="0">
                <a:latin typeface="Yu Gothic" panose="020B0400000000000000" pitchFamily="34" charset="-128"/>
                <a:ea typeface="Yu Gothic" panose="020B0400000000000000" pitchFamily="34" charset="-128"/>
              </a:rPr>
              <a:t>※BSCS</a:t>
            </a:r>
            <a:r>
              <a:rPr lang="ja-JP" altLang="en-US" sz="800">
                <a:latin typeface="Yu Gothic" panose="020B0400000000000000" pitchFamily="34" charset="-128"/>
                <a:ea typeface="Yu Gothic" panose="020B0400000000000000" pitchFamily="34" charset="-128"/>
              </a:rPr>
              <a:t>局</a:t>
            </a:r>
            <a:r>
              <a:rPr kumimoji="1" lang="ja-JP" altLang="en-US" sz="800">
                <a:latin typeface="Yu Gothic" panose="020B0400000000000000" pitchFamily="34" charset="-128"/>
                <a:ea typeface="Yu Gothic" panose="020B0400000000000000" pitchFamily="34" charset="-128"/>
              </a:rPr>
              <a:t>様のみ選択可</a:t>
            </a:r>
            <a:endParaRPr kumimoji="1" lang="ja-JP" altLang="en-US" sz="800" dirty="0">
              <a:latin typeface="Yu Gothic" panose="020B0400000000000000" pitchFamily="34" charset="-128"/>
              <a:ea typeface="Yu Gothic" panose="020B0400000000000000" pitchFamily="34" charset="-128"/>
            </a:endParaRPr>
          </a:p>
        </p:txBody>
      </p:sp>
      <p:sp>
        <p:nvSpPr>
          <p:cNvPr id="69" name="タイトル 2">
            <a:extLst>
              <a:ext uri="{FF2B5EF4-FFF2-40B4-BE49-F238E27FC236}">
                <a16:creationId xmlns:a16="http://schemas.microsoft.com/office/drawing/2014/main" id="{266D7321-68BD-1B4E-90BF-3459C1911A74}"/>
              </a:ext>
            </a:extLst>
          </p:cNvPr>
          <p:cNvSpPr>
            <a:spLocks noGrp="1"/>
          </p:cNvSpPr>
          <p:nvPr>
            <p:ph type="title"/>
          </p:nvPr>
        </p:nvSpPr>
        <p:spPr>
          <a:xfrm>
            <a:off x="272753" y="252543"/>
            <a:ext cx="8432482" cy="307970"/>
          </a:xfrm>
        </p:spPr>
        <p:txBody>
          <a:bodyPr/>
          <a:lstStyle/>
          <a:p>
            <a:r>
              <a:rPr kumimoji="1" lang="en-US" altLang="ja-JP" sz="2400" dirty="0"/>
              <a:t>HTMLG</a:t>
            </a:r>
            <a:r>
              <a:rPr kumimoji="1" lang="ja-JP" altLang="en-US" sz="2400"/>
              <a:t>ガイド概要</a:t>
            </a:r>
            <a:endParaRPr kumimoji="1" lang="ja-JP" altLang="en-US" sz="2400" dirty="0"/>
          </a:p>
        </p:txBody>
      </p:sp>
    </p:spTree>
    <p:extLst>
      <p:ext uri="{BB962C8B-B14F-4D97-AF65-F5344CB8AC3E}">
        <p14:creationId xmlns:p14="http://schemas.microsoft.com/office/powerpoint/2010/main" val="218032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926750-CCD5-9948-8102-CDA785993D0D}"/>
              </a:ext>
            </a:extLst>
          </p:cNvPr>
          <p:cNvSpPr/>
          <p:nvPr/>
        </p:nvSpPr>
        <p:spPr>
          <a:xfrm>
            <a:off x="310415" y="1642744"/>
            <a:ext cx="3379266" cy="48567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2"/>
          <p:cNvSpPr>
            <a:spLocks noGrp="1"/>
          </p:cNvSpPr>
          <p:nvPr>
            <p:ph type="title"/>
          </p:nvPr>
        </p:nvSpPr>
        <p:spPr/>
        <p:txBody>
          <a:bodyPr/>
          <a:lstStyle/>
          <a:p>
            <a:r>
              <a:rPr kumimoji="1" lang="en-US" altLang="ja-JP" sz="2400" dirty="0"/>
              <a:t>HTMLG</a:t>
            </a:r>
            <a:r>
              <a:rPr kumimoji="1" lang="ja-JP" altLang="en-US" sz="2400"/>
              <a:t>ガイド概要</a:t>
            </a:r>
            <a:endParaRPr kumimoji="1" lang="ja-JP" altLang="en-US" sz="2400" dirty="0"/>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9</a:t>
            </a:fld>
            <a:endParaRPr lang="ja-JP" altLang="en-US" dirty="0"/>
          </a:p>
        </p:txBody>
      </p:sp>
      <p:grpSp>
        <p:nvGrpSpPr>
          <p:cNvPr id="23" name="グループ化 22">
            <a:extLst>
              <a:ext uri="{FF2B5EF4-FFF2-40B4-BE49-F238E27FC236}">
                <a16:creationId xmlns:a16="http://schemas.microsoft.com/office/drawing/2014/main" id="{9664DA94-5EEA-8C41-B46A-24B8659CEF0B}"/>
              </a:ext>
            </a:extLst>
          </p:cNvPr>
          <p:cNvGrpSpPr/>
          <p:nvPr/>
        </p:nvGrpSpPr>
        <p:grpSpPr>
          <a:xfrm>
            <a:off x="1012028" y="3136000"/>
            <a:ext cx="1781311" cy="1203365"/>
            <a:chOff x="635572" y="2423972"/>
            <a:chExt cx="2370925" cy="1601678"/>
          </a:xfrm>
        </p:grpSpPr>
        <p:pic>
          <p:nvPicPr>
            <p:cNvPr id="10" name="図 9">
              <a:extLst>
                <a:ext uri="{FF2B5EF4-FFF2-40B4-BE49-F238E27FC236}">
                  <a16:creationId xmlns:a16="http://schemas.microsoft.com/office/drawing/2014/main" id="{E9D7DFBE-835C-EE4B-9FEA-EDA126C3E942}"/>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5572" y="2423972"/>
              <a:ext cx="2370925" cy="1601678"/>
            </a:xfrm>
            <a:prstGeom prst="rect">
              <a:avLst/>
            </a:prstGeom>
          </p:spPr>
        </p:pic>
        <p:sp>
          <p:nvSpPr>
            <p:cNvPr id="11" name="正方形/長方形 10">
              <a:extLst>
                <a:ext uri="{FF2B5EF4-FFF2-40B4-BE49-F238E27FC236}">
                  <a16:creationId xmlns:a16="http://schemas.microsoft.com/office/drawing/2014/main" id="{DB476DD1-21BB-F445-81B8-DF3C39587815}"/>
                </a:ext>
              </a:extLst>
            </p:cNvPr>
            <p:cNvSpPr/>
            <p:nvPr/>
          </p:nvSpPr>
          <p:spPr>
            <a:xfrm>
              <a:off x="769904" y="2887152"/>
              <a:ext cx="412596" cy="580213"/>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latin typeface="Yu Gothic" panose="020B0400000000000000" pitchFamily="34" charset="-128"/>
                  <a:ea typeface="Yu Gothic" panose="020B0400000000000000" pitchFamily="34" charset="-128"/>
                </a:rPr>
                <a:t>AD</a:t>
              </a:r>
            </a:p>
          </p:txBody>
        </p:sp>
      </p:grpSp>
      <p:grpSp>
        <p:nvGrpSpPr>
          <p:cNvPr id="21" name="グループ化 20">
            <a:extLst>
              <a:ext uri="{FF2B5EF4-FFF2-40B4-BE49-F238E27FC236}">
                <a16:creationId xmlns:a16="http://schemas.microsoft.com/office/drawing/2014/main" id="{770A5C35-0A2D-2A45-8A1A-2ADF8C53BE05}"/>
              </a:ext>
            </a:extLst>
          </p:cNvPr>
          <p:cNvGrpSpPr/>
          <p:nvPr/>
        </p:nvGrpSpPr>
        <p:grpSpPr>
          <a:xfrm>
            <a:off x="994928" y="4442432"/>
            <a:ext cx="1781311" cy="1203365"/>
            <a:chOff x="580038" y="4305788"/>
            <a:chExt cx="2370925" cy="1601678"/>
          </a:xfrm>
        </p:grpSpPr>
        <p:pic>
          <p:nvPicPr>
            <p:cNvPr id="12" name="図 11">
              <a:extLst>
                <a:ext uri="{FF2B5EF4-FFF2-40B4-BE49-F238E27FC236}">
                  <a16:creationId xmlns:a16="http://schemas.microsoft.com/office/drawing/2014/main" id="{E6DD2FF5-4C73-EC48-AFC9-5C446BDB5A31}"/>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0038" y="4305788"/>
              <a:ext cx="2370925" cy="1601678"/>
            </a:xfrm>
            <a:prstGeom prst="rect">
              <a:avLst/>
            </a:prstGeom>
          </p:spPr>
        </p:pic>
        <p:pic>
          <p:nvPicPr>
            <p:cNvPr id="13" name="Picture 2" descr="C:\Users\ipg_CR03\Desktop\newce_sales\newce_demo.jpg">
              <a:extLst>
                <a:ext uri="{FF2B5EF4-FFF2-40B4-BE49-F238E27FC236}">
                  <a16:creationId xmlns:a16="http://schemas.microsoft.com/office/drawing/2014/main" id="{3A7FBAD8-C40C-BA41-8F69-433B876ABC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062" y="4392295"/>
              <a:ext cx="2196000" cy="1231343"/>
            </a:xfrm>
            <a:prstGeom prst="rect">
              <a:avLst/>
            </a:prstGeom>
            <a:solidFill>
              <a:schemeClr val="tx1">
                <a:lumMod val="75000"/>
                <a:lumOff val="25000"/>
              </a:schemeClr>
            </a:solidFill>
            <a:ln>
              <a:solidFill>
                <a:schemeClr val="tx1">
                  <a:lumMod val="75000"/>
                  <a:lumOff val="25000"/>
                </a:schemeClr>
              </a:solidFill>
            </a:ln>
          </p:spPr>
        </p:pic>
        <p:sp>
          <p:nvSpPr>
            <p:cNvPr id="14" name="正方形/長方形 13">
              <a:extLst>
                <a:ext uri="{FF2B5EF4-FFF2-40B4-BE49-F238E27FC236}">
                  <a16:creationId xmlns:a16="http://schemas.microsoft.com/office/drawing/2014/main" id="{5A066358-9478-DD40-AB21-5EDA78E9303A}"/>
                </a:ext>
              </a:extLst>
            </p:cNvPr>
            <p:cNvSpPr/>
            <p:nvPr/>
          </p:nvSpPr>
          <p:spPr>
            <a:xfrm>
              <a:off x="1278942" y="4469618"/>
              <a:ext cx="1193140" cy="216000"/>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AD</a:t>
              </a:r>
              <a:endPar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17" name="正方形/長方形 16">
            <a:extLst>
              <a:ext uri="{FF2B5EF4-FFF2-40B4-BE49-F238E27FC236}">
                <a16:creationId xmlns:a16="http://schemas.microsoft.com/office/drawing/2014/main" id="{0F384637-FD76-D446-9AC6-EF946FC4E674}"/>
              </a:ext>
            </a:extLst>
          </p:cNvPr>
          <p:cNvSpPr/>
          <p:nvPr/>
        </p:nvSpPr>
        <p:spPr>
          <a:xfrm>
            <a:off x="801701" y="2428918"/>
            <a:ext cx="2182008" cy="523220"/>
          </a:xfrm>
          <a:prstGeom prst="rect">
            <a:avLst/>
          </a:prstGeom>
        </p:spPr>
        <p:txBody>
          <a:bodyPr wrap="none">
            <a:spAutoFit/>
          </a:bodyPr>
          <a:lstStyle/>
          <a:p>
            <a:pPr algn="ctr"/>
            <a:r>
              <a:rPr lang="ja-JP" altLang="en-US" sz="28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800" b="1" u="sng" dirty="0">
                <a:solidFill>
                  <a:schemeClr val="tx1">
                    <a:lumMod val="75000"/>
                    <a:lumOff val="25000"/>
                  </a:schemeClr>
                </a:solidFill>
                <a:latin typeface="游ゴシック" panose="020B0400000000000000" pitchFamily="50" charset="-128"/>
                <a:ea typeface="游ゴシック" panose="020B0400000000000000" pitchFamily="50" charset="-128"/>
              </a:rPr>
              <a:t>5,900</a:t>
            </a:r>
            <a:r>
              <a:rPr lang="ja-JP" altLang="en-US" sz="28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8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3B394D80-9C4A-1B4F-B014-0235AA4B0840}"/>
              </a:ext>
            </a:extLst>
          </p:cNvPr>
          <p:cNvSpPr/>
          <p:nvPr/>
        </p:nvSpPr>
        <p:spPr>
          <a:xfrm>
            <a:off x="1150366" y="2140970"/>
            <a:ext cx="1489021" cy="369332"/>
          </a:xfrm>
          <a:prstGeom prst="rect">
            <a:avLst/>
          </a:prstGeom>
        </p:spPr>
        <p:txBody>
          <a:bodyPr wrap="square" anchor="ctr">
            <a:spAutoFit/>
          </a:bodyPr>
          <a:lstStyle/>
          <a:p>
            <a:pPr algn="ctr"/>
            <a:r>
              <a:rPr lang="ja-JP" altLang="en-US" b="1">
                <a:solidFill>
                  <a:schemeClr val="accent1"/>
                </a:solidFill>
                <a:latin typeface="游ゴシック" panose="020B0400000000000000" pitchFamily="50" charset="-128"/>
                <a:ea typeface="游ゴシック" panose="020B0400000000000000" pitchFamily="50" charset="-128"/>
              </a:rPr>
              <a:t>出荷台数</a:t>
            </a:r>
            <a:endParaRPr lang="ja-JP" altLang="en-US" b="1" dirty="0">
              <a:solidFill>
                <a:schemeClr val="accent1"/>
              </a:solidFill>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4E6719CE-8C7C-894A-BFDE-D379EC37DBE1}"/>
              </a:ext>
            </a:extLst>
          </p:cNvPr>
          <p:cNvSpPr txBox="1"/>
          <p:nvPr/>
        </p:nvSpPr>
        <p:spPr>
          <a:xfrm>
            <a:off x="1461440" y="2860658"/>
            <a:ext cx="1451038"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2" name="正方形/長方形 41">
            <a:extLst>
              <a:ext uri="{FF2B5EF4-FFF2-40B4-BE49-F238E27FC236}">
                <a16:creationId xmlns:a16="http://schemas.microsoft.com/office/drawing/2014/main" id="{F3A9EED9-FB8B-BE45-AE49-2A53F213C7B6}"/>
              </a:ext>
            </a:extLst>
          </p:cNvPr>
          <p:cNvSpPr/>
          <p:nvPr/>
        </p:nvSpPr>
        <p:spPr>
          <a:xfrm>
            <a:off x="365776" y="819939"/>
            <a:ext cx="9065303" cy="400110"/>
          </a:xfrm>
          <a:prstGeom prst="rect">
            <a:avLst/>
          </a:prstGeom>
        </p:spPr>
        <p:txBody>
          <a:bodyPr wrap="none">
            <a:spAutoFit/>
          </a:bodyPr>
          <a:lstStyle/>
          <a:p>
            <a:pPr algn="ctr"/>
            <a:r>
              <a:rPr lang="en-US" altLang="ja-JP" sz="2000" dirty="0">
                <a:latin typeface="游ゴシック" panose="020B0400000000000000" pitchFamily="50" charset="-128"/>
                <a:ea typeface="游ゴシック" panose="020B0400000000000000" pitchFamily="50" charset="-128"/>
              </a:rPr>
              <a:t>2020</a:t>
            </a:r>
            <a:r>
              <a:rPr lang="ja-JP" altLang="en-US" sz="2000">
                <a:latin typeface="游ゴシック" panose="020B0400000000000000" pitchFamily="50" charset="-128"/>
                <a:ea typeface="游ゴシック" panose="020B0400000000000000" pitchFamily="50" charset="-128"/>
              </a:rPr>
              <a:t>年</a:t>
            </a:r>
            <a:r>
              <a:rPr lang="en-US" altLang="ja-JP" sz="2000" dirty="0">
                <a:latin typeface="游ゴシック" panose="020B0400000000000000" pitchFamily="50" charset="-128"/>
                <a:ea typeface="游ゴシック" panose="020B0400000000000000" pitchFamily="50" charset="-128"/>
              </a:rPr>
              <a:t>10</a:t>
            </a:r>
            <a:r>
              <a:rPr lang="ja-JP" altLang="en-US" sz="2000">
                <a:latin typeface="游ゴシック" panose="020B0400000000000000" pitchFamily="50" charset="-128"/>
                <a:ea typeface="游ゴシック" panose="020B0400000000000000" pitchFamily="50" charset="-128"/>
              </a:rPr>
              <a:t>月より、さらに多くの視聴者にリーチする新メニューが地上波</a:t>
            </a:r>
            <a:r>
              <a:rPr lang="en-US" altLang="ja-JP" sz="2000" dirty="0">
                <a:latin typeface="游ゴシック" panose="020B0400000000000000" pitchFamily="50" charset="-128"/>
                <a:ea typeface="游ゴシック" panose="020B0400000000000000" pitchFamily="50" charset="-128"/>
              </a:rPr>
              <a:t> </a:t>
            </a:r>
            <a:r>
              <a:rPr lang="ja-JP" altLang="en-US" sz="2000">
                <a:latin typeface="游ゴシック" panose="020B0400000000000000" pitchFamily="50" charset="-128"/>
                <a:ea typeface="游ゴシック" panose="020B0400000000000000" pitchFamily="50" charset="-128"/>
              </a:rPr>
              <a:t>解禁</a:t>
            </a:r>
            <a:endParaRPr lang="ja-JP" altLang="en-US" sz="2000" dirty="0">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D2CD6F53-5379-454B-BF51-5ADB235311DA}"/>
              </a:ext>
            </a:extLst>
          </p:cNvPr>
          <p:cNvSpPr/>
          <p:nvPr/>
        </p:nvSpPr>
        <p:spPr>
          <a:xfrm>
            <a:off x="1169420" y="1522159"/>
            <a:ext cx="1399742" cy="307777"/>
          </a:xfrm>
          <a:prstGeom prst="rect">
            <a:avLst/>
          </a:prstGeom>
          <a:solidFill>
            <a:schemeClr val="bg1"/>
          </a:solidFill>
          <a:ln cmpd="dbl">
            <a:solidFill>
              <a:schemeClr val="bg1">
                <a:lumMod val="50000"/>
              </a:schemeClr>
            </a:solidFill>
          </a:ln>
        </p:spPr>
        <p:txBody>
          <a:bodyPr wrap="none">
            <a:spAutoFit/>
          </a:bodyPr>
          <a:lstStyle/>
          <a:p>
            <a:r>
              <a:rPr lang="ja-JP" altLang="en-US" sz="1400" b="1">
                <a:latin typeface="游ゴシック" panose="020B0400000000000000" pitchFamily="50" charset="-128"/>
                <a:ea typeface="游ゴシック" panose="020B0400000000000000" pitchFamily="50" charset="-128"/>
              </a:rPr>
              <a:t>放送型</a:t>
            </a:r>
            <a:r>
              <a:rPr lang="en-US" altLang="ja-JP" sz="1400" b="1" dirty="0">
                <a:latin typeface="游ゴシック" panose="020B0400000000000000" pitchFamily="50" charset="-128"/>
                <a:ea typeface="游ゴシック" panose="020B0400000000000000" pitchFamily="50" charset="-128"/>
              </a:rPr>
              <a:t>G</a:t>
            </a:r>
            <a:r>
              <a:rPr lang="ja-JP" altLang="en-US" sz="1400" b="1">
                <a:latin typeface="游ゴシック" panose="020B0400000000000000" pitchFamily="50" charset="-128"/>
                <a:ea typeface="游ゴシック" panose="020B0400000000000000" pitchFamily="50" charset="-128"/>
              </a:rPr>
              <a:t>ガイド</a:t>
            </a:r>
            <a:endParaRPr lang="ja-JP" altLang="en-US" sz="1400" b="1" dirty="0">
              <a:latin typeface="游ゴシック" panose="020B0400000000000000" pitchFamily="50" charset="-128"/>
              <a:ea typeface="游ゴシック" panose="020B0400000000000000" pitchFamily="50" charset="-128"/>
            </a:endParaRPr>
          </a:p>
        </p:txBody>
      </p:sp>
      <p:sp>
        <p:nvSpPr>
          <p:cNvPr id="38" name="角丸四角形 23">
            <a:extLst>
              <a:ext uri="{FF2B5EF4-FFF2-40B4-BE49-F238E27FC236}">
                <a16:creationId xmlns:a16="http://schemas.microsoft.com/office/drawing/2014/main" id="{DEC8E637-DC29-DE41-91A2-C558A83D7E3E}"/>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1" name="十字形 40">
            <a:extLst>
              <a:ext uri="{FF2B5EF4-FFF2-40B4-BE49-F238E27FC236}">
                <a16:creationId xmlns:a16="http://schemas.microsoft.com/office/drawing/2014/main" id="{118B34C3-A531-7E49-83D2-CE5EF76B3630}"/>
              </a:ext>
            </a:extLst>
          </p:cNvPr>
          <p:cNvSpPr/>
          <p:nvPr/>
        </p:nvSpPr>
        <p:spPr>
          <a:xfrm>
            <a:off x="3739044" y="3502277"/>
            <a:ext cx="461885" cy="449485"/>
          </a:xfrm>
          <a:prstGeom prst="plus">
            <a:avLst>
              <a:gd name="adj" fmla="val 3567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3C45C7DC-1A00-7147-8460-5AF9376783F0}"/>
              </a:ext>
            </a:extLst>
          </p:cNvPr>
          <p:cNvSpPr/>
          <p:nvPr/>
        </p:nvSpPr>
        <p:spPr>
          <a:xfrm>
            <a:off x="4246438" y="1642744"/>
            <a:ext cx="5341699" cy="485676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C5DCBF8-E3AA-6F47-8658-6D7CDCBE4BB4}"/>
              </a:ext>
            </a:extLst>
          </p:cNvPr>
          <p:cNvSpPr/>
          <p:nvPr/>
        </p:nvSpPr>
        <p:spPr>
          <a:xfrm>
            <a:off x="5249202" y="1506770"/>
            <a:ext cx="3336170" cy="338554"/>
          </a:xfrm>
          <a:prstGeom prst="rect">
            <a:avLst/>
          </a:prstGeom>
          <a:solidFill>
            <a:schemeClr val="bg1">
              <a:lumMod val="50000"/>
            </a:schemeClr>
          </a:solidFill>
          <a:ln w="28575" cmpd="dbl">
            <a:solidFill>
              <a:schemeClr val="tx1"/>
            </a:solidFill>
            <a:prstDash val="solid"/>
          </a:ln>
        </p:spPr>
        <p:txBody>
          <a:bodyPr wrap="none">
            <a:spAutoFit/>
          </a:bodyPr>
          <a:lstStyle/>
          <a:p>
            <a:r>
              <a:rPr lang="ja-JP" altLang="en-US" sz="1600">
                <a:solidFill>
                  <a:schemeClr val="bg1"/>
                </a:solidFill>
                <a:latin typeface="游ゴシック" panose="020B0400000000000000" pitchFamily="50" charset="-128"/>
                <a:ea typeface="游ゴシック" panose="020B0400000000000000" pitchFamily="50" charset="-128"/>
              </a:rPr>
              <a:t>次世代型</a:t>
            </a:r>
            <a:r>
              <a:rPr lang="en-US" altLang="ja-JP" sz="1600" dirty="0">
                <a:solidFill>
                  <a:schemeClr val="bg1"/>
                </a:solidFill>
                <a:latin typeface="游ゴシック" panose="020B0400000000000000" pitchFamily="50" charset="-128"/>
                <a:ea typeface="游ゴシック" panose="020B0400000000000000" pitchFamily="50" charset="-128"/>
              </a:rPr>
              <a:t>EPG</a:t>
            </a:r>
            <a:r>
              <a:rPr lang="ja-JP" altLang="en-US" sz="1600">
                <a:solidFill>
                  <a:schemeClr val="bg1"/>
                </a:solidFill>
                <a:latin typeface="游ゴシック" panose="020B0400000000000000" pitchFamily="50" charset="-128"/>
                <a:ea typeface="游ゴシック" panose="020B0400000000000000" pitchFamily="50" charset="-128"/>
              </a:rPr>
              <a:t>広告</a:t>
            </a:r>
            <a:r>
              <a:rPr lang="en-US" altLang="ja-JP" sz="1600" dirty="0">
                <a:solidFill>
                  <a:schemeClr val="bg1"/>
                </a:solidFill>
                <a:latin typeface="游ゴシック" panose="020B0400000000000000" pitchFamily="50" charset="-128"/>
                <a:ea typeface="游ゴシック" panose="020B0400000000000000" pitchFamily="50" charset="-128"/>
              </a:rPr>
              <a:t> </a:t>
            </a:r>
            <a:r>
              <a:rPr lang="en-US" altLang="ja-JP" sz="1600" b="1" dirty="0">
                <a:solidFill>
                  <a:schemeClr val="bg1"/>
                </a:solidFill>
                <a:latin typeface="游ゴシック" panose="020B0400000000000000" pitchFamily="50" charset="-128"/>
                <a:ea typeface="游ゴシック" panose="020B0400000000000000" pitchFamily="50" charset="-128"/>
              </a:rPr>
              <a:t>HTML G</a:t>
            </a:r>
            <a:r>
              <a:rPr lang="ja-JP" altLang="en-US" sz="1600" b="1">
                <a:solidFill>
                  <a:schemeClr val="bg1"/>
                </a:solidFill>
                <a:latin typeface="游ゴシック" panose="020B0400000000000000" pitchFamily="50" charset="-128"/>
                <a:ea typeface="游ゴシック" panose="020B0400000000000000" pitchFamily="50" charset="-128"/>
              </a:rPr>
              <a:t>ガイド</a:t>
            </a:r>
            <a:endParaRPr lang="ja-JP" altLang="en-US" sz="1600" b="1" dirty="0">
              <a:solidFill>
                <a:schemeClr val="bg1"/>
              </a:solidFill>
              <a:latin typeface="游ゴシック" panose="020B0400000000000000" pitchFamily="50" charset="-128"/>
              <a:ea typeface="游ゴシック" panose="020B0400000000000000" pitchFamily="50" charset="-128"/>
            </a:endParaRPr>
          </a:p>
        </p:txBody>
      </p:sp>
      <p:grpSp>
        <p:nvGrpSpPr>
          <p:cNvPr id="46" name="グループ化 45">
            <a:extLst>
              <a:ext uri="{FF2B5EF4-FFF2-40B4-BE49-F238E27FC236}">
                <a16:creationId xmlns:a16="http://schemas.microsoft.com/office/drawing/2014/main" id="{A88DE79B-0B99-7C4D-B36E-F29FFF4867AE}"/>
              </a:ext>
            </a:extLst>
          </p:cNvPr>
          <p:cNvGrpSpPr/>
          <p:nvPr/>
        </p:nvGrpSpPr>
        <p:grpSpPr>
          <a:xfrm>
            <a:off x="3653559" y="1229760"/>
            <a:ext cx="1768769" cy="325986"/>
            <a:chOff x="310415" y="3504645"/>
            <a:chExt cx="1768769" cy="325986"/>
          </a:xfrm>
        </p:grpSpPr>
        <p:sp>
          <p:nvSpPr>
            <p:cNvPr id="48" name="角丸四角形吹き出し 47">
              <a:extLst>
                <a:ext uri="{FF2B5EF4-FFF2-40B4-BE49-F238E27FC236}">
                  <a16:creationId xmlns:a16="http://schemas.microsoft.com/office/drawing/2014/main" id="{BC0AD7D2-BDC8-B341-A8FE-0C37D0791835}"/>
                </a:ext>
              </a:extLst>
            </p:cNvPr>
            <p:cNvSpPr/>
            <p:nvPr/>
          </p:nvSpPr>
          <p:spPr>
            <a:xfrm>
              <a:off x="310415" y="3504645"/>
              <a:ext cx="1768769" cy="325986"/>
            </a:xfrm>
            <a:prstGeom prst="wedgeRoundRectCallout">
              <a:avLst>
                <a:gd name="adj1" fmla="val 42336"/>
                <a:gd name="adj2" fmla="val 97639"/>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0AA3F3DD-36D0-AA49-8E2A-B8AEEAEC8633}"/>
                </a:ext>
              </a:extLst>
            </p:cNvPr>
            <p:cNvSpPr/>
            <p:nvPr/>
          </p:nvSpPr>
          <p:spPr>
            <a:xfrm>
              <a:off x="397541" y="3539968"/>
              <a:ext cx="1612942" cy="276999"/>
            </a:xfrm>
            <a:prstGeom prst="rect">
              <a:avLst/>
            </a:prstGeom>
          </p:spPr>
          <p:txBody>
            <a:bodyPr wrap="none">
              <a:spAutoFit/>
            </a:bodyPr>
            <a:lstStyle/>
            <a:p>
              <a:pPr algn="ctr"/>
              <a:r>
                <a:rPr lang="ja-JP" altLang="en-US" sz="1200" b="1">
                  <a:solidFill>
                    <a:schemeClr val="bg1">
                      <a:lumMod val="50000"/>
                    </a:schemeClr>
                  </a:solidFill>
                  <a:latin typeface="游ゴシック" panose="020B0400000000000000" pitchFamily="50" charset="-128"/>
                  <a:ea typeface="游ゴシック" panose="020B0400000000000000" pitchFamily="50" charset="-128"/>
                </a:rPr>
                <a:t>ついに</a:t>
              </a:r>
              <a:r>
                <a:rPr lang="ja-JP" altLang="en-US" sz="1200" b="1">
                  <a:solidFill>
                    <a:schemeClr val="accent6">
                      <a:lumMod val="75000"/>
                    </a:schemeClr>
                  </a:solidFill>
                  <a:latin typeface="游ゴシック" panose="020B0400000000000000" pitchFamily="50" charset="-128"/>
                  <a:ea typeface="游ゴシック" panose="020B0400000000000000" pitchFamily="50" charset="-128"/>
                </a:rPr>
                <a:t>地上波</a:t>
              </a:r>
              <a:r>
                <a:rPr lang="en-US" altLang="ja-JP" sz="1200" b="1" dirty="0">
                  <a:solidFill>
                    <a:schemeClr val="accent6">
                      <a:lumMod val="75000"/>
                    </a:schemeClr>
                  </a:solidFill>
                  <a:latin typeface="游ゴシック" panose="020B0400000000000000" pitchFamily="50" charset="-128"/>
                  <a:ea typeface="游ゴシック" panose="020B0400000000000000" pitchFamily="50" charset="-128"/>
                </a:rPr>
                <a:t> </a:t>
              </a:r>
              <a:r>
                <a:rPr lang="ja-JP" altLang="en-US" sz="1200" b="1">
                  <a:solidFill>
                    <a:schemeClr val="accent6">
                      <a:lumMod val="75000"/>
                    </a:schemeClr>
                  </a:solidFill>
                  <a:latin typeface="游ゴシック" panose="020B0400000000000000" pitchFamily="50" charset="-128"/>
                  <a:ea typeface="游ゴシック" panose="020B0400000000000000" pitchFamily="50" charset="-128"/>
                </a:rPr>
                <a:t>解禁！</a:t>
              </a:r>
              <a:endParaRPr lang="ja-JP" altLang="en-US" sz="1200" b="1" dirty="0">
                <a:solidFill>
                  <a:schemeClr val="accent6">
                    <a:lumMod val="75000"/>
                  </a:schemeClr>
                </a:solidFill>
                <a:latin typeface="游ゴシック" panose="020B0400000000000000" pitchFamily="50" charset="-128"/>
                <a:ea typeface="游ゴシック" panose="020B0400000000000000" pitchFamily="50" charset="-128"/>
              </a:endParaRPr>
            </a:p>
          </p:txBody>
        </p:sp>
      </p:grpSp>
      <p:grpSp>
        <p:nvGrpSpPr>
          <p:cNvPr id="51" name="グループ化 50">
            <a:extLst>
              <a:ext uri="{FF2B5EF4-FFF2-40B4-BE49-F238E27FC236}">
                <a16:creationId xmlns:a16="http://schemas.microsoft.com/office/drawing/2014/main" id="{293935BD-AC24-D648-8B1A-E640C9A40EFF}"/>
              </a:ext>
            </a:extLst>
          </p:cNvPr>
          <p:cNvGrpSpPr/>
          <p:nvPr/>
        </p:nvGrpSpPr>
        <p:grpSpPr>
          <a:xfrm>
            <a:off x="5429670" y="3216054"/>
            <a:ext cx="3155702" cy="2131834"/>
            <a:chOff x="1707763" y="4723578"/>
            <a:chExt cx="2608018" cy="1761846"/>
          </a:xfrm>
        </p:grpSpPr>
        <p:pic>
          <p:nvPicPr>
            <p:cNvPr id="52" name="図 51">
              <a:extLst>
                <a:ext uri="{FF2B5EF4-FFF2-40B4-BE49-F238E27FC236}">
                  <a16:creationId xmlns:a16="http://schemas.microsoft.com/office/drawing/2014/main" id="{C15ACF10-EB1D-0647-BA22-68640AAB7064}"/>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07763" y="4723578"/>
              <a:ext cx="2608018" cy="1761846"/>
            </a:xfrm>
            <a:prstGeom prst="rect">
              <a:avLst/>
            </a:prstGeom>
          </p:spPr>
        </p:pic>
        <p:pic>
          <p:nvPicPr>
            <p:cNvPr id="53" name="Picture 2">
              <a:extLst>
                <a:ext uri="{FF2B5EF4-FFF2-40B4-BE49-F238E27FC236}">
                  <a16:creationId xmlns:a16="http://schemas.microsoft.com/office/drawing/2014/main" id="{9B7D2945-0660-3D4F-801C-E32C93A7A9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48932" y="4797239"/>
              <a:ext cx="2497636" cy="1437133"/>
            </a:xfrm>
            <a:prstGeom prst="rect">
              <a:avLst/>
            </a:prstGeom>
            <a:noFill/>
            <a:ln w="9525">
              <a:noFill/>
              <a:miter lim="800000"/>
              <a:headEnd/>
              <a:tailEnd/>
            </a:ln>
          </p:spPr>
        </p:pic>
        <p:sp>
          <p:nvSpPr>
            <p:cNvPr id="54" name="正方形/長方形 53">
              <a:extLst>
                <a:ext uri="{FF2B5EF4-FFF2-40B4-BE49-F238E27FC236}">
                  <a16:creationId xmlns:a16="http://schemas.microsoft.com/office/drawing/2014/main" id="{89C1866E-7205-1B44-8A59-59437DF6C9A7}"/>
                </a:ext>
              </a:extLst>
            </p:cNvPr>
            <p:cNvSpPr/>
            <p:nvPr/>
          </p:nvSpPr>
          <p:spPr>
            <a:xfrm>
              <a:off x="3270398" y="6040311"/>
              <a:ext cx="976169" cy="196072"/>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游ゴシック" panose="020B0400000000000000" pitchFamily="50" charset="-128"/>
                  <a:ea typeface="游ゴシック" panose="020B0400000000000000" pitchFamily="50" charset="-128"/>
                </a:rPr>
                <a:t>AD</a:t>
              </a:r>
              <a:endParaRPr kumimoji="1" lang="ja-JP" altLang="en-US" sz="1100" b="1" dirty="0">
                <a:latin typeface="游ゴシック" panose="020B0400000000000000" pitchFamily="50" charset="-128"/>
                <a:ea typeface="游ゴシック" panose="020B0400000000000000" pitchFamily="50" charset="-128"/>
              </a:endParaRPr>
            </a:p>
          </p:txBody>
        </p:sp>
      </p:grpSp>
      <p:sp>
        <p:nvSpPr>
          <p:cNvPr id="58" name="正方形/長方形 57">
            <a:extLst>
              <a:ext uri="{FF2B5EF4-FFF2-40B4-BE49-F238E27FC236}">
                <a16:creationId xmlns:a16="http://schemas.microsoft.com/office/drawing/2014/main" id="{28BDA424-95F1-BB4C-8941-9A88589DD083}"/>
              </a:ext>
            </a:extLst>
          </p:cNvPr>
          <p:cNvSpPr/>
          <p:nvPr/>
        </p:nvSpPr>
        <p:spPr>
          <a:xfrm>
            <a:off x="6136116" y="2674106"/>
            <a:ext cx="1877437" cy="523220"/>
          </a:xfrm>
          <a:prstGeom prst="rect">
            <a:avLst/>
          </a:prstGeom>
        </p:spPr>
        <p:txBody>
          <a:bodyPr wrap="none">
            <a:spAutoFit/>
          </a:bodyPr>
          <a:lstStyle/>
          <a:p>
            <a:pPr algn="ctr"/>
            <a:r>
              <a:rPr lang="ja-JP" altLang="en-US" sz="28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800" b="1" u="sng" dirty="0">
                <a:solidFill>
                  <a:schemeClr val="tx1">
                    <a:lumMod val="75000"/>
                    <a:lumOff val="25000"/>
                  </a:schemeClr>
                </a:solidFill>
                <a:latin typeface="游ゴシック" panose="020B0400000000000000" pitchFamily="50" charset="-128"/>
                <a:ea typeface="游ゴシック" panose="020B0400000000000000" pitchFamily="50" charset="-128"/>
              </a:rPr>
              <a:t>540</a:t>
            </a:r>
            <a:r>
              <a:rPr lang="ja-JP" altLang="en-US" sz="28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8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9" name="正方形/長方形 58">
            <a:extLst>
              <a:ext uri="{FF2B5EF4-FFF2-40B4-BE49-F238E27FC236}">
                <a16:creationId xmlns:a16="http://schemas.microsoft.com/office/drawing/2014/main" id="{5702F910-A087-0D48-B27B-B9A4AEFF1221}"/>
              </a:ext>
            </a:extLst>
          </p:cNvPr>
          <p:cNvSpPr/>
          <p:nvPr/>
        </p:nvSpPr>
        <p:spPr>
          <a:xfrm>
            <a:off x="6330324" y="2458855"/>
            <a:ext cx="1489021" cy="307777"/>
          </a:xfrm>
          <a:prstGeom prst="rect">
            <a:avLst/>
          </a:prstGeom>
        </p:spPr>
        <p:txBody>
          <a:bodyPr wrap="square" anchor="ctr">
            <a:spAutoFit/>
          </a:bodyPr>
          <a:lstStyle/>
          <a:p>
            <a:pPr algn="ctr"/>
            <a:r>
              <a:rPr lang="ja-JP" altLang="en-US" sz="1400" b="1">
                <a:solidFill>
                  <a:schemeClr val="accent1"/>
                </a:solidFill>
                <a:latin typeface="游ゴシック" panose="020B0400000000000000" pitchFamily="50" charset="-128"/>
                <a:ea typeface="游ゴシック" panose="020B0400000000000000" pitchFamily="50" charset="-128"/>
              </a:rPr>
              <a:t>出荷台数</a:t>
            </a:r>
            <a:endParaRPr lang="ja-JP" altLang="en-US" sz="1400" b="1" dirty="0">
              <a:solidFill>
                <a:schemeClr val="accent1"/>
              </a:solidFill>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840AC87B-6B18-CB48-AD4D-B735F770D186}"/>
              </a:ext>
            </a:extLst>
          </p:cNvPr>
          <p:cNvSpPr txBox="1"/>
          <p:nvPr/>
        </p:nvSpPr>
        <p:spPr>
          <a:xfrm>
            <a:off x="6568150" y="3088270"/>
            <a:ext cx="1451038"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1" name="正方形/長方形 53">
            <a:extLst>
              <a:ext uri="{FF2B5EF4-FFF2-40B4-BE49-F238E27FC236}">
                <a16:creationId xmlns:a16="http://schemas.microsoft.com/office/drawing/2014/main" id="{CE378F70-88DD-1449-908C-EAA9DB290F0D}"/>
              </a:ext>
            </a:extLst>
          </p:cNvPr>
          <p:cNvSpPr>
            <a:spLocks noChangeArrowheads="1"/>
          </p:cNvSpPr>
          <p:nvPr/>
        </p:nvSpPr>
        <p:spPr bwMode="auto">
          <a:xfrm>
            <a:off x="6884892" y="5443858"/>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一部、インターネット断線後、別商品の</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grpSp>
        <p:nvGrpSpPr>
          <p:cNvPr id="62" name="グループ化 61">
            <a:extLst>
              <a:ext uri="{FF2B5EF4-FFF2-40B4-BE49-F238E27FC236}">
                <a16:creationId xmlns:a16="http://schemas.microsoft.com/office/drawing/2014/main" id="{A70B71F2-1832-2D4D-843B-B6FBBD833895}"/>
              </a:ext>
            </a:extLst>
          </p:cNvPr>
          <p:cNvGrpSpPr/>
          <p:nvPr/>
        </p:nvGrpSpPr>
        <p:grpSpPr>
          <a:xfrm>
            <a:off x="5310606" y="5360218"/>
            <a:ext cx="1606681" cy="373804"/>
            <a:chOff x="2408504" y="5687870"/>
            <a:chExt cx="2352341" cy="497532"/>
          </a:xfrm>
        </p:grpSpPr>
        <p:pic>
          <p:nvPicPr>
            <p:cNvPr id="63" name="図 62">
              <a:extLst>
                <a:ext uri="{FF2B5EF4-FFF2-40B4-BE49-F238E27FC236}">
                  <a16:creationId xmlns:a16="http://schemas.microsoft.com/office/drawing/2014/main" id="{1A9F042D-F370-1D4A-976C-56A33CD59068}"/>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96348" y="5729623"/>
              <a:ext cx="922134" cy="286440"/>
            </a:xfrm>
            <a:prstGeom prst="rect">
              <a:avLst/>
            </a:prstGeom>
          </p:spPr>
        </p:pic>
        <p:pic>
          <p:nvPicPr>
            <p:cNvPr id="64" name="図 63">
              <a:extLst>
                <a:ext uri="{FF2B5EF4-FFF2-40B4-BE49-F238E27FC236}">
                  <a16:creationId xmlns:a16="http://schemas.microsoft.com/office/drawing/2014/main" id="{D819E9F6-B790-8B4B-95EA-0E72E9AF45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96089" y="5687870"/>
              <a:ext cx="1217327" cy="294654"/>
            </a:xfrm>
            <a:prstGeom prst="rect">
              <a:avLst/>
            </a:prstGeom>
          </p:spPr>
        </p:pic>
        <p:pic>
          <p:nvPicPr>
            <p:cNvPr id="65" name="図 64">
              <a:extLst>
                <a:ext uri="{FF2B5EF4-FFF2-40B4-BE49-F238E27FC236}">
                  <a16:creationId xmlns:a16="http://schemas.microsoft.com/office/drawing/2014/main" id="{7DB9705B-A84E-7643-B0A1-88D29B15A070}"/>
                </a:ext>
              </a:extLst>
            </p:cNvPr>
            <p:cNvPicPr>
              <a:picLocks noChangeAspect="1"/>
            </p:cNvPicPr>
            <p:nvPr/>
          </p:nvPicPr>
          <p:blipFill>
            <a:blip r:embed="rId7"/>
            <a:stretch>
              <a:fillRect/>
            </a:stretch>
          </p:blipFill>
          <p:spPr>
            <a:xfrm>
              <a:off x="2852214" y="6023293"/>
              <a:ext cx="377933" cy="143282"/>
            </a:xfrm>
            <a:prstGeom prst="rect">
              <a:avLst/>
            </a:prstGeom>
          </p:spPr>
        </p:pic>
        <p:pic>
          <p:nvPicPr>
            <p:cNvPr id="66" name="図 65">
              <a:extLst>
                <a:ext uri="{FF2B5EF4-FFF2-40B4-BE49-F238E27FC236}">
                  <a16:creationId xmlns:a16="http://schemas.microsoft.com/office/drawing/2014/main" id="{87C60F6C-262A-F04C-AF9C-91C3CF513F8B}"/>
                </a:ext>
              </a:extLst>
            </p:cNvPr>
            <p:cNvPicPr>
              <a:picLocks noChangeAspect="1"/>
            </p:cNvPicPr>
            <p:nvPr/>
          </p:nvPicPr>
          <p:blipFill>
            <a:blip r:embed="rId8"/>
            <a:stretch>
              <a:fillRect/>
            </a:stretch>
          </p:blipFill>
          <p:spPr>
            <a:xfrm>
              <a:off x="3284440" y="6065224"/>
              <a:ext cx="600146" cy="112528"/>
            </a:xfrm>
            <a:prstGeom prst="rect">
              <a:avLst/>
            </a:prstGeom>
          </p:spPr>
        </p:pic>
        <p:pic>
          <p:nvPicPr>
            <p:cNvPr id="67" name="図 66">
              <a:extLst>
                <a:ext uri="{FF2B5EF4-FFF2-40B4-BE49-F238E27FC236}">
                  <a16:creationId xmlns:a16="http://schemas.microsoft.com/office/drawing/2014/main" id="{0DA3608A-AE35-E648-A771-E14DB492CF3D}"/>
                </a:ext>
              </a:extLst>
            </p:cNvPr>
            <p:cNvPicPr>
              <a:picLocks noChangeAspect="1"/>
            </p:cNvPicPr>
            <p:nvPr/>
          </p:nvPicPr>
          <p:blipFill rotWithShape="1">
            <a:blip r:embed="rId9">
              <a:clrChange>
                <a:clrFrom>
                  <a:srgbClr val="FFFFFF"/>
                </a:clrFrom>
                <a:clrTo>
                  <a:srgbClr val="FFFFFF">
                    <a:alpha val="0"/>
                  </a:srgbClr>
                </a:clrTo>
              </a:clrChange>
            </a:blip>
            <a:srcRect t="29275" b="22036"/>
            <a:stretch/>
          </p:blipFill>
          <p:spPr>
            <a:xfrm>
              <a:off x="3822767" y="6056442"/>
              <a:ext cx="938078" cy="128960"/>
            </a:xfrm>
            <a:prstGeom prst="rect">
              <a:avLst/>
            </a:prstGeom>
          </p:spPr>
        </p:pic>
        <p:pic>
          <p:nvPicPr>
            <p:cNvPr id="68" name="図 67">
              <a:extLst>
                <a:ext uri="{FF2B5EF4-FFF2-40B4-BE49-F238E27FC236}">
                  <a16:creationId xmlns:a16="http://schemas.microsoft.com/office/drawing/2014/main" id="{149AC439-AD0E-CA44-8164-AF34E339654C}"/>
                </a:ext>
              </a:extLst>
            </p:cNvPr>
            <p:cNvPicPr>
              <a:picLocks noChangeAspect="1"/>
            </p:cNvPicPr>
            <p:nvPr/>
          </p:nvPicPr>
          <p:blipFill>
            <a:blip r:embed="rId10"/>
            <a:stretch>
              <a:fillRect/>
            </a:stretch>
          </p:blipFill>
          <p:spPr>
            <a:xfrm>
              <a:off x="2408504" y="6012553"/>
              <a:ext cx="343963" cy="161865"/>
            </a:xfrm>
            <a:prstGeom prst="rect">
              <a:avLst/>
            </a:prstGeom>
          </p:spPr>
        </p:pic>
      </p:grpSp>
      <p:sp>
        <p:nvSpPr>
          <p:cNvPr id="69" name="正方形/長方形 68">
            <a:extLst>
              <a:ext uri="{FF2B5EF4-FFF2-40B4-BE49-F238E27FC236}">
                <a16:creationId xmlns:a16="http://schemas.microsoft.com/office/drawing/2014/main" id="{7EACC807-0EFA-BF4F-B429-0E76030474CE}"/>
              </a:ext>
            </a:extLst>
          </p:cNvPr>
          <p:cNvSpPr/>
          <p:nvPr/>
        </p:nvSpPr>
        <p:spPr>
          <a:xfrm>
            <a:off x="4430078" y="1906132"/>
            <a:ext cx="4974440" cy="400110"/>
          </a:xfrm>
          <a:prstGeom prst="rect">
            <a:avLst/>
          </a:prstGeom>
        </p:spPr>
        <p:txBody>
          <a:bodyPr wrap="none">
            <a:spAutoFit/>
          </a:bodyPr>
          <a:lstStyle/>
          <a:p>
            <a:pPr algn="ctr"/>
            <a:r>
              <a:rPr lang="ja-JP" altLang="en-US" sz="1000">
                <a:solidFill>
                  <a:schemeClr val="tx1">
                    <a:lumMod val="75000"/>
                    <a:lumOff val="25000"/>
                  </a:schemeClr>
                </a:solidFill>
                <a:latin typeface="游ゴシック" panose="020B0400000000000000" pitchFamily="50" charset="-128"/>
                <a:ea typeface="游ゴシック" panose="020B0400000000000000" pitchFamily="50" charset="-128"/>
              </a:rPr>
              <a:t>ネット結線受信機だけに表示。</a:t>
            </a:r>
            <a:r>
              <a:rPr lang="en-US" altLang="ja-JP" sz="1000" dirty="0">
                <a:solidFill>
                  <a:schemeClr val="tx1">
                    <a:lumMod val="75000"/>
                    <a:lumOff val="25000"/>
                  </a:schemeClr>
                </a:solidFill>
                <a:latin typeface="游ゴシック" panose="020B0400000000000000" pitchFamily="50" charset="-128"/>
                <a:ea typeface="游ゴシック" panose="020B0400000000000000" pitchFamily="50" charset="-128"/>
              </a:rPr>
              <a:t>SHARP</a:t>
            </a:r>
            <a:r>
              <a:rPr lang="ja-JP" altLang="en-US" sz="1000">
                <a:solidFill>
                  <a:schemeClr val="tx1">
                    <a:lumMod val="75000"/>
                    <a:lumOff val="25000"/>
                  </a:schemeClr>
                </a:solidFill>
                <a:latin typeface="游ゴシック" panose="020B0400000000000000" pitchFamily="50" charset="-128"/>
                <a:ea typeface="游ゴシック" panose="020B0400000000000000" pitchFamily="50" charset="-128"/>
              </a:rPr>
              <a:t>の一部機種は</a:t>
            </a:r>
            <a:endParaRPr lang="en-US" altLang="ja-JP" sz="1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000">
                <a:solidFill>
                  <a:schemeClr val="tx1">
                    <a:lumMod val="75000"/>
                    <a:lumOff val="25000"/>
                  </a:schemeClr>
                </a:solidFill>
                <a:latin typeface="游ゴシック" panose="020B0400000000000000" pitchFamily="50" charset="-128"/>
                <a:ea typeface="游ゴシック" panose="020B0400000000000000" pitchFamily="50" charset="-128"/>
              </a:rPr>
              <a:t>ネット結線前が放送型</a:t>
            </a:r>
            <a:r>
              <a:rPr lang="en-US" altLang="ja-JP" sz="10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000">
                <a:solidFill>
                  <a:schemeClr val="tx1">
                    <a:lumMod val="75000"/>
                    <a:lumOff val="25000"/>
                  </a:schemeClr>
                </a:solidFill>
                <a:latin typeface="游ゴシック" panose="020B0400000000000000" pitchFamily="50" charset="-128"/>
                <a:ea typeface="游ゴシック" panose="020B0400000000000000" pitchFamily="50" charset="-128"/>
              </a:rPr>
              <a:t>ガイド→ネット結線後</a:t>
            </a:r>
            <a:r>
              <a:rPr lang="en-US" altLang="ja-JP" sz="1000" dirty="0">
                <a:solidFill>
                  <a:schemeClr val="tx1">
                    <a:lumMod val="75000"/>
                    <a:lumOff val="25000"/>
                  </a:schemeClr>
                </a:solidFill>
                <a:latin typeface="游ゴシック" panose="020B0400000000000000" pitchFamily="50" charset="-128"/>
                <a:ea typeface="游ゴシック" panose="020B0400000000000000" pitchFamily="50" charset="-128"/>
              </a:rPr>
              <a:t>HTMLG</a:t>
            </a:r>
            <a:r>
              <a:rPr lang="ja-JP" altLang="en-US" sz="1000">
                <a:solidFill>
                  <a:schemeClr val="tx1">
                    <a:lumMod val="75000"/>
                    <a:lumOff val="25000"/>
                  </a:schemeClr>
                </a:solidFill>
                <a:latin typeface="游ゴシック" panose="020B0400000000000000" pitchFamily="50" charset="-128"/>
                <a:ea typeface="游ゴシック" panose="020B0400000000000000" pitchFamily="50" charset="-128"/>
              </a:rPr>
              <a:t>ガイドに切り替わるものも。</a:t>
            </a:r>
            <a:endParaRPr lang="en-US" altLang="ja-JP" sz="10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44" name="表 43">
            <a:extLst>
              <a:ext uri="{FF2B5EF4-FFF2-40B4-BE49-F238E27FC236}">
                <a16:creationId xmlns:a16="http://schemas.microsoft.com/office/drawing/2014/main" id="{780D2856-DD72-A147-A8EF-3603B97B794B}"/>
              </a:ext>
            </a:extLst>
          </p:cNvPr>
          <p:cNvGraphicFramePr>
            <a:graphicFrameLocks noGrp="1"/>
          </p:cNvGraphicFramePr>
          <p:nvPr/>
        </p:nvGraphicFramePr>
        <p:xfrm>
          <a:off x="4439203" y="5812491"/>
          <a:ext cx="4956169" cy="602161"/>
        </p:xfrm>
        <a:graphic>
          <a:graphicData uri="http://schemas.openxmlformats.org/drawingml/2006/table">
            <a:tbl>
              <a:tblPr/>
              <a:tblGrid>
                <a:gridCol w="952771">
                  <a:extLst>
                    <a:ext uri="{9D8B030D-6E8A-4147-A177-3AD203B41FA5}">
                      <a16:colId xmlns:a16="http://schemas.microsoft.com/office/drawing/2014/main" val="1610273353"/>
                    </a:ext>
                  </a:extLst>
                </a:gridCol>
                <a:gridCol w="694013">
                  <a:extLst>
                    <a:ext uri="{9D8B030D-6E8A-4147-A177-3AD203B41FA5}">
                      <a16:colId xmlns:a16="http://schemas.microsoft.com/office/drawing/2014/main" val="2842191498"/>
                    </a:ext>
                  </a:extLst>
                </a:gridCol>
                <a:gridCol w="820271">
                  <a:extLst>
                    <a:ext uri="{9D8B030D-6E8A-4147-A177-3AD203B41FA5}">
                      <a16:colId xmlns:a16="http://schemas.microsoft.com/office/drawing/2014/main" val="3511650054"/>
                    </a:ext>
                  </a:extLst>
                </a:gridCol>
                <a:gridCol w="934571">
                  <a:extLst>
                    <a:ext uri="{9D8B030D-6E8A-4147-A177-3AD203B41FA5}">
                      <a16:colId xmlns:a16="http://schemas.microsoft.com/office/drawing/2014/main" val="3736310455"/>
                    </a:ext>
                  </a:extLst>
                </a:gridCol>
                <a:gridCol w="934571">
                  <a:extLst>
                    <a:ext uri="{9D8B030D-6E8A-4147-A177-3AD203B41FA5}">
                      <a16:colId xmlns:a16="http://schemas.microsoft.com/office/drawing/2014/main" val="3501257531"/>
                    </a:ext>
                  </a:extLst>
                </a:gridCol>
                <a:gridCol w="619972">
                  <a:extLst>
                    <a:ext uri="{9D8B030D-6E8A-4147-A177-3AD203B41FA5}">
                      <a16:colId xmlns:a16="http://schemas.microsoft.com/office/drawing/2014/main" val="4217275515"/>
                    </a:ext>
                  </a:extLst>
                </a:gridCol>
              </a:tblGrid>
              <a:tr h="200428">
                <a:tc>
                  <a:txBody>
                    <a:bodyPr/>
                    <a:lstStyle/>
                    <a:p>
                      <a:pPr algn="ctr" fontAlgn="ctr"/>
                      <a:r>
                        <a:rPr lang="en-US" altLang="ja-JP" sz="1050" b="0" i="0" u="none" strike="noStrike" dirty="0">
                          <a:solidFill>
                            <a:srgbClr val="FFFFFF"/>
                          </a:solidFill>
                          <a:effectLst/>
                          <a:latin typeface="游ゴシック" panose="020B0400000000000000" pitchFamily="50" charset="-128"/>
                          <a:ea typeface="游ゴシック" panose="020B0400000000000000" pitchFamily="50" charset="-128"/>
                        </a:rPr>
                        <a:t>2020</a:t>
                      </a: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年</a:t>
                      </a:r>
                      <a:r>
                        <a:rPr lang="en-US" altLang="ja-JP" sz="1050" b="0" i="0" u="none" strike="noStrike" dirty="0">
                          <a:solidFill>
                            <a:srgbClr val="FFFFFF"/>
                          </a:solidFill>
                          <a:effectLst/>
                          <a:latin typeface="游ゴシック" panose="020B0400000000000000" pitchFamily="50" charset="-128"/>
                          <a:ea typeface="游ゴシック" panose="020B0400000000000000" pitchFamily="50" charset="-128"/>
                        </a:rPr>
                        <a:t>5</a:t>
                      </a: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月実績</a:t>
                      </a:r>
                      <a:endPar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エリア</a:t>
                      </a:r>
                      <a:endPar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掲載曜日</a:t>
                      </a:r>
                      <a:endPar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表示回数</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　クリック数</a:t>
                      </a:r>
                      <a:endParaRPr lang="en-US" altLang="ja-JP"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枠</a:t>
                      </a:r>
                      <a:r>
                        <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rPr>
                        <a:t>状況</a:t>
                      </a:r>
                      <a:endParaRPr lang="en-US"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654062679"/>
                  </a:ext>
                </a:extLst>
              </a:tr>
              <a:tr h="200428">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素材</a:t>
                      </a: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C</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全国</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金曜日</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24,771,181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12,682</a:t>
                      </a:r>
                    </a:p>
                  </a:txBody>
                  <a:tcPr marL="7621" marR="7621"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枠</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4646687"/>
                  </a:ext>
                </a:extLst>
              </a:tr>
              <a:tr h="201305">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素材</a:t>
                      </a: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D</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全国</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土曜日</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1050" b="0" i="0" u="none" strike="noStrike" dirty="0">
                          <a:solidFill>
                            <a:srgbClr val="000000"/>
                          </a:solidFill>
                          <a:effectLst/>
                          <a:latin typeface="Yu Gothic" panose="020B0400000000000000" pitchFamily="34" charset="-128"/>
                          <a:ea typeface="Yu Gothic" panose="020B0400000000000000" pitchFamily="34" charset="-128"/>
                        </a:rPr>
                        <a:t>30,837,743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1050" b="0" i="0" u="none" strike="noStrike" dirty="0">
                          <a:solidFill>
                            <a:srgbClr val="000000"/>
                          </a:solidFill>
                          <a:effectLst/>
                          <a:latin typeface="Yu Gothic" panose="020B0400000000000000" pitchFamily="34" charset="-128"/>
                          <a:ea typeface="Yu Gothic" panose="020B0400000000000000" pitchFamily="34" charset="-128"/>
                        </a:rPr>
                        <a:t>10,018</a:t>
                      </a:r>
                    </a:p>
                  </a:txBody>
                  <a:tcPr marL="7621" marR="7621"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枠</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05508196"/>
                  </a:ext>
                </a:extLst>
              </a:tr>
            </a:tbl>
          </a:graphicData>
        </a:graphic>
      </p:graphicFrame>
      <p:graphicFrame>
        <p:nvGraphicFramePr>
          <p:cNvPr id="47" name="表 46">
            <a:extLst>
              <a:ext uri="{FF2B5EF4-FFF2-40B4-BE49-F238E27FC236}">
                <a16:creationId xmlns:a16="http://schemas.microsoft.com/office/drawing/2014/main" id="{31B292E1-A1A6-B240-82DE-127535CE2360}"/>
              </a:ext>
            </a:extLst>
          </p:cNvPr>
          <p:cNvGraphicFramePr>
            <a:graphicFrameLocks noGrp="1"/>
          </p:cNvGraphicFramePr>
          <p:nvPr/>
        </p:nvGraphicFramePr>
        <p:xfrm>
          <a:off x="388473" y="5813334"/>
          <a:ext cx="3236511" cy="601318"/>
        </p:xfrm>
        <a:graphic>
          <a:graphicData uri="http://schemas.openxmlformats.org/drawingml/2006/table">
            <a:tbl>
              <a:tblPr/>
              <a:tblGrid>
                <a:gridCol w="779483">
                  <a:extLst>
                    <a:ext uri="{9D8B030D-6E8A-4147-A177-3AD203B41FA5}">
                      <a16:colId xmlns:a16="http://schemas.microsoft.com/office/drawing/2014/main" val="4232100107"/>
                    </a:ext>
                  </a:extLst>
                </a:gridCol>
                <a:gridCol w="674415">
                  <a:extLst>
                    <a:ext uri="{9D8B030D-6E8A-4147-A177-3AD203B41FA5}">
                      <a16:colId xmlns:a16="http://schemas.microsoft.com/office/drawing/2014/main" val="1888618904"/>
                    </a:ext>
                  </a:extLst>
                </a:gridCol>
                <a:gridCol w="629367">
                  <a:extLst>
                    <a:ext uri="{9D8B030D-6E8A-4147-A177-3AD203B41FA5}">
                      <a16:colId xmlns:a16="http://schemas.microsoft.com/office/drawing/2014/main" val="3234634524"/>
                    </a:ext>
                  </a:extLst>
                </a:gridCol>
                <a:gridCol w="719463">
                  <a:extLst>
                    <a:ext uri="{9D8B030D-6E8A-4147-A177-3AD203B41FA5}">
                      <a16:colId xmlns:a16="http://schemas.microsoft.com/office/drawing/2014/main" val="1610273353"/>
                    </a:ext>
                  </a:extLst>
                </a:gridCol>
                <a:gridCol w="433783">
                  <a:extLst>
                    <a:ext uri="{9D8B030D-6E8A-4147-A177-3AD203B41FA5}">
                      <a16:colId xmlns:a16="http://schemas.microsoft.com/office/drawing/2014/main" val="3736310455"/>
                    </a:ext>
                  </a:extLst>
                </a:gridCol>
              </a:tblGrid>
              <a:tr h="205239">
                <a:tc>
                  <a:txBody>
                    <a:bodyPr/>
                    <a:lstStyle/>
                    <a:p>
                      <a:pPr algn="ctr" fontAlgn="ctr"/>
                      <a:r>
                        <a:rPr lang="en-US" altLang="ja-JP" sz="800" b="0" i="0" u="none" strike="noStrike" dirty="0">
                          <a:solidFill>
                            <a:srgbClr val="FFFFFF"/>
                          </a:solidFill>
                          <a:effectLst/>
                          <a:latin typeface="游ゴシック" panose="020B0400000000000000" pitchFamily="50" charset="-128"/>
                          <a:ea typeface="游ゴシック" panose="020B0400000000000000" pitchFamily="50" charset="-128"/>
                        </a:rPr>
                        <a:t>2020</a:t>
                      </a:r>
                      <a:r>
                        <a:rPr lang="ja-JP" altLang="en-US" sz="800" b="0" i="0" u="none" strike="noStrike">
                          <a:solidFill>
                            <a:srgbClr val="FFFFFF"/>
                          </a:solidFill>
                          <a:effectLst/>
                          <a:latin typeface="游ゴシック" panose="020B0400000000000000" pitchFamily="50" charset="-128"/>
                          <a:ea typeface="游ゴシック" panose="020B0400000000000000" pitchFamily="50" charset="-128"/>
                        </a:rPr>
                        <a:t>年</a:t>
                      </a:r>
                      <a:r>
                        <a:rPr lang="en-US" altLang="ja-JP" sz="800" b="0" i="0" u="none" strike="noStrike" dirty="0">
                          <a:solidFill>
                            <a:srgbClr val="FFFFFF"/>
                          </a:solidFill>
                          <a:effectLst/>
                          <a:latin typeface="游ゴシック" panose="020B0400000000000000" pitchFamily="50" charset="-128"/>
                          <a:ea typeface="游ゴシック" panose="020B0400000000000000" pitchFamily="50" charset="-128"/>
                        </a:rPr>
                        <a:t>7</a:t>
                      </a:r>
                      <a:r>
                        <a:rPr lang="ja-JP" altLang="en-US" sz="800" b="0" i="0" u="none" strike="noStrike">
                          <a:solidFill>
                            <a:srgbClr val="FFFFFF"/>
                          </a:solidFill>
                          <a:effectLst/>
                          <a:latin typeface="游ゴシック" panose="020B0400000000000000" pitchFamily="50" charset="-128"/>
                          <a:ea typeface="游ゴシック" panose="020B0400000000000000" pitchFamily="50" charset="-128"/>
                        </a:rPr>
                        <a:t>月実績</a:t>
                      </a:r>
                      <a:endParaRPr lang="ja-JP" altLang="en-US" sz="80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エリア</a:t>
                      </a:r>
                      <a:endPar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掲載曜日</a:t>
                      </a:r>
                      <a:endPar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表示回数</a:t>
                      </a:r>
                      <a:endParaRPr lang="ja-JP" altLang="en-US"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050" b="0" i="0" u="none" strike="noStrike">
                          <a:solidFill>
                            <a:srgbClr val="FFFFFF"/>
                          </a:solidFill>
                          <a:effectLst/>
                          <a:latin typeface="游ゴシック" panose="020B0400000000000000" pitchFamily="50" charset="-128"/>
                          <a:ea typeface="游ゴシック" panose="020B0400000000000000" pitchFamily="50" charset="-128"/>
                        </a:rPr>
                        <a:t>枠状況</a:t>
                      </a:r>
                      <a:endParaRPr lang="en-US" altLang="ja-JP" sz="105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654062679"/>
                  </a:ext>
                </a:extLst>
              </a:tr>
              <a:tr h="197607">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素材</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金曜日</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10,900,489</a:t>
                      </a:r>
                    </a:p>
                  </a:txBody>
                  <a:tcPr marL="7620" marR="7620"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枠</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646687"/>
                  </a:ext>
                </a:extLst>
              </a:tr>
              <a:tr h="198472">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素材</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B</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日曜日</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58" marR="6658" marT="6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Yu Gothic" panose="020B0400000000000000" pitchFamily="34" charset="-128"/>
                          <a:ea typeface="Yu Gothic" panose="020B0400000000000000" pitchFamily="34" charset="-128"/>
                        </a:rPr>
                        <a:t>17,900,931</a:t>
                      </a:r>
                    </a:p>
                  </a:txBody>
                  <a:tcPr marL="7620" marR="7620"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Yu Gothic" panose="020B0400000000000000" pitchFamily="34" charset="-128"/>
                          <a:ea typeface="Yu Gothic" panose="020B0400000000000000" pitchFamily="34" charset="-128"/>
                        </a:rPr>
                        <a:t>3</a:t>
                      </a:r>
                      <a:r>
                        <a:rPr lang="ja-JP" altLang="en-US" sz="1000" b="0" i="0" u="none" strike="noStrike">
                          <a:solidFill>
                            <a:srgbClr val="000000"/>
                          </a:solidFill>
                          <a:effectLst/>
                          <a:latin typeface="Yu Gothic" panose="020B0400000000000000" pitchFamily="34" charset="-128"/>
                          <a:ea typeface="Yu Gothic" panose="020B0400000000000000" pitchFamily="34" charset="-128"/>
                        </a:rPr>
                        <a:t>枠</a:t>
                      </a:r>
                      <a:endParaRPr lang="en-US" altLang="ja-JP" sz="1000" b="0" i="0" u="none" strike="noStrike" dirty="0">
                        <a:solidFill>
                          <a:srgbClr val="000000"/>
                        </a:solidFill>
                        <a:effectLst/>
                        <a:latin typeface="Yu Gothic" panose="020B0400000000000000" pitchFamily="34" charset="-128"/>
                        <a:ea typeface="Yu Gothic" panose="020B0400000000000000" pitchFamily="34" charset="-128"/>
                      </a:endParaRPr>
                    </a:p>
                  </a:txBody>
                  <a:tcPr marL="7620" marR="7620" marT="6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5508196"/>
                  </a:ext>
                </a:extLst>
              </a:tr>
            </a:tbl>
          </a:graphicData>
        </a:graphic>
      </p:graphicFrame>
      <p:sp>
        <p:nvSpPr>
          <p:cNvPr id="55" name="角丸四角形 54">
            <a:extLst>
              <a:ext uri="{FF2B5EF4-FFF2-40B4-BE49-F238E27FC236}">
                <a16:creationId xmlns:a16="http://schemas.microsoft.com/office/drawing/2014/main" id="{A9C5AC5F-16F5-0745-9C56-B20E20DB5969}"/>
              </a:ext>
            </a:extLst>
          </p:cNvPr>
          <p:cNvSpPr/>
          <p:nvPr/>
        </p:nvSpPr>
        <p:spPr>
          <a:xfrm>
            <a:off x="6087429" y="0"/>
            <a:ext cx="122110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地上波放送局</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a:solidFill>
                  <a:prstClr val="white"/>
                </a:solidFill>
                <a:latin typeface="游ゴシック" panose="020B0400000000000000" pitchFamily="50" charset="-128"/>
                <a:ea typeface="游ゴシック" panose="020B0400000000000000" pitchFamily="50" charset="-128"/>
              </a:rPr>
              <a:t>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45997642"/>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29269</TotalTime>
  <Words>7389</Words>
  <Application>Microsoft Office PowerPoint</Application>
  <PresentationFormat>A4 210 x 297 mm</PresentationFormat>
  <Paragraphs>905</Paragraphs>
  <Slides>25</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メイリオ</vt:lpstr>
      <vt:lpstr>游ゴシック</vt:lpstr>
      <vt:lpstr>游ゴシック</vt:lpstr>
      <vt:lpstr>游ゴシック体 ボールド</vt:lpstr>
      <vt:lpstr>Arial</vt:lpstr>
      <vt:lpstr>Calibri</vt:lpstr>
      <vt:lpstr>Wingdings</vt:lpstr>
      <vt:lpstr>Office テーマ</vt:lpstr>
      <vt:lpstr>PowerPoint プレゼンテーション</vt:lpstr>
      <vt:lpstr>PowerPoint プレゼンテーション</vt:lpstr>
      <vt:lpstr>放送型Gガイド</vt:lpstr>
      <vt:lpstr>放送型Gガイド 料金表</vt:lpstr>
      <vt:lpstr>放送型Gガイド 料金表</vt:lpstr>
      <vt:lpstr>PowerPoint プレゼンテーション</vt:lpstr>
      <vt:lpstr>PowerPoint プレゼンテーション</vt:lpstr>
      <vt:lpstr>HTMLGガイド概要</vt:lpstr>
      <vt:lpstr>HTMLGガイド概要</vt:lpstr>
      <vt:lpstr>セットメニュー </vt:lpstr>
      <vt:lpstr>HTML Gガイド掲載イメージ</vt:lpstr>
      <vt:lpstr>PowerPoint プレゼンテーション</vt:lpstr>
      <vt:lpstr>Gガイドモバイル リニューアルのお知らせ</vt:lpstr>
      <vt:lpstr>Gガイドモバイル プレミアムジャック</vt:lpstr>
      <vt:lpstr>Gガイドモバイル 網掛け </vt:lpstr>
      <vt:lpstr>Gガイドモバイル オーバーレイバナー </vt:lpstr>
      <vt:lpstr>PowerPoint プレゼンテーション</vt:lpstr>
      <vt:lpstr>Yahoo!テレビ.Gガイド プレミアムジャック </vt:lpstr>
      <vt:lpstr>IPGで素材制作を承る場合の制作費</vt:lpstr>
      <vt:lpstr>PowerPoint プレゼンテーション</vt:lpstr>
      <vt:lpstr>テレビ×モバイル Gガイド3点パック </vt:lpstr>
      <vt:lpstr>テレビ×Yahoo! Gガイド2点パック </vt:lpstr>
      <vt:lpstr>Gガイド広告における注意事項</vt:lpstr>
      <vt:lpstr>Gガイドモバイルにおける注意事項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PC-User</cp:lastModifiedBy>
  <cp:revision>1201</cp:revision>
  <cp:lastPrinted>2019-09-04T01:18:35Z</cp:lastPrinted>
  <dcterms:created xsi:type="dcterms:W3CDTF">2015-07-17T06:06:31Z</dcterms:created>
  <dcterms:modified xsi:type="dcterms:W3CDTF">2020-11-20T06:17:08Z</dcterms:modified>
</cp:coreProperties>
</file>