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24"/>
  </p:notesMasterIdLst>
  <p:handoutMasterIdLst>
    <p:handoutMasterId r:id="rId25"/>
  </p:handoutMasterIdLst>
  <p:sldIdLst>
    <p:sldId id="516" r:id="rId2"/>
    <p:sldId id="506" r:id="rId3"/>
    <p:sldId id="558" r:id="rId4"/>
    <p:sldId id="1684" r:id="rId5"/>
    <p:sldId id="1685" r:id="rId6"/>
    <p:sldId id="1689" r:id="rId7"/>
    <p:sldId id="1696" r:id="rId8"/>
    <p:sldId id="534" r:id="rId9"/>
    <p:sldId id="533" r:id="rId10"/>
    <p:sldId id="527" r:id="rId11"/>
    <p:sldId id="546" r:id="rId12"/>
    <p:sldId id="547" r:id="rId13"/>
    <p:sldId id="1686" r:id="rId14"/>
    <p:sldId id="526" r:id="rId15"/>
    <p:sldId id="549" r:id="rId16"/>
    <p:sldId id="1702" r:id="rId17"/>
    <p:sldId id="538" r:id="rId18"/>
    <p:sldId id="1703" r:id="rId19"/>
    <p:sldId id="1697" r:id="rId20"/>
    <p:sldId id="504" r:id="rId21"/>
    <p:sldId id="453" r:id="rId22"/>
    <p:sldId id="1681" r:id="rId23"/>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5C0"/>
    <a:srgbClr val="1A237E"/>
    <a:srgbClr val="404040"/>
    <a:srgbClr val="26A69A"/>
    <a:srgbClr val="FF7C80"/>
    <a:srgbClr val="FF99CC"/>
    <a:srgbClr val="FDD835"/>
    <a:srgbClr val="FFA000"/>
    <a:srgbClr val="CCFFCC"/>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00" autoAdjust="0"/>
    <p:restoredTop sz="95246"/>
  </p:normalViewPr>
  <p:slideViewPr>
    <p:cSldViewPr snapToGrid="0">
      <p:cViewPr>
        <p:scale>
          <a:sx n="111" d="100"/>
          <a:sy n="111" d="100"/>
        </p:scale>
        <p:origin x="-576" y="144"/>
      </p:cViewPr>
      <p:guideLst>
        <p:guide orient="horz" pos="2228"/>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331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763" y="0"/>
            <a:ext cx="2918830" cy="493315"/>
          </a:xfrm>
          <a:prstGeom prst="rect">
            <a:avLst/>
          </a:prstGeom>
        </p:spPr>
        <p:txBody>
          <a:bodyPr vert="horz" lIns="91440" tIns="45720" rIns="91440" bIns="45720" rtlCol="0"/>
          <a:lstStyle>
            <a:lvl1pPr algn="r">
              <a:defRPr sz="1200"/>
            </a:lvl1pPr>
          </a:lstStyle>
          <a:p>
            <a:fld id="{A2B35222-9493-7349-8A60-E788BA1410E2}" type="datetime1">
              <a:rPr kumimoji="1" lang="ja-JP" altLang="en-US" smtClean="0"/>
              <a:t>2020/6/23</a:t>
            </a:fld>
            <a:endParaRPr kumimoji="1" lang="ja-JP" altLang="en-US"/>
          </a:p>
        </p:txBody>
      </p:sp>
      <p:sp>
        <p:nvSpPr>
          <p:cNvPr id="4" name="フッター プレースホルダー 3"/>
          <p:cNvSpPr>
            <a:spLocks noGrp="1"/>
          </p:cNvSpPr>
          <p:nvPr>
            <p:ph type="ftr" sz="quarter" idx="2"/>
          </p:nvPr>
        </p:nvSpPr>
        <p:spPr>
          <a:xfrm>
            <a:off x="0" y="9370714"/>
            <a:ext cx="2918830" cy="49331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763" y="9370714"/>
            <a:ext cx="2918830" cy="493315"/>
          </a:xfrm>
          <a:prstGeom prst="rect">
            <a:avLst/>
          </a:prstGeom>
        </p:spPr>
        <p:txBody>
          <a:bodyPr vert="horz" lIns="91440" tIns="45720" rIns="91440" bIns="45720" rtlCol="0" anchor="b"/>
          <a:lstStyle>
            <a:lvl1pPr algn="r">
              <a:defRPr sz="1200"/>
            </a:lvl1pPr>
          </a:lstStyle>
          <a:p>
            <a:fld id="{FB88BFC0-00ED-7B43-931F-C9A73333A5F5}" type="slidenum">
              <a:rPr kumimoji="1" lang="ja-JP" altLang="en-US" smtClean="0"/>
              <a:t>‹#›</a:t>
            </a:fld>
            <a:endParaRPr kumimoji="1" lang="ja-JP" altLang="en-US"/>
          </a:p>
        </p:txBody>
      </p:sp>
    </p:spTree>
    <p:extLst>
      <p:ext uri="{BB962C8B-B14F-4D97-AF65-F5344CB8AC3E}">
        <p14:creationId xmlns:p14="http://schemas.microsoft.com/office/powerpoint/2010/main" val="3797966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6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763" y="0"/>
            <a:ext cx="2918830" cy="495600"/>
          </a:xfrm>
          <a:prstGeom prst="rect">
            <a:avLst/>
          </a:prstGeom>
        </p:spPr>
        <p:txBody>
          <a:bodyPr vert="horz" lIns="91440" tIns="45720" rIns="91440" bIns="45720" rtlCol="0"/>
          <a:lstStyle>
            <a:lvl1pPr algn="r">
              <a:defRPr sz="1200"/>
            </a:lvl1pPr>
          </a:lstStyle>
          <a:p>
            <a:fld id="{0CE2A8FA-C6BC-C04C-AB64-42F0188AF514}" type="datetime1">
              <a:rPr kumimoji="1" lang="ja-JP" altLang="en-US" smtClean="0"/>
              <a:t>2020/6/23</a:t>
            </a:fld>
            <a:endParaRPr kumimoji="1" lang="ja-JP" altLang="en-US"/>
          </a:p>
        </p:txBody>
      </p:sp>
      <p:sp>
        <p:nvSpPr>
          <p:cNvPr id="4" name="スライド イメージ プレースホルダー 3"/>
          <p:cNvSpPr>
            <a:spLocks noGrp="1" noRot="1" noChangeAspect="1"/>
          </p:cNvSpPr>
          <p:nvPr>
            <p:ph type="sldImg" idx="2"/>
          </p:nvPr>
        </p:nvSpPr>
        <p:spPr>
          <a:xfrm>
            <a:off x="963613" y="1231900"/>
            <a:ext cx="48085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0721"/>
            <a:ext cx="2918830" cy="49559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763" y="9370721"/>
            <a:ext cx="2918830" cy="495599"/>
          </a:xfrm>
          <a:prstGeom prst="rect">
            <a:avLst/>
          </a:prstGeom>
        </p:spPr>
        <p:txBody>
          <a:bodyPr vert="horz" lIns="91440" tIns="45720" rIns="91440" bIns="45720" rtlCol="0" anchor="b"/>
          <a:lstStyle>
            <a:lvl1pPr algn="r">
              <a:defRPr sz="1200"/>
            </a:lvl1pPr>
          </a:lstStyle>
          <a:p>
            <a:fld id="{AF0BB264-531C-4D8A-B0AA-89035C83C68F}" type="slidenum">
              <a:rPr kumimoji="1" lang="ja-JP" altLang="en-US" smtClean="0"/>
              <a:t>‹#›</a:t>
            </a:fld>
            <a:endParaRPr kumimoji="1" lang="ja-JP" altLang="en-US"/>
          </a:p>
        </p:txBody>
      </p:sp>
    </p:spTree>
    <p:extLst>
      <p:ext uri="{BB962C8B-B14F-4D97-AF65-F5344CB8AC3E}">
        <p14:creationId xmlns:p14="http://schemas.microsoft.com/office/powerpoint/2010/main" val="17276104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solidFill>
                  <a:srgbClr val="FF0000"/>
                </a:solidFill>
              </a:rPr>
              <a:t>想定リーチ削除？</a:t>
            </a:r>
            <a:endParaRPr kumimoji="1" lang="en-US" altLang="ja-JP" dirty="0">
              <a:solidFill>
                <a:srgbClr val="FF0000"/>
              </a:solidFill>
            </a:endParaRPr>
          </a:p>
        </p:txBody>
      </p:sp>
    </p:spTree>
    <p:extLst>
      <p:ext uri="{BB962C8B-B14F-4D97-AF65-F5344CB8AC3E}">
        <p14:creationId xmlns:p14="http://schemas.microsoft.com/office/powerpoint/2010/main" val="270992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solidFill>
                  <a:srgbClr val="FF0000"/>
                </a:solidFill>
              </a:rPr>
              <a:t>想定リーチ削除？</a:t>
            </a:r>
            <a:endParaRPr kumimoji="1" lang="en-US" altLang="ja-JP" dirty="0">
              <a:solidFill>
                <a:srgbClr val="FF0000"/>
              </a:solidFill>
            </a:endParaRPr>
          </a:p>
        </p:txBody>
      </p:sp>
    </p:spTree>
    <p:extLst>
      <p:ext uri="{BB962C8B-B14F-4D97-AF65-F5344CB8AC3E}">
        <p14:creationId xmlns:p14="http://schemas.microsoft.com/office/powerpoint/2010/main" val="90546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491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945159F3-F10D-438A-8364-D96374FE9C6F}" type="slidenum">
              <a:rPr kumimoji="1" lang="ja-JP" altLang="en-US" sz="1800" b="0" i="0" u="none" strike="noStrike" kern="0" cap="none" spc="0" normalizeH="0" baseline="0" noProof="0" smtClean="0">
                <a:ln>
                  <a:noFill/>
                </a:ln>
                <a:solidFill>
                  <a:schemeClr val="tx1"/>
                </a:solidFill>
                <a:effectLst/>
                <a:uLnTx/>
                <a:uFillTx/>
                <a:latin typeface="Arial" panose="020B0604020202020204" pitchFamily="34" charset="0"/>
                <a:ea typeface="ＭＳ Ｐゴシック" panose="020B0600070205080204" pitchFamily="50" charset="-128"/>
              </a:rPr>
              <a:pPr marL="0" marR="0" lvl="0" indent="0" defTabSz="914400" eaLnBrk="1" fontAlgn="auto" latinLnBrk="0" hangingPunct="1">
                <a:lnSpc>
                  <a:spcPct val="100000"/>
                </a:lnSpc>
                <a:spcBef>
                  <a:spcPts val="0"/>
                </a:spcBef>
                <a:spcAft>
                  <a:spcPts val="0"/>
                </a:spcAft>
                <a:buClrTx/>
                <a:buSzTx/>
                <a:buFontTx/>
                <a:buNone/>
                <a:tabLst/>
                <a:defRPr/>
              </a:pPr>
              <a:t>6</a:t>
            </a:fld>
            <a:endParaRPr kumimoji="1" lang="ja-JP" altLang="en-US" sz="18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48789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831756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85617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70919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46270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0BB264-531C-4D8A-B0AA-89035C83C68F}" type="slidenum">
              <a:rPr kumimoji="1" lang="ja-JP" altLang="en-US" smtClean="0"/>
              <a:pPr/>
              <a:t>22</a:t>
            </a:fld>
            <a:endParaRPr kumimoji="1" lang="ja-JP" altLang="en-US"/>
          </a:p>
        </p:txBody>
      </p:sp>
    </p:spTree>
    <p:extLst>
      <p:ext uri="{BB962C8B-B14F-4D97-AF65-F5344CB8AC3E}">
        <p14:creationId xmlns:p14="http://schemas.microsoft.com/office/powerpoint/2010/main" val="371319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5" name="正方形/長方形 4"/>
          <p:cNvSpPr/>
          <p:nvPr userDrawn="1"/>
        </p:nvSpPr>
        <p:spPr>
          <a:xfrm>
            <a:off x="-476" y="6672793"/>
            <a:ext cx="9906000" cy="1892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 name="Title Placeholder 1"/>
          <p:cNvSpPr>
            <a:spLocks noGrp="1"/>
          </p:cNvSpPr>
          <p:nvPr>
            <p:ph type="title"/>
          </p:nvPr>
        </p:nvSpPr>
        <p:spPr>
          <a:xfrm>
            <a:off x="272753" y="252543"/>
            <a:ext cx="8432482" cy="307970"/>
          </a:xfrm>
          <a:prstGeom prst="rect">
            <a:avLst/>
          </a:prstGeom>
        </p:spPr>
        <p:txBody>
          <a:bodyPr vert="horz" lIns="0" tIns="0" rIns="0" bIns="0" rtlCol="0" anchor="t" anchorCtr="0">
            <a:noAutofit/>
          </a:bodyPr>
          <a:lstStyle>
            <a:lvl1pPr>
              <a:defRPr>
                <a:latin typeface="游ゴシック" panose="020B0400000000000000" pitchFamily="50" charset="-128"/>
                <a:ea typeface="游ゴシック" panose="020B0400000000000000" pitchFamily="50" charset="-128"/>
              </a:defRPr>
            </a:lvl1pPr>
          </a:lstStyle>
          <a:p>
            <a:r>
              <a:rPr lang="ja-JP" altLang="en-US" dirty="0"/>
              <a:t>マスター タイトルの書式設定</a:t>
            </a:r>
            <a:endParaRPr lang="en-US" dirty="0"/>
          </a:p>
        </p:txBody>
      </p:sp>
      <p:sp>
        <p:nvSpPr>
          <p:cNvPr id="7" name="Text Placeholder 2"/>
          <p:cNvSpPr>
            <a:spLocks noGrp="1"/>
          </p:cNvSpPr>
          <p:nvPr>
            <p:ph idx="1"/>
          </p:nvPr>
        </p:nvSpPr>
        <p:spPr>
          <a:xfrm>
            <a:off x="272753" y="879667"/>
            <a:ext cx="9360494" cy="5589270"/>
          </a:xfrm>
          <a:prstGeom prst="rect">
            <a:avLst/>
          </a:prstGeom>
        </p:spPr>
        <p:txBody>
          <a:bodyPr vert="horz" lIns="91440" tIns="45720" rIns="91440" bIns="45720" rtlCol="0">
            <a:normAutofit/>
          </a:bodyPr>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9" name="Slide Number Placeholder 5"/>
          <p:cNvSpPr>
            <a:spLocks noGrp="1"/>
          </p:cNvSpPr>
          <p:nvPr>
            <p:ph type="sldNum" sz="quarter" idx="4"/>
          </p:nvPr>
        </p:nvSpPr>
        <p:spPr>
          <a:xfrm>
            <a:off x="9551458" y="6683681"/>
            <a:ext cx="232546" cy="185208"/>
          </a:xfrm>
          <a:prstGeom prst="rect">
            <a:avLst/>
          </a:prstGeom>
          <a:ln w="19050">
            <a:noFill/>
          </a:ln>
        </p:spPr>
        <p:txBody>
          <a:bodyPr vert="horz" lIns="0" tIns="0" rIns="0" bIns="0" rtlCol="0" anchor="ctr" anchorCtr="1"/>
          <a:lstStyle>
            <a:lvl1pPr algn="r">
              <a:defRPr sz="800">
                <a:solidFill>
                  <a:schemeClr val="bg1"/>
                </a:solidFill>
                <a:latin typeface="游ゴシック" panose="020B0400000000000000" pitchFamily="50" charset="-128"/>
                <a:ea typeface="游ゴシック" panose="020B0400000000000000" pitchFamily="50" charset="-128"/>
              </a:defRPr>
            </a:lvl1pPr>
          </a:lstStyle>
          <a:p>
            <a:fld id="{5606B6BE-CAE4-49DE-9FA9-57279F23E9C3}" type="slidenum">
              <a:rPr lang="ja-JP" altLang="en-US" smtClean="0"/>
              <a:pPr/>
              <a:t>‹#›</a:t>
            </a:fld>
            <a:endParaRPr lang="ja-JP" altLang="en-US" dirty="0"/>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cxnSp>
        <p:nvCxnSpPr>
          <p:cNvPr id="11" name="直線コネクタ 10"/>
          <p:cNvCxnSpPr/>
          <p:nvPr userDrawn="1"/>
        </p:nvCxnSpPr>
        <p:spPr>
          <a:xfrm>
            <a:off x="272753" y="720090"/>
            <a:ext cx="936009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フッター プレースホルダー 3"/>
          <p:cNvSpPr>
            <a:spLocks noGrp="1"/>
          </p:cNvSpPr>
          <p:nvPr>
            <p:ph type="ftr" sz="quarter" idx="3"/>
          </p:nvPr>
        </p:nvSpPr>
        <p:spPr>
          <a:xfrm>
            <a:off x="3817620" y="6699253"/>
            <a:ext cx="2269808" cy="131003"/>
          </a:xfrm>
        </p:spPr>
        <p:txBody>
          <a:bodyPr/>
          <a:lstStyle>
            <a:lvl1pPr>
              <a:defRPr>
                <a:solidFill>
                  <a:schemeClr val="bg1"/>
                </a:solidFill>
                <a:latin typeface="游ゴシック" panose="020B0400000000000000" pitchFamily="50" charset="-128"/>
                <a:ea typeface="游ゴシック" panose="020B0400000000000000" pitchFamily="50" charset="-128"/>
              </a:defRPr>
            </a:lvl1pPr>
          </a:lstStyle>
          <a:p>
            <a:r>
              <a:rPr lang="en-US" altLang="ja-JP"/>
              <a:t>©IPG Inc. All Rights Reserved</a:t>
            </a:r>
            <a:endParaRPr lang="ja-JP" altLang="en-US" dirty="0"/>
          </a:p>
        </p:txBody>
      </p:sp>
    </p:spTree>
    <p:extLst>
      <p:ext uri="{BB962C8B-B14F-4D97-AF65-F5344CB8AC3E}">
        <p14:creationId xmlns:p14="http://schemas.microsoft.com/office/powerpoint/2010/main" val="192021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7" name="日付プレースホルダー 3"/>
          <p:cNvSpPr>
            <a:spLocks noGrp="1"/>
          </p:cNvSpPr>
          <p:nvPr>
            <p:ph type="dt" sz="half" idx="2"/>
          </p:nvPr>
        </p:nvSpPr>
        <p:spPr>
          <a:xfrm>
            <a:off x="1105200" y="3261600"/>
            <a:ext cx="1753200" cy="385989"/>
          </a:xfrm>
          <a:prstGeom prst="rect">
            <a:avLst/>
          </a:prstGeom>
        </p:spPr>
        <p:txBody>
          <a:bodyPr vert="horz" lIns="91440" tIns="45720" rIns="91440" bIns="45720" rtlCol="0" anchor="ctr"/>
          <a:lstStyle>
            <a:lvl1pPr algn="r">
              <a:defRPr kumimoji="1" lang="ja-JP" altLang="en-US" sz="1600" b="0" i="0" u="none" strike="noStrike" kern="1200" cap="none" spc="0" normalizeH="0" baseline="0" noProof="0" smtClean="0">
                <a:ln>
                  <a:noFill/>
                </a:ln>
                <a:solidFill>
                  <a:schemeClr val="tx1">
                    <a:tint val="75000"/>
                  </a:schemeClr>
                </a:solidFill>
                <a:effectLst/>
                <a:uLnTx/>
                <a:uFillTx/>
                <a:latin typeface="メイリオ" panose="020B0604030504040204" pitchFamily="50" charset="-128"/>
                <a:ea typeface="メイリオ" panose="020B0604030504040204" pitchFamily="50" charset="-128"/>
                <a:cs typeface="+mn-cs"/>
              </a:defRPr>
            </a:lvl1pPr>
          </a:lstStyle>
          <a:p>
            <a:pPr algn="l"/>
            <a:endParaRPr lang="ja-JP" altLang="en-US" dirty="0"/>
          </a:p>
        </p:txBody>
      </p:sp>
      <p:sp>
        <p:nvSpPr>
          <p:cNvPr id="11" name="タイトル 1"/>
          <p:cNvSpPr txBox="1">
            <a:spLocks/>
          </p:cNvSpPr>
          <p:nvPr userDrawn="1"/>
        </p:nvSpPr>
        <p:spPr>
          <a:xfrm>
            <a:off x="922749" y="2550498"/>
            <a:ext cx="7429500" cy="1022998"/>
          </a:xfrm>
          <a:prstGeom prst="rect">
            <a:avLst/>
          </a:prstGeom>
        </p:spPr>
        <p:txBody>
          <a:bodyPr anchor="t" anchorCtr="0"/>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200" b="1" dirty="0">
              <a:latin typeface="游ゴシック体 ボールド"/>
              <a:ea typeface="游ゴシック体 ボールド"/>
            </a:endParaRPr>
          </a:p>
        </p:txBody>
      </p:sp>
      <p:pic>
        <p:nvPicPr>
          <p:cNvPr id="2" name="図 1" descr="IPGlogo単.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8824" y="5180847"/>
            <a:ext cx="1888885" cy="973062"/>
          </a:xfrm>
          <a:prstGeom prst="rect">
            <a:avLst/>
          </a:prstGeom>
        </p:spPr>
      </p:pic>
      <p:sp>
        <p:nvSpPr>
          <p:cNvPr id="4" name="コンテンツ プレースホルダー 3"/>
          <p:cNvSpPr>
            <a:spLocks noGrp="1"/>
          </p:cNvSpPr>
          <p:nvPr>
            <p:ph sz="quarter" idx="10"/>
          </p:nvPr>
        </p:nvSpPr>
        <p:spPr>
          <a:xfrm>
            <a:off x="1119600" y="2502000"/>
            <a:ext cx="7255827" cy="707886"/>
          </a:xfrm>
        </p:spPr>
        <p:txBody>
          <a:bodyPr wrap="square">
            <a:spAutoFit/>
          </a:bodyPr>
          <a:lstStyle>
            <a:lvl1pPr marL="0" algn="l" defTabSz="914400" rtl="0" eaLnBrk="1" latinLnBrk="0" hangingPunct="1">
              <a:defRPr kumimoji="1" lang="ja-JP" altLang="en-US" sz="4000" b="1" kern="1200" dirty="0" smtClean="0">
                <a:solidFill>
                  <a:schemeClr val="tx1"/>
                </a:solidFill>
                <a:latin typeface="游ゴシック体 ボールド"/>
                <a:ea typeface="游ゴシック体 ボールド"/>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マスター テキストの書式設定</a:t>
            </a:r>
          </a:p>
        </p:txBody>
      </p:sp>
      <p:pic>
        <p:nvPicPr>
          <p:cNvPr id="9" name="図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spTree>
    <p:extLst>
      <p:ext uri="{BB962C8B-B14F-4D97-AF65-F5344CB8AC3E}">
        <p14:creationId xmlns:p14="http://schemas.microsoft.com/office/powerpoint/2010/main" val="122953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7" name="コンテンツ プレースホルダー 3"/>
          <p:cNvSpPr>
            <a:spLocks noGrp="1"/>
          </p:cNvSpPr>
          <p:nvPr>
            <p:ph sz="quarter" idx="10"/>
          </p:nvPr>
        </p:nvSpPr>
        <p:spPr>
          <a:xfrm>
            <a:off x="1119600" y="2502000"/>
            <a:ext cx="7013575" cy="648000"/>
          </a:xfrm>
        </p:spPr>
        <p:txBody>
          <a:bodyPr wrap="square">
            <a:spAutoFit/>
          </a:bodyPr>
          <a:lstStyle>
            <a:lvl1pPr marL="0" algn="l" defTabSz="914400" rtl="0" eaLnBrk="1" latinLnBrk="0" hangingPunct="1">
              <a:buNone/>
              <a:defRPr kumimoji="1" lang="ja-JP" altLang="en-US" sz="3600" b="1" kern="1200" dirty="0" smtClean="0">
                <a:solidFill>
                  <a:schemeClr val="tx1"/>
                </a:solidFill>
                <a:latin typeface="游ゴシック体 ボールド"/>
                <a:ea typeface="游ゴシック体 ボールド"/>
                <a:cs typeface="+mn-cs"/>
              </a:defRPr>
            </a:lvl1pPr>
          </a:lstStyle>
          <a:p>
            <a:pPr lvl="0"/>
            <a:r>
              <a:rPr kumimoji="1" lang="ja-JP" altLang="en-US" dirty="0"/>
              <a:t>マスター テキストの書式設定</a:t>
            </a:r>
          </a:p>
        </p:txBody>
      </p:sp>
      <p:cxnSp>
        <p:nvCxnSpPr>
          <p:cNvPr id="4" name="直線コネクタ 3"/>
          <p:cNvCxnSpPr/>
          <p:nvPr userDrawn="1"/>
        </p:nvCxnSpPr>
        <p:spPr>
          <a:xfrm>
            <a:off x="272753" y="3178905"/>
            <a:ext cx="936009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spTree>
    <p:extLst>
      <p:ext uri="{BB962C8B-B14F-4D97-AF65-F5344CB8AC3E}">
        <p14:creationId xmlns:p14="http://schemas.microsoft.com/office/powerpoint/2010/main" val="1618884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latin typeface="メイリオ" panose="020B0604030504040204" pitchFamily="50" charset="-128"/>
                <a:ea typeface="メイリオ" panose="020B0604030504040204" pitchFamily="50" charset="-128"/>
              </a:defRPr>
            </a:lvl1pPr>
          </a:lstStyle>
          <a:p>
            <a:r>
              <a:rPr lang="en-US" altLang="ja-JP"/>
              <a:t>©IPG Inc. All Rights Reserved</a:t>
            </a:r>
            <a:endParaRPr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latin typeface="メイリオ" panose="020B0604030504040204" pitchFamily="50" charset="-128"/>
                <a:ea typeface="メイリオ" panose="020B0604030504040204" pitchFamily="50" charset="-128"/>
              </a:defRPr>
            </a:lvl1pPr>
          </a:lstStyle>
          <a:p>
            <a:fld id="{65047B73-51D2-4CC1-8F5A-62828C5619C9}" type="slidenum">
              <a:rPr lang="ja-JP" altLang="en-US" smtClean="0"/>
              <a:pPr/>
              <a:t>‹#›</a:t>
            </a:fld>
            <a:endParaRPr lang="ja-JP" altLang="en-US"/>
          </a:p>
        </p:txBody>
      </p:sp>
    </p:spTree>
    <p:extLst>
      <p:ext uri="{BB962C8B-B14F-4D97-AF65-F5344CB8AC3E}">
        <p14:creationId xmlns:p14="http://schemas.microsoft.com/office/powerpoint/2010/main" val="1459743338"/>
      </p:ext>
    </p:extLst>
  </p:cSld>
  <p:clrMap bg1="lt1" tx1="dk1" bg2="lt2" tx2="dk2" accent1="accent1" accent2="accent2" accent3="accent3" accent4="accent4" accent5="accent5" accent6="accent6" hlink="hlink" folHlink="folHlink"/>
  <p:sldLayoutIdLst>
    <p:sldLayoutId id="2147483798" r:id="rId1"/>
    <p:sldLayoutId id="2147483816" r:id="rId2"/>
    <p:sldLayoutId id="2147483818" r:id="rId3"/>
  </p:sldLayoutIdLst>
  <p:hf hdr="0" dt="0"/>
  <p:txStyles>
    <p:titleStyle>
      <a:lvl1pPr algn="l" defTabSz="742950" rtl="0" eaLnBrk="1" latinLnBrk="0" hangingPunct="1">
        <a:lnSpc>
          <a:spcPct val="90000"/>
        </a:lnSpc>
        <a:spcBef>
          <a:spcPct val="0"/>
        </a:spcBef>
        <a:buNone/>
        <a:defRPr kumimoji="1" sz="3575" kern="1200">
          <a:solidFill>
            <a:schemeClr val="tx1"/>
          </a:solidFill>
          <a:latin typeface="メイリオ" panose="020B0604030504040204" pitchFamily="50" charset="-128"/>
          <a:ea typeface="メイリオ" panose="020B0604030504040204" pitchFamily="50" charset="-128"/>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メイリオ" panose="020B0604030504040204" pitchFamily="50" charset="-128"/>
          <a:ea typeface="メイリオ" panose="020B0604030504040204" pitchFamily="50"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メイリオ" panose="020B0604030504040204" pitchFamily="50" charset="-128"/>
          <a:ea typeface="メイリオ" panose="020B0604030504040204" pitchFamily="50" charset="-128"/>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メイリオ" panose="020B0604030504040204" pitchFamily="50" charset="-128"/>
          <a:ea typeface="メイリオ" panose="020B0604030504040204" pitchFamily="50" charset="-128"/>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メイリオ" panose="020B0604030504040204" pitchFamily="50" charset="-128"/>
          <a:ea typeface="メイリオ" panose="020B0604030504040204" pitchFamily="50" charset="-128"/>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メイリオ" panose="020B0604030504040204" pitchFamily="50" charset="-128"/>
          <a:ea typeface="メイリオ" panose="020B0604030504040204" pitchFamily="50" charset="-128"/>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jpeg"/><Relationship Id="rId3" Type="http://schemas.openxmlformats.org/officeDocument/2006/relationships/image" Target="../media/image60.png"/><Relationship Id="rId7" Type="http://schemas.openxmlformats.org/officeDocument/2006/relationships/image" Target="../media/image64.jpeg"/><Relationship Id="rId12" Type="http://schemas.openxmlformats.org/officeDocument/2006/relationships/image" Target="../media/image69.jpe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63.jpeg"/><Relationship Id="rId11" Type="http://schemas.openxmlformats.org/officeDocument/2006/relationships/image" Target="../media/image68.jpeg"/><Relationship Id="rId5" Type="http://schemas.openxmlformats.org/officeDocument/2006/relationships/image" Target="../media/image62.png"/><Relationship Id="rId10" Type="http://schemas.openxmlformats.org/officeDocument/2006/relationships/image" Target="../media/image67.jpeg"/><Relationship Id="rId4" Type="http://schemas.openxmlformats.org/officeDocument/2006/relationships/image" Target="../media/image61.jpeg"/><Relationship Id="rId9" Type="http://schemas.openxmlformats.org/officeDocument/2006/relationships/image" Target="../media/image66.png"/><Relationship Id="rId14" Type="http://schemas.openxmlformats.org/officeDocument/2006/relationships/image" Target="../media/image7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jpeg"/><Relationship Id="rId1" Type="http://schemas.openxmlformats.org/officeDocument/2006/relationships/slideLayout" Target="../slideLayouts/slideLayout1.xml"/><Relationship Id="rId6" Type="http://schemas.openxmlformats.org/officeDocument/2006/relationships/image" Target="../media/image76.png"/><Relationship Id="rId11" Type="http://schemas.openxmlformats.org/officeDocument/2006/relationships/image" Target="../media/image46.png"/><Relationship Id="rId5" Type="http://schemas.openxmlformats.org/officeDocument/2006/relationships/image" Target="../media/image75.emf"/><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1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81.emf"/><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82.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4.jpeg"/><Relationship Id="rId4" Type="http://schemas.openxmlformats.org/officeDocument/2006/relationships/hyperlink" Target="mailto:bangumi-gazou@ipg.co.jp"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jpeg"/><Relationship Id="rId3" Type="http://schemas.openxmlformats.org/officeDocument/2006/relationships/image" Target="../media/image4.jpeg"/><Relationship Id="rId21" Type="http://schemas.openxmlformats.org/officeDocument/2006/relationships/image" Target="../media/image22.tif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gif"/><Relationship Id="rId2" Type="http://schemas.openxmlformats.org/officeDocument/2006/relationships/image" Target="../media/image3.tiff"/><Relationship Id="rId16" Type="http://schemas.openxmlformats.org/officeDocument/2006/relationships/image" Target="../media/image17.tiff"/><Relationship Id="rId20" Type="http://schemas.openxmlformats.org/officeDocument/2006/relationships/image" Target="../media/image21.tiff"/><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tiff"/><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3.tiff"/><Relationship Id="rId3" Type="http://schemas.openxmlformats.org/officeDocument/2006/relationships/image" Target="../media/image28.tiff"/><Relationship Id="rId7" Type="http://schemas.openxmlformats.org/officeDocument/2006/relationships/image" Target="../media/image32.tiff"/><Relationship Id="rId12" Type="http://schemas.openxmlformats.org/officeDocument/2006/relationships/image" Target="../media/image37.jpe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tiff"/><Relationship Id="rId11" Type="http://schemas.openxmlformats.org/officeDocument/2006/relationships/image" Target="../media/image36.png"/><Relationship Id="rId5" Type="http://schemas.openxmlformats.org/officeDocument/2006/relationships/image" Target="../media/image30.tiff"/><Relationship Id="rId10" Type="http://schemas.openxmlformats.org/officeDocument/2006/relationships/image" Target="../media/image35.jpeg"/><Relationship Id="rId4" Type="http://schemas.openxmlformats.org/officeDocument/2006/relationships/image" Target="../media/image29.tiff"/><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68203" y="2060415"/>
            <a:ext cx="8621510" cy="1415772"/>
          </a:xfrm>
          <a:prstGeom prst="rect">
            <a:avLst/>
          </a:prstGeom>
        </p:spPr>
        <p:txBody>
          <a:bodyPr wrap="square">
            <a:spAutoFit/>
          </a:bodyPr>
          <a:lstStyle/>
          <a:p>
            <a:r>
              <a:rPr lang="ja-JP" altLang="en-US" sz="3200" b="1" dirty="0">
                <a:latin typeface="游ゴシック" panose="020B0400000000000000" pitchFamily="50" charset="-128"/>
                <a:ea typeface="游ゴシック" panose="020B0400000000000000" pitchFamily="50" charset="-128"/>
              </a:rPr>
              <a:t>放送局様向け</a:t>
            </a:r>
            <a:endParaRPr lang="en-US" altLang="ja-JP" sz="32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G</a:t>
            </a:r>
            <a:r>
              <a:rPr lang="ja-JP" altLang="en-US" sz="5400" b="1" dirty="0">
                <a:latin typeface="游ゴシック" panose="020B0400000000000000" pitchFamily="50" charset="-128"/>
                <a:ea typeface="游ゴシック" panose="020B0400000000000000" pitchFamily="50" charset="-128"/>
              </a:rPr>
              <a:t>ガイド 媒体資料</a:t>
            </a:r>
            <a:endParaRPr lang="en-US" altLang="ja-JP" sz="54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568203" y="3401060"/>
            <a:ext cx="2838575" cy="461665"/>
          </a:xfrm>
          <a:prstGeom prst="rect">
            <a:avLst/>
          </a:prstGeom>
        </p:spPr>
        <p:txBody>
          <a:bodyPr wrap="square">
            <a:spAutoFit/>
          </a:bodyPr>
          <a:lstStyle/>
          <a:p>
            <a:r>
              <a:rPr lang="en-US" altLang="ja-JP" sz="2400" b="1" dirty="0">
                <a:latin typeface="游ゴシック" panose="020B0400000000000000" pitchFamily="50" charset="-128"/>
                <a:ea typeface="游ゴシック" panose="020B0400000000000000" pitchFamily="50" charset="-128"/>
              </a:rPr>
              <a:t>2020</a:t>
            </a:r>
            <a:r>
              <a:rPr lang="ja-JP" altLang="en-US" sz="2400" b="1">
                <a:latin typeface="游ゴシック" panose="020B0400000000000000" pitchFamily="50" charset="-128"/>
                <a:ea typeface="游ゴシック" panose="020B0400000000000000" pitchFamily="50" charset="-128"/>
              </a:rPr>
              <a:t>年</a:t>
            </a:r>
            <a:r>
              <a:rPr lang="en-US" altLang="ja-JP" sz="2400" b="1" dirty="0">
                <a:latin typeface="游ゴシック" panose="020B0400000000000000" pitchFamily="50" charset="-128"/>
                <a:ea typeface="游ゴシック" panose="020B0400000000000000" pitchFamily="50" charset="-128"/>
              </a:rPr>
              <a:t>7</a:t>
            </a:r>
            <a:r>
              <a:rPr lang="ja-JP" altLang="en-US" sz="2400" b="1">
                <a:latin typeface="游ゴシック" panose="020B0400000000000000" pitchFamily="50" charset="-128"/>
                <a:ea typeface="游ゴシック" panose="020B0400000000000000" pitchFamily="50" charset="-128"/>
              </a:rPr>
              <a:t>月</a:t>
            </a:r>
            <a:r>
              <a:rPr lang="en-US" altLang="ja-JP" sz="2400" b="1" dirty="0">
                <a:latin typeface="游ゴシック" panose="020B0400000000000000" pitchFamily="50" charset="-128"/>
                <a:ea typeface="游ゴシック" panose="020B0400000000000000" pitchFamily="50" charset="-128"/>
              </a:rPr>
              <a:t>-9</a:t>
            </a:r>
            <a:r>
              <a:rPr lang="ja-JP" altLang="en-US" sz="2400" b="1">
                <a:latin typeface="游ゴシック" panose="020B0400000000000000" pitchFamily="50" charset="-128"/>
                <a:ea typeface="游ゴシック" panose="020B0400000000000000" pitchFamily="50" charset="-128"/>
              </a:rPr>
              <a:t>月</a:t>
            </a:r>
            <a:endParaRPr lang="en-US" altLang="ja-JP" sz="2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350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lang="en-US" altLang="ja-JP" sz="4400" dirty="0">
                <a:latin typeface="Yu Gothic" panose="020B0400000000000000" pitchFamily="34" charset="-128"/>
                <a:ea typeface="Yu Gothic" panose="020B0400000000000000" pitchFamily="34" charset="-128"/>
              </a:rPr>
              <a:t>G</a:t>
            </a:r>
            <a:r>
              <a:rPr lang="ja-JP" altLang="en-US" sz="4400" dirty="0">
                <a:latin typeface="Yu Gothic" panose="020B0400000000000000" pitchFamily="34" charset="-128"/>
                <a:ea typeface="Yu Gothic" panose="020B0400000000000000" pitchFamily="34" charset="-128"/>
              </a:rPr>
              <a:t>ガイドモバイル</a:t>
            </a:r>
            <a:endParaRPr kumimoji="1" lang="ja-JP" altLang="en-US" sz="44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419993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図 174">
            <a:extLst>
              <a:ext uri="{FF2B5EF4-FFF2-40B4-BE49-F238E27FC236}">
                <a16:creationId xmlns:a16="http://schemas.microsoft.com/office/drawing/2014/main" id="{01EDC75A-795D-6A4F-A88D-D1009D3AB2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8440" y="1793755"/>
            <a:ext cx="1850649" cy="3871161"/>
          </a:xfrm>
          <a:prstGeom prst="rect">
            <a:avLst/>
          </a:prstGeom>
        </p:spPr>
      </p:pic>
      <p:sp>
        <p:nvSpPr>
          <p:cNvPr id="169" name="正方形/長方形 168">
            <a:extLst>
              <a:ext uri="{FF2B5EF4-FFF2-40B4-BE49-F238E27FC236}">
                <a16:creationId xmlns:a16="http://schemas.microsoft.com/office/drawing/2014/main" id="{20A130FE-6627-8846-85F9-197CBA6E570F}"/>
              </a:ext>
            </a:extLst>
          </p:cNvPr>
          <p:cNvSpPr/>
          <p:nvPr/>
        </p:nvSpPr>
        <p:spPr>
          <a:xfrm>
            <a:off x="6119122" y="40913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G</a:t>
            </a:r>
            <a:r>
              <a:rPr lang="ja-JP" altLang="en-US" sz="2400"/>
              <a:t>ガイドモバイル</a:t>
            </a:r>
            <a:r>
              <a:rPr lang="en-US" altLang="ja-JP" sz="2400" dirty="0"/>
              <a:t> </a:t>
            </a:r>
            <a:r>
              <a:rPr lang="ja-JP" altLang="en-US" sz="2400"/>
              <a:t>プレミアムジャック</a:t>
            </a: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492346" y="808790"/>
            <a:ext cx="8949886"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ワンセグ搭載機</a:t>
            </a:r>
            <a:r>
              <a:rPr lang="en-US" altLang="ja-JP" sz="7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プリインストールの番組表アプリをジャック</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8" name="正方形/長方形 137">
            <a:extLst>
              <a:ext uri="{FF2B5EF4-FFF2-40B4-BE49-F238E27FC236}">
                <a16:creationId xmlns:a16="http://schemas.microsoft.com/office/drawing/2014/main" id="{E40ECD9A-FCE6-7C4D-8CE3-1C8BEFADE1D6}"/>
              </a:ext>
            </a:extLst>
          </p:cNvPr>
          <p:cNvSpPr/>
          <p:nvPr/>
        </p:nvSpPr>
        <p:spPr>
          <a:xfrm>
            <a:off x="5865787" y="1602792"/>
            <a:ext cx="1869423"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4,600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DL</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9" name="正方形/長方形 138">
            <a:extLst>
              <a:ext uri="{FF2B5EF4-FFF2-40B4-BE49-F238E27FC236}">
                <a16:creationId xmlns:a16="http://schemas.microsoft.com/office/drawing/2014/main" id="{48E4D8B9-CC3B-A64E-B42D-B8E1C77D132B}"/>
              </a:ext>
            </a:extLst>
          </p:cNvPr>
          <p:cNvSpPr/>
          <p:nvPr/>
        </p:nvSpPr>
        <p:spPr>
          <a:xfrm>
            <a:off x="8030507" y="1602792"/>
            <a:ext cx="1354858"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30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万人</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143911" y="1446739"/>
            <a:ext cx="1313180"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総ダウンロード数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1" name="正方形/長方形 140">
            <a:extLst>
              <a:ext uri="{FF2B5EF4-FFF2-40B4-BE49-F238E27FC236}">
                <a16:creationId xmlns:a16="http://schemas.microsoft.com/office/drawing/2014/main" id="{57E0F885-60F8-1443-B269-4388E31C1F5E}"/>
              </a:ext>
            </a:extLst>
          </p:cNvPr>
          <p:cNvSpPr/>
          <p:nvPr/>
        </p:nvSpPr>
        <p:spPr>
          <a:xfrm>
            <a:off x="7698688" y="1446739"/>
            <a:ext cx="2018501"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デイリーアクティブユーザー</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201328" y="4200115"/>
            <a:ext cx="3066865" cy="1754326"/>
          </a:xfrm>
          <a:prstGeom prst="rect">
            <a:avLst/>
          </a:prstGeom>
        </p:spPr>
        <p:txBody>
          <a:bodyPr wrap="none">
            <a:spAutoFit/>
          </a:bodyPr>
          <a:lstStyle/>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社限定　ベタ張り</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・想定露出量</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300,000imp/</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・静止画</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 ¥400,000</a:t>
            </a:r>
          </a:p>
          <a:p>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・放送型</a:t>
            </a: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G</a:t>
            </a:r>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ガイドとセット購入の場合のみ</a:t>
            </a:r>
            <a:endPar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　関東特別価格あり</a:t>
            </a:r>
            <a:endPar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b="1"/>
              <a:t>画面ジャック</a:t>
            </a:r>
            <a:r>
              <a:rPr lang="ja-JP" altLang="en-US" sz="1800"/>
              <a:t>で</a:t>
            </a:r>
            <a:r>
              <a:rPr lang="en-US" altLang="ja-JP" sz="1800" dirty="0"/>
              <a:t>1</a:t>
            </a:r>
            <a:r>
              <a:rPr lang="ja-JP" altLang="en-US" sz="1800"/>
              <a:t>番組を紹介</a:t>
            </a:r>
            <a:r>
              <a:rPr lang="en-US" altLang="ja-JP" sz="1800" dirty="0"/>
              <a:t> / </a:t>
            </a:r>
            <a:r>
              <a:rPr lang="ja-JP" altLang="en-US" sz="1800"/>
              <a:t>放送前に</a:t>
            </a:r>
            <a:r>
              <a:rPr lang="ja-JP" altLang="en-US" sz="1800" b="1"/>
              <a:t>リマインド登録</a:t>
            </a:r>
            <a:r>
              <a:rPr lang="ja-JP" altLang="en-US" sz="1800"/>
              <a:t>ができる番組詳細ページへも誘引可</a:t>
            </a:r>
            <a:endParaRPr lang="en-US" altLang="ja-JP" sz="1800" dirty="0"/>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785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61086"/>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pic>
        <p:nvPicPr>
          <p:cNvPr id="171" name="図 170">
            <a:extLst>
              <a:ext uri="{FF2B5EF4-FFF2-40B4-BE49-F238E27FC236}">
                <a16:creationId xmlns:a16="http://schemas.microsoft.com/office/drawing/2014/main" id="{CA249842-66FB-DA42-9426-09FC6C652A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11134" y="2354241"/>
            <a:ext cx="1595618" cy="1565805"/>
          </a:xfrm>
          <a:prstGeom prst="rect">
            <a:avLst/>
          </a:prstGeom>
        </p:spPr>
      </p:pic>
      <p:pic>
        <p:nvPicPr>
          <p:cNvPr id="172" name="図 171">
            <a:extLst>
              <a:ext uri="{FF2B5EF4-FFF2-40B4-BE49-F238E27FC236}">
                <a16:creationId xmlns:a16="http://schemas.microsoft.com/office/drawing/2014/main" id="{9A829A4D-B2B0-494F-B4FC-0D3B8D6E6EF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94982" y="2354241"/>
            <a:ext cx="1477425" cy="1565805"/>
          </a:xfrm>
          <a:prstGeom prst="rect">
            <a:avLst/>
          </a:prstGeom>
        </p:spPr>
      </p:pic>
      <p:sp>
        <p:nvSpPr>
          <p:cNvPr id="173" name="正方形/長方形 172">
            <a:extLst>
              <a:ext uri="{FF2B5EF4-FFF2-40B4-BE49-F238E27FC236}">
                <a16:creationId xmlns:a16="http://schemas.microsoft.com/office/drawing/2014/main" id="{A55D4893-A733-F947-8EBC-304255646A0F}"/>
              </a:ext>
            </a:extLst>
          </p:cNvPr>
          <p:cNvSpPr/>
          <p:nvPr/>
        </p:nvSpPr>
        <p:spPr>
          <a:xfrm>
            <a:off x="7930482" y="2304433"/>
            <a:ext cx="646331"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機種構成</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sp>
        <p:nvSpPr>
          <p:cNvPr id="174" name="正方形/長方形 173">
            <a:extLst>
              <a:ext uri="{FF2B5EF4-FFF2-40B4-BE49-F238E27FC236}">
                <a16:creationId xmlns:a16="http://schemas.microsoft.com/office/drawing/2014/main" id="{F6AB5082-568C-6A44-A2A8-EDE8A474342C}"/>
              </a:ext>
            </a:extLst>
          </p:cNvPr>
          <p:cNvSpPr/>
          <p:nvPr/>
        </p:nvSpPr>
        <p:spPr>
          <a:xfrm>
            <a:off x="6276315" y="2304433"/>
            <a:ext cx="761747"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ターゲット</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pic>
        <p:nvPicPr>
          <p:cNvPr id="178" name="図 177">
            <a:extLst>
              <a:ext uri="{FF2B5EF4-FFF2-40B4-BE49-F238E27FC236}">
                <a16:creationId xmlns:a16="http://schemas.microsoft.com/office/drawing/2014/main" id="{6BCD4F68-A74C-2C45-9B07-0E05502B0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91187" y="1953652"/>
            <a:ext cx="1682408" cy="3519237"/>
          </a:xfrm>
          <a:prstGeom prst="rect">
            <a:avLst/>
          </a:prstGeom>
        </p:spPr>
      </p:pic>
      <p:grpSp>
        <p:nvGrpSpPr>
          <p:cNvPr id="2" name="グループ化 1">
            <a:extLst>
              <a:ext uri="{FF2B5EF4-FFF2-40B4-BE49-F238E27FC236}">
                <a16:creationId xmlns:a16="http://schemas.microsoft.com/office/drawing/2014/main" id="{E9ED16CE-2BE8-C747-A355-1B886E7E0F4D}"/>
              </a:ext>
            </a:extLst>
          </p:cNvPr>
          <p:cNvGrpSpPr/>
          <p:nvPr/>
        </p:nvGrpSpPr>
        <p:grpSpPr>
          <a:xfrm>
            <a:off x="440319" y="3131018"/>
            <a:ext cx="1268875" cy="1210359"/>
            <a:chOff x="-9476" y="2913815"/>
            <a:chExt cx="1857759" cy="1772086"/>
          </a:xfrm>
        </p:grpSpPr>
        <p:cxnSp>
          <p:nvCxnSpPr>
            <p:cNvPr id="179" name="直線矢印コネクタ 178">
              <a:extLst>
                <a:ext uri="{FF2B5EF4-FFF2-40B4-BE49-F238E27FC236}">
                  <a16:creationId xmlns:a16="http://schemas.microsoft.com/office/drawing/2014/main" id="{948E3A13-D7BF-A945-ABEF-E39755567130}"/>
                </a:ext>
              </a:extLst>
            </p:cNvPr>
            <p:cNvCxnSpPr>
              <a:cxnSpLocks/>
            </p:cNvCxnSpPr>
            <p:nvPr/>
          </p:nvCxnSpPr>
          <p:spPr>
            <a:xfrm>
              <a:off x="1410725" y="3686160"/>
              <a:ext cx="4375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0" name="テキスト ボックス 36">
              <a:extLst>
                <a:ext uri="{FF2B5EF4-FFF2-40B4-BE49-F238E27FC236}">
                  <a16:creationId xmlns:a16="http://schemas.microsoft.com/office/drawing/2014/main" id="{0607FBB5-41F2-3041-B737-1E98D9D4CDF3}"/>
                </a:ext>
              </a:extLst>
            </p:cNvPr>
            <p:cNvSpPr txBox="1">
              <a:spLocks noChangeArrowheads="1"/>
            </p:cNvSpPr>
            <p:nvPr/>
          </p:nvSpPr>
          <p:spPr bwMode="auto">
            <a:xfrm>
              <a:off x="168137" y="4393000"/>
              <a:ext cx="991870" cy="29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700" dirty="0">
                  <a:solidFill>
                    <a:schemeClr val="tx1">
                      <a:lumMod val="50000"/>
                      <a:lumOff val="50000"/>
                    </a:schemeClr>
                  </a:solidFill>
                  <a:latin typeface="游ゴシック" panose="020B0400000000000000" pitchFamily="50" charset="-128"/>
                  <a:ea typeface="游ゴシック" panose="020B0400000000000000" pitchFamily="50" charset="-128"/>
                </a:rPr>
                <a:t>アプリ起動</a:t>
              </a:r>
            </a:p>
          </p:txBody>
        </p:sp>
        <p:pic>
          <p:nvPicPr>
            <p:cNvPr id="181" name="図 180">
              <a:extLst>
                <a:ext uri="{FF2B5EF4-FFF2-40B4-BE49-F238E27FC236}">
                  <a16:creationId xmlns:a16="http://schemas.microsoft.com/office/drawing/2014/main" id="{A4963F1D-2B2A-F644-9958-20279D193C69}"/>
                </a:ext>
              </a:extLst>
            </p:cNvPr>
            <p:cNvPicPr>
              <a:picLocks noChangeAspect="1"/>
            </p:cNvPicPr>
            <p:nvPr/>
          </p:nvPicPr>
          <p:blipFill>
            <a:blip r:embed="rId7"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9476" y="2913815"/>
              <a:ext cx="679599" cy="679599"/>
            </a:xfrm>
            <a:prstGeom prst="rect">
              <a:avLst/>
            </a:prstGeom>
          </p:spPr>
        </p:pic>
        <p:pic>
          <p:nvPicPr>
            <p:cNvPr id="182" name="Picture 2" descr="「Gガイドモバイル」の画像検索結果">
              <a:extLst>
                <a:ext uri="{FF2B5EF4-FFF2-40B4-BE49-F238E27FC236}">
                  <a16:creationId xmlns:a16="http://schemas.microsoft.com/office/drawing/2014/main" id="{D1A2E038-E412-9143-9554-C74819DDA80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26663" y="2916294"/>
              <a:ext cx="684062" cy="684063"/>
            </a:xfrm>
            <a:prstGeom prst="rect">
              <a:avLst/>
            </a:prstGeom>
            <a:noFill/>
            <a:extLst>
              <a:ext uri="{909E8E84-426E-40DD-AFC4-6F175D3DCCD1}">
                <a14:hiddenFill xmlns:a14="http://schemas.microsoft.com/office/drawing/2010/main">
                  <a:solidFill>
                    <a:srgbClr val="FFFFFF"/>
                  </a:solidFill>
                </a14:hiddenFill>
              </a:ext>
            </a:extLst>
          </p:spPr>
        </p:pic>
        <p:pic>
          <p:nvPicPr>
            <p:cNvPr id="183" name="図 182">
              <a:extLst>
                <a:ext uri="{FF2B5EF4-FFF2-40B4-BE49-F238E27FC236}">
                  <a16:creationId xmlns:a16="http://schemas.microsoft.com/office/drawing/2014/main" id="{6A7D0B39-AA99-A74E-951B-1595743AD682}"/>
                </a:ext>
              </a:extLst>
            </p:cNvPr>
            <p:cNvPicPr>
              <a:picLocks noChangeAspect="1"/>
            </p:cNvPicPr>
            <p:nvPr/>
          </p:nvPicPr>
          <p:blipFill>
            <a:blip r:embed="rId9"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34570" y="3682164"/>
              <a:ext cx="659004" cy="659005"/>
            </a:xfrm>
            <a:prstGeom prst="rect">
              <a:avLst/>
            </a:prstGeom>
          </p:spPr>
        </p:pic>
      </p:grpSp>
      <p:cxnSp>
        <p:nvCxnSpPr>
          <p:cNvPr id="184" name="直線矢印コネクタ 183">
            <a:extLst>
              <a:ext uri="{FF2B5EF4-FFF2-40B4-BE49-F238E27FC236}">
                <a16:creationId xmlns:a16="http://schemas.microsoft.com/office/drawing/2014/main" id="{FDFE125B-37FE-134A-9F9A-977949E9B412}"/>
              </a:ext>
            </a:extLst>
          </p:cNvPr>
          <p:cNvCxnSpPr>
            <a:cxnSpLocks/>
          </p:cNvCxnSpPr>
          <p:nvPr/>
        </p:nvCxnSpPr>
        <p:spPr>
          <a:xfrm>
            <a:off x="3664049" y="3717236"/>
            <a:ext cx="2988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3C67466E-66DB-2F42-8486-E01A1393F126}"/>
              </a:ext>
            </a:extLst>
          </p:cNvPr>
          <p:cNvSpPr/>
          <p:nvPr/>
        </p:nvSpPr>
        <p:spPr>
          <a:xfrm>
            <a:off x="3925975" y="5467345"/>
            <a:ext cx="1909595" cy="415498"/>
          </a:xfrm>
          <a:prstGeom prst="rect">
            <a:avLst/>
          </a:prstGeom>
        </p:spPr>
        <p:txBody>
          <a:bodyPr>
            <a:spAutoFit/>
          </a:bodyPr>
          <a:lstStyle/>
          <a:p>
            <a:pPr algn="ctr"/>
            <a:r>
              <a:rPr lang="ja-JP" altLang="en-US" sz="700">
                <a:latin typeface="游ゴシック" panose="020B0400000000000000" pitchFamily="50" charset="-128"/>
                <a:ea typeface="游ゴシック" panose="020B0400000000000000" pitchFamily="50" charset="-128"/>
              </a:rPr>
              <a:t>・アプリ内番組詳細ページ</a:t>
            </a:r>
            <a:endParaRPr lang="en-US" altLang="ja-JP" sz="700" dirty="0">
              <a:latin typeface="游ゴシック" panose="020B0400000000000000" pitchFamily="50" charset="-128"/>
              <a:ea typeface="游ゴシック" panose="020B0400000000000000" pitchFamily="50" charset="-128"/>
            </a:endParaRPr>
          </a:p>
          <a:p>
            <a:pPr algn="ctr"/>
            <a:r>
              <a:rPr lang="en-US" altLang="ja-JP" sz="700" dirty="0">
                <a:latin typeface="游ゴシック" panose="020B0400000000000000" pitchFamily="50" charset="-128"/>
                <a:ea typeface="游ゴシック" panose="020B0400000000000000" pitchFamily="50" charset="-128"/>
              </a:rPr>
              <a:t>or</a:t>
            </a:r>
          </a:p>
          <a:p>
            <a:pPr algn="ctr"/>
            <a:r>
              <a:rPr lang="ja-JP" altLang="en-US" sz="700">
                <a:latin typeface="游ゴシック" panose="020B0400000000000000" pitchFamily="50" charset="-128"/>
                <a:ea typeface="游ゴシック" panose="020B0400000000000000" pitchFamily="50" charset="-128"/>
              </a:rPr>
              <a:t>・外部リンク</a:t>
            </a:r>
          </a:p>
        </p:txBody>
      </p:sp>
      <p:sp>
        <p:nvSpPr>
          <p:cNvPr id="190" name="Text Box 4">
            <a:extLst>
              <a:ext uri="{FF2B5EF4-FFF2-40B4-BE49-F238E27FC236}">
                <a16:creationId xmlns:a16="http://schemas.microsoft.com/office/drawing/2014/main" id="{350E242A-3E8D-824D-8534-40D981145FB4}"/>
              </a:ext>
            </a:extLst>
          </p:cNvPr>
          <p:cNvSpPr txBox="1">
            <a:spLocks noChangeArrowheads="1"/>
          </p:cNvSpPr>
          <p:nvPr/>
        </p:nvSpPr>
        <p:spPr bwMode="auto">
          <a:xfrm>
            <a:off x="276343" y="6354603"/>
            <a:ext cx="4027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バナー制作費：</a:t>
            </a:r>
            <a:r>
              <a:rPr lang="en-US" altLang="ja-JP" sz="400" dirty="0">
                <a:latin typeface="游ゴシック" panose="020B0400000000000000" pitchFamily="50" charset="-128"/>
                <a:ea typeface="游ゴシック" panose="020B0400000000000000" pitchFamily="50" charset="-128"/>
              </a:rPr>
              <a:t>¥60,000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　</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素材差し替え</a:t>
            </a:r>
            <a:r>
              <a:rPr lang="ja-JP" altLang="en-US" sz="400">
                <a:latin typeface="游ゴシック" panose="020B0400000000000000" pitchFamily="50" charset="-128"/>
                <a:ea typeface="游ゴシック" panose="020B0400000000000000" pitchFamily="50" charset="-128"/>
              </a:rPr>
              <a:t>費：</a:t>
            </a:r>
            <a:r>
              <a:rPr lang="en-US" altLang="ja-JP" sz="400" dirty="0">
                <a:latin typeface="游ゴシック" panose="020B0400000000000000" pitchFamily="50" charset="-128"/>
                <a:ea typeface="游ゴシック" panose="020B0400000000000000" pitchFamily="50" charset="-128"/>
              </a:rPr>
              <a:t>¥30,000</a:t>
            </a:r>
            <a:r>
              <a:rPr lang="ja-JP" altLang="en-US" sz="400" dirty="0">
                <a:latin typeface="游ゴシック" panose="020B0400000000000000" pitchFamily="50" charset="-128"/>
                <a:ea typeface="游ゴシック" panose="020B0400000000000000" pitchFamily="50" charset="-128"/>
              </a:rPr>
              <a:t>（税別</a:t>
            </a:r>
            <a:r>
              <a:rPr lang="ja-JP" altLang="en-US" sz="400">
                <a:latin typeface="游ゴシック" panose="020B0400000000000000" pitchFamily="50" charset="-128"/>
                <a:ea typeface="游ゴシック" panose="020B0400000000000000" pitchFamily="50" charset="-128"/>
              </a:rPr>
              <a:t>）</a:t>
            </a:r>
            <a:r>
              <a:rPr lang="en-US" altLang="ja-JP" sz="400" dirty="0">
                <a:latin typeface="游ゴシック" panose="020B0400000000000000" pitchFamily="50" charset="-128"/>
                <a:ea typeface="游ゴシック" panose="020B0400000000000000" pitchFamily="50" charset="-128"/>
              </a:rPr>
              <a:t>/</a:t>
            </a:r>
            <a:r>
              <a:rPr lang="ja-JP" altLang="en-US" sz="400">
                <a:latin typeface="游ゴシック" panose="020B0400000000000000" pitchFamily="50" charset="-128"/>
                <a:ea typeface="游ゴシック" panose="020B0400000000000000" pitchFamily="50" charset="-128"/>
              </a:rPr>
              <a:t>回</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版はアプリバージョン</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版ではアプリバージョン</a:t>
            </a:r>
            <a:r>
              <a:rPr lang="en-US" altLang="ja-JP" sz="400" dirty="0">
                <a:latin typeface="游ゴシック" panose="020B0400000000000000" pitchFamily="50" charset="-128"/>
                <a:ea typeface="游ゴシック" panose="020B0400000000000000" pitchFamily="50" charset="-128"/>
              </a:rPr>
              <a:t>2.2.0</a:t>
            </a:r>
            <a:r>
              <a:rPr lang="ja-JP" altLang="en-US" sz="400" dirty="0">
                <a:latin typeface="游ゴシック" panose="020B0400000000000000" pitchFamily="50" charset="-128"/>
                <a:ea typeface="游ゴシック" panose="020B0400000000000000" pitchFamily="50" charset="-128"/>
              </a:rPr>
              <a:t>以上が対象</a:t>
            </a:r>
            <a:r>
              <a:rPr lang="ja-JP" altLang="en-US" sz="400">
                <a:latin typeface="游ゴシック" panose="020B0400000000000000" pitchFamily="50" charset="-128"/>
                <a:ea typeface="游ゴシック" panose="020B0400000000000000" pitchFamily="50" charset="-128"/>
              </a:rPr>
              <a:t>になります。</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※UI</a:t>
            </a:r>
            <a:r>
              <a:rPr lang="ja-JP" altLang="en-US" sz="400">
                <a:latin typeface="游ゴシック" panose="020B0400000000000000" pitchFamily="50" charset="-128"/>
                <a:ea typeface="游ゴシック" panose="020B0400000000000000" pitchFamily="50" charset="-128"/>
              </a:rPr>
              <a:t>は変更となる場合があります。ご了承ください。　 　</a:t>
            </a:r>
            <a:endParaRPr lang="en-US" altLang="ja-JP" sz="400" dirty="0">
              <a:latin typeface="游ゴシック" panose="020B0400000000000000" pitchFamily="50" charset="-128"/>
              <a:ea typeface="游ゴシック" panose="020B0400000000000000" pitchFamily="50" charset="-128"/>
            </a:endParaRPr>
          </a:p>
        </p:txBody>
      </p:sp>
      <p:sp>
        <p:nvSpPr>
          <p:cNvPr id="43" name="フッター プレースホルダー 2">
            <a:extLst>
              <a:ext uri="{FF2B5EF4-FFF2-40B4-BE49-F238E27FC236}">
                <a16:creationId xmlns:a16="http://schemas.microsoft.com/office/drawing/2014/main" id="{355FFE13-E574-EF41-9EC9-BCD880A06D08}"/>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44" name="スライド番号プレースホルダー 3">
            <a:extLst>
              <a:ext uri="{FF2B5EF4-FFF2-40B4-BE49-F238E27FC236}">
                <a16:creationId xmlns:a16="http://schemas.microsoft.com/office/drawing/2014/main" id="{563F5C7F-76AC-0444-9002-9CDBD431D4B3}"/>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11</a:t>
            </a:fld>
            <a:endParaRPr lang="ja-JP" altLang="en-US" dirty="0"/>
          </a:p>
        </p:txBody>
      </p:sp>
      <p:sp>
        <p:nvSpPr>
          <p:cNvPr id="48" name="角丸四角形 47">
            <a:extLst>
              <a:ext uri="{FF2B5EF4-FFF2-40B4-BE49-F238E27FC236}">
                <a16:creationId xmlns:a16="http://schemas.microsoft.com/office/drawing/2014/main" id="{24278052-C135-DC4A-9341-85DE0E822CD2}"/>
              </a:ext>
            </a:extLst>
          </p:cNvPr>
          <p:cNvSpPr/>
          <p:nvPr/>
        </p:nvSpPr>
        <p:spPr>
          <a:xfrm>
            <a:off x="6251209" y="0"/>
            <a:ext cx="105732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prstClr val="white"/>
                </a:solidFill>
                <a:latin typeface="游ゴシック" panose="020B0400000000000000" pitchFamily="50" charset="-128"/>
                <a:ea typeface="游ゴシック" panose="020B0400000000000000" pitchFamily="50" charset="-128"/>
              </a:rPr>
              <a:t>番宣ほか</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ja-JP" altLang="en-US" sz="1400" dirty="0">
                <a:solidFill>
                  <a:prstClr val="white"/>
                </a:solidFill>
                <a:latin typeface="游ゴシック" panose="020B0400000000000000" pitchFamily="50" charset="-128"/>
                <a:ea typeface="游ゴシック" panose="020B0400000000000000" pitchFamily="50" charset="-128"/>
              </a:rPr>
              <a:t>限定商品</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51C82ADC-39EC-C24B-989A-1FF7A4C46F64}"/>
              </a:ext>
            </a:extLst>
          </p:cNvPr>
          <p:cNvSpPr/>
          <p:nvPr/>
        </p:nvSpPr>
        <p:spPr>
          <a:xfrm>
            <a:off x="8264783" y="711739"/>
            <a:ext cx="1402948" cy="153888"/>
          </a:xfrm>
          <a:prstGeom prst="rect">
            <a:avLst/>
          </a:prstGeom>
        </p:spPr>
        <p:txBody>
          <a:bodyPr wrap="none">
            <a:spAutoFit/>
          </a:bodyPr>
          <a:lstStyle/>
          <a:p>
            <a:r>
              <a:rPr lang="en-US" altLang="ja-JP" sz="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400">
                <a:solidFill>
                  <a:schemeClr val="tx1">
                    <a:lumMod val="75000"/>
                    <a:lumOff val="25000"/>
                  </a:schemeClr>
                </a:solidFill>
                <a:latin typeface="游ゴシック" panose="020B0400000000000000" pitchFamily="50" charset="-128"/>
                <a:ea typeface="游ゴシック" panose="020B0400000000000000" pitchFamily="50" charset="-128"/>
              </a:rPr>
              <a:t>一部プリインストール対象外の機種もございます</a:t>
            </a:r>
            <a:endParaRPr lang="ja-JP" altLang="en-US" sz="1100">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id="{28A4E474-EDB4-9846-884E-0B6356913CB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53102" y="2347716"/>
            <a:ext cx="1542684" cy="2705009"/>
          </a:xfrm>
          <a:prstGeom prst="rect">
            <a:avLst/>
          </a:prstGeom>
          <a:ln>
            <a:solidFill>
              <a:schemeClr val="bg1">
                <a:lumMod val="65000"/>
              </a:schemeClr>
            </a:solidFill>
          </a:ln>
        </p:spPr>
      </p:pic>
      <p:sp>
        <p:nvSpPr>
          <p:cNvPr id="49" name="テキスト ボックス 48">
            <a:extLst>
              <a:ext uri="{FF2B5EF4-FFF2-40B4-BE49-F238E27FC236}">
                <a16:creationId xmlns:a16="http://schemas.microsoft.com/office/drawing/2014/main" id="{FE0E21EF-6F61-7148-A0C2-EDB524FDEC1F}"/>
              </a:ext>
            </a:extLst>
          </p:cNvPr>
          <p:cNvSpPr txBox="1"/>
          <p:nvPr/>
        </p:nvSpPr>
        <p:spPr>
          <a:xfrm>
            <a:off x="8300560" y="59370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0" name="テキスト ボックス 49">
            <a:extLst>
              <a:ext uri="{FF2B5EF4-FFF2-40B4-BE49-F238E27FC236}">
                <a16:creationId xmlns:a16="http://schemas.microsoft.com/office/drawing/2014/main" id="{104D01E9-642F-3247-A9E8-CCB2CB4B0C41}"/>
              </a:ext>
            </a:extLst>
          </p:cNvPr>
          <p:cNvSpPr txBox="1"/>
          <p:nvPr/>
        </p:nvSpPr>
        <p:spPr>
          <a:xfrm>
            <a:off x="8128950"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5</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5" name="角丸四角形 44">
            <a:extLst>
              <a:ext uri="{FF2B5EF4-FFF2-40B4-BE49-F238E27FC236}">
                <a16:creationId xmlns:a16="http://schemas.microsoft.com/office/drawing/2014/main" id="{1485FF02-BEE1-E24D-A7CF-2539D89C9FB4}"/>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grpSp>
        <p:nvGrpSpPr>
          <p:cNvPr id="41" name="グループ化 40">
            <a:extLst>
              <a:ext uri="{FF2B5EF4-FFF2-40B4-BE49-F238E27FC236}">
                <a16:creationId xmlns:a16="http://schemas.microsoft.com/office/drawing/2014/main" id="{56F5D0C5-491D-1C47-9923-8B3CF92A0E4E}"/>
              </a:ext>
            </a:extLst>
          </p:cNvPr>
          <p:cNvGrpSpPr/>
          <p:nvPr/>
        </p:nvGrpSpPr>
        <p:grpSpPr>
          <a:xfrm>
            <a:off x="1843785" y="2152725"/>
            <a:ext cx="1696045" cy="3079748"/>
            <a:chOff x="1843785" y="2152725"/>
            <a:chExt cx="1696045" cy="3079748"/>
          </a:xfrm>
        </p:grpSpPr>
        <p:pic>
          <p:nvPicPr>
            <p:cNvPr id="42" name="図 41" descr="コンピューターのスクリーンショット&#10;&#10;自動的に生成された説明">
              <a:extLst>
                <a:ext uri="{FF2B5EF4-FFF2-40B4-BE49-F238E27FC236}">
                  <a16:creationId xmlns:a16="http://schemas.microsoft.com/office/drawing/2014/main" id="{1911A4A4-F207-6345-8733-C68B97E9758C}"/>
                </a:ext>
              </a:extLst>
            </p:cNvPr>
            <p:cNvPicPr>
              <a:picLocks noChangeAspect="1"/>
            </p:cNvPicPr>
            <p:nvPr/>
          </p:nvPicPr>
          <p:blipFill rotWithShape="1">
            <a:blip r:embed="rId11">
              <a:extLst>
                <a:ext uri="{28A0092B-C50C-407E-A947-70E740481C1C}">
                  <a14:useLocalDpi xmlns:a14="http://schemas.microsoft.com/office/drawing/2010/main" val="0"/>
                </a:ext>
              </a:extLst>
            </a:blip>
            <a:srcRect t="2875" b="6332"/>
            <a:stretch/>
          </p:blipFill>
          <p:spPr>
            <a:xfrm>
              <a:off x="1843785" y="2152725"/>
              <a:ext cx="1696045" cy="3079748"/>
            </a:xfrm>
            <a:prstGeom prst="rect">
              <a:avLst/>
            </a:prstGeom>
          </p:spPr>
        </p:pic>
        <p:sp>
          <p:nvSpPr>
            <p:cNvPr id="47" name="正方形/長方形 46">
              <a:extLst>
                <a:ext uri="{FF2B5EF4-FFF2-40B4-BE49-F238E27FC236}">
                  <a16:creationId xmlns:a16="http://schemas.microsoft.com/office/drawing/2014/main" id="{8E731A7D-0756-8147-AF66-65C6783BC9FE}"/>
                </a:ext>
              </a:extLst>
            </p:cNvPr>
            <p:cNvSpPr/>
            <p:nvPr/>
          </p:nvSpPr>
          <p:spPr bwMode="auto">
            <a:xfrm>
              <a:off x="2173056" y="2889782"/>
              <a:ext cx="1047257" cy="1310333"/>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28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grpSp>
      <p:sp>
        <p:nvSpPr>
          <p:cNvPr id="189" name="円/楕円 188">
            <a:extLst>
              <a:ext uri="{FF2B5EF4-FFF2-40B4-BE49-F238E27FC236}">
                <a16:creationId xmlns:a16="http://schemas.microsoft.com/office/drawing/2014/main" id="{5E4EFB73-64A4-A242-BD19-B294035BA0D1}"/>
              </a:ext>
            </a:extLst>
          </p:cNvPr>
          <p:cNvSpPr/>
          <p:nvPr/>
        </p:nvSpPr>
        <p:spPr bwMode="auto">
          <a:xfrm>
            <a:off x="1472726" y="1706366"/>
            <a:ext cx="685800" cy="641350"/>
          </a:xfrm>
          <a:prstGeom prst="ellipse">
            <a:avLst/>
          </a:prstGeom>
          <a:solidFill>
            <a:schemeClr val="bg1">
              <a:lumMod val="75000"/>
            </a:schemeClr>
          </a:solidFill>
          <a:ln>
            <a:solidFill>
              <a:schemeClr val="bg1"/>
            </a:solid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1050" dirty="0">
                <a:solidFill>
                  <a:schemeClr val="bg1"/>
                </a:solidFill>
                <a:latin typeface="游ゴシック" panose="020B0400000000000000" pitchFamily="50" charset="-128"/>
                <a:ea typeface="游ゴシック" panose="020B0400000000000000" pitchFamily="50" charset="-128"/>
              </a:rPr>
              <a:t>想定</a:t>
            </a:r>
            <a:r>
              <a:rPr lang="en-US" altLang="ja-JP" sz="1050" dirty="0">
                <a:solidFill>
                  <a:schemeClr val="bg1"/>
                </a:solidFill>
                <a:latin typeface="游ゴシック" panose="020B0400000000000000" pitchFamily="50" charset="-128"/>
                <a:ea typeface="游ゴシック" panose="020B0400000000000000" pitchFamily="50" charset="-128"/>
              </a:rPr>
              <a:t>CTR</a:t>
            </a:r>
            <a:endParaRPr lang="en-US" altLang="ja-JP" sz="400" dirty="0">
              <a:solidFill>
                <a:schemeClr val="bg1"/>
              </a:solidFill>
              <a:latin typeface="游ゴシック" panose="020B0400000000000000" pitchFamily="50" charset="-128"/>
              <a:ea typeface="游ゴシック" panose="020B0400000000000000" pitchFamily="50" charset="-128"/>
            </a:endParaRPr>
          </a:p>
          <a:p>
            <a:pPr algn="ctr" eaLnBrk="1" hangingPunct="1">
              <a:defRPr/>
            </a:pPr>
            <a:r>
              <a:rPr lang="ja-JP" altLang="en-US" sz="900">
                <a:solidFill>
                  <a:schemeClr val="bg1"/>
                </a:solidFill>
                <a:latin typeface="游ゴシック" panose="020B0400000000000000" pitchFamily="50" charset="-128"/>
                <a:ea typeface="游ゴシック" panose="020B0400000000000000" pitchFamily="50" charset="-128"/>
              </a:rPr>
              <a:t>約</a:t>
            </a:r>
            <a:r>
              <a:rPr lang="en-US" altLang="ja-JP" sz="1400" dirty="0">
                <a:solidFill>
                  <a:schemeClr val="bg1"/>
                </a:solidFill>
                <a:latin typeface="游ゴシック" panose="020B0400000000000000" pitchFamily="50" charset="-128"/>
                <a:ea typeface="游ゴシック" panose="020B0400000000000000" pitchFamily="50" charset="-128"/>
              </a:rPr>
              <a:t>0.8</a:t>
            </a:r>
            <a:r>
              <a:rPr lang="ja-JP" altLang="en-US" sz="900">
                <a:solidFill>
                  <a:schemeClr val="bg1"/>
                </a:solidFill>
                <a:latin typeface="游ゴシック" panose="020B0400000000000000" pitchFamily="50" charset="-128"/>
                <a:ea typeface="游ゴシック" panose="020B0400000000000000" pitchFamily="50" charset="-128"/>
              </a:rPr>
              <a:t>％</a:t>
            </a:r>
            <a:endParaRPr lang="en-US" altLang="ja-JP" sz="900"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58823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913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G</a:t>
            </a:r>
            <a:r>
              <a:rPr lang="ja-JP" altLang="en-US" sz="2400" dirty="0"/>
              <a:t>ガイドモバイル 網掛け</a:t>
            </a:r>
            <a:br>
              <a:rPr lang="en-US" altLang="ja-JP" sz="2400" dirty="0"/>
            </a:br>
            <a:endParaRPr kumimoji="1" lang="ja-JP" altLang="en-US" sz="2400" dirty="0"/>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201328" y="4371571"/>
            <a:ext cx="2783134" cy="1384995"/>
          </a:xfrm>
          <a:prstGeom prst="rect">
            <a:avLst/>
          </a:prstGeom>
        </p:spPr>
        <p:txBody>
          <a:bodyPr wrap="none">
            <a:spAutoFit/>
          </a:bodyPr>
          <a:lstStyle/>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番組限定　</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OA</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終了まで点滅</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OA</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全域での点滅</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・販売価格</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 ¥150,000</a:t>
            </a: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dirty="0"/>
              <a:t>番組表画面で</a:t>
            </a:r>
            <a:r>
              <a:rPr lang="ja-JP" altLang="en-US" sz="1800" b="1" dirty="0"/>
              <a:t>推し番組が点滅</a:t>
            </a:r>
            <a:r>
              <a:rPr lang="en-US" altLang="ja-JP" sz="1800" dirty="0"/>
              <a:t> / </a:t>
            </a:r>
            <a:r>
              <a:rPr lang="ja-JP" altLang="en-US" sz="1800" dirty="0"/>
              <a:t>タップ後は放送前に</a:t>
            </a:r>
            <a:r>
              <a:rPr lang="ja-JP" altLang="en-US" sz="1800" b="1" dirty="0"/>
              <a:t>リマインド登録</a:t>
            </a:r>
            <a:r>
              <a:rPr lang="ja-JP" altLang="en-US" sz="1800" dirty="0"/>
              <a:t>ができる番組詳細ページへ</a:t>
            </a:r>
            <a:endParaRPr lang="en-US" altLang="ja-JP" sz="1800" dirty="0"/>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785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61086"/>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pic>
        <p:nvPicPr>
          <p:cNvPr id="171" name="図 170">
            <a:extLst>
              <a:ext uri="{FF2B5EF4-FFF2-40B4-BE49-F238E27FC236}">
                <a16:creationId xmlns:a16="http://schemas.microsoft.com/office/drawing/2014/main" id="{CA249842-66FB-DA42-9426-09FC6C652A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11134" y="2354241"/>
            <a:ext cx="1595618" cy="1565805"/>
          </a:xfrm>
          <a:prstGeom prst="rect">
            <a:avLst/>
          </a:prstGeom>
        </p:spPr>
      </p:pic>
      <p:pic>
        <p:nvPicPr>
          <p:cNvPr id="172" name="図 171">
            <a:extLst>
              <a:ext uri="{FF2B5EF4-FFF2-40B4-BE49-F238E27FC236}">
                <a16:creationId xmlns:a16="http://schemas.microsoft.com/office/drawing/2014/main" id="{9A829A4D-B2B0-494F-B4FC-0D3B8D6E6E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94982" y="2354241"/>
            <a:ext cx="1477425" cy="1565805"/>
          </a:xfrm>
          <a:prstGeom prst="rect">
            <a:avLst/>
          </a:prstGeom>
        </p:spPr>
      </p:pic>
      <p:sp>
        <p:nvSpPr>
          <p:cNvPr id="173" name="正方形/長方形 172">
            <a:extLst>
              <a:ext uri="{FF2B5EF4-FFF2-40B4-BE49-F238E27FC236}">
                <a16:creationId xmlns:a16="http://schemas.microsoft.com/office/drawing/2014/main" id="{A55D4893-A733-F947-8EBC-304255646A0F}"/>
              </a:ext>
            </a:extLst>
          </p:cNvPr>
          <p:cNvSpPr/>
          <p:nvPr/>
        </p:nvSpPr>
        <p:spPr>
          <a:xfrm>
            <a:off x="7930482" y="2304433"/>
            <a:ext cx="646331"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機種構成</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sp>
        <p:nvSpPr>
          <p:cNvPr id="174" name="正方形/長方形 173">
            <a:extLst>
              <a:ext uri="{FF2B5EF4-FFF2-40B4-BE49-F238E27FC236}">
                <a16:creationId xmlns:a16="http://schemas.microsoft.com/office/drawing/2014/main" id="{F6AB5082-568C-6A44-A2A8-EDE8A474342C}"/>
              </a:ext>
            </a:extLst>
          </p:cNvPr>
          <p:cNvSpPr/>
          <p:nvPr/>
        </p:nvSpPr>
        <p:spPr>
          <a:xfrm>
            <a:off x="6276315" y="2304433"/>
            <a:ext cx="761747"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ターゲット</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grpSp>
        <p:nvGrpSpPr>
          <p:cNvPr id="43" name="グループ化 42">
            <a:extLst>
              <a:ext uri="{FF2B5EF4-FFF2-40B4-BE49-F238E27FC236}">
                <a16:creationId xmlns:a16="http://schemas.microsoft.com/office/drawing/2014/main" id="{40BA3455-39F0-054F-BC1C-D247CC80C9CA}"/>
              </a:ext>
            </a:extLst>
          </p:cNvPr>
          <p:cNvGrpSpPr/>
          <p:nvPr/>
        </p:nvGrpSpPr>
        <p:grpSpPr>
          <a:xfrm>
            <a:off x="1289149" y="1400972"/>
            <a:ext cx="3830652" cy="3519237"/>
            <a:chOff x="5069220" y="1613916"/>
            <a:chExt cx="4213717" cy="3871161"/>
          </a:xfrm>
        </p:grpSpPr>
        <p:pic>
          <p:nvPicPr>
            <p:cNvPr id="44" name="図 43">
              <a:extLst>
                <a:ext uri="{FF2B5EF4-FFF2-40B4-BE49-F238E27FC236}">
                  <a16:creationId xmlns:a16="http://schemas.microsoft.com/office/drawing/2014/main" id="{16004C57-FC89-744A-8A32-45C26E864F39}"/>
                </a:ext>
              </a:extLst>
            </p:cNvPr>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430526" y="1613916"/>
              <a:ext cx="1852411" cy="3871161"/>
            </a:xfrm>
            <a:prstGeom prst="rect">
              <a:avLst/>
            </a:prstGeom>
          </p:spPr>
        </p:pic>
        <p:pic>
          <p:nvPicPr>
            <p:cNvPr id="45" name="図 44">
              <a:extLst>
                <a:ext uri="{FF2B5EF4-FFF2-40B4-BE49-F238E27FC236}">
                  <a16:creationId xmlns:a16="http://schemas.microsoft.com/office/drawing/2014/main" id="{4DA61C03-ABDB-8749-8B3E-1D4026B0A657}"/>
                </a:ext>
              </a:extLst>
            </p:cNvPr>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5069220" y="1613916"/>
              <a:ext cx="1852411" cy="3871161"/>
            </a:xfrm>
            <a:prstGeom prst="rect">
              <a:avLst/>
            </a:prstGeom>
          </p:spPr>
        </p:pic>
        <p:pic>
          <p:nvPicPr>
            <p:cNvPr id="47" name="図 46">
              <a:extLst>
                <a:ext uri="{FF2B5EF4-FFF2-40B4-BE49-F238E27FC236}">
                  <a16:creationId xmlns:a16="http://schemas.microsoft.com/office/drawing/2014/main" id="{B8B67215-23EA-CB4F-87EC-524DD63C35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32720" y="2029889"/>
              <a:ext cx="1696898" cy="3016705"/>
            </a:xfrm>
            <a:prstGeom prst="rect">
              <a:avLst/>
            </a:prstGeom>
          </p:spPr>
        </p:pic>
        <p:pic>
          <p:nvPicPr>
            <p:cNvPr id="48" name="図 47">
              <a:extLst>
                <a:ext uri="{FF2B5EF4-FFF2-40B4-BE49-F238E27FC236}">
                  <a16:creationId xmlns:a16="http://schemas.microsoft.com/office/drawing/2014/main" id="{A9CE9639-EC24-D945-83CD-11B7AF96AB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08282" y="2057658"/>
              <a:ext cx="1696898" cy="3016705"/>
            </a:xfrm>
            <a:prstGeom prst="rect">
              <a:avLst/>
            </a:prstGeom>
          </p:spPr>
        </p:pic>
        <p:sp>
          <p:nvSpPr>
            <p:cNvPr id="49" name="正方形/長方形 48">
              <a:extLst>
                <a:ext uri="{FF2B5EF4-FFF2-40B4-BE49-F238E27FC236}">
                  <a16:creationId xmlns:a16="http://schemas.microsoft.com/office/drawing/2014/main" id="{8A9D4048-B606-0A4B-86CD-437DB9EC84FE}"/>
                </a:ext>
              </a:extLst>
            </p:cNvPr>
            <p:cNvSpPr/>
            <p:nvPr/>
          </p:nvSpPr>
          <p:spPr>
            <a:xfrm>
              <a:off x="5616244" y="2952367"/>
              <a:ext cx="663810" cy="1155930"/>
            </a:xfrm>
            <a:prstGeom prst="rect">
              <a:avLst/>
            </a:prstGeom>
            <a:noFill/>
            <a:ln w="381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a:solidFill>
                  <a:srgbClr val="FFFFFF"/>
                </a:solidFill>
                <a:latin typeface="游ゴシック" panose="020B0400000000000000" pitchFamily="50" charset="-128"/>
                <a:ea typeface="游ゴシック" panose="020B0400000000000000" pitchFamily="50" charset="-128"/>
              </a:endParaRPr>
            </a:p>
          </p:txBody>
        </p:sp>
        <p:sp>
          <p:nvSpPr>
            <p:cNvPr id="50" name="正方形/長方形 49">
              <a:extLst>
                <a:ext uri="{FF2B5EF4-FFF2-40B4-BE49-F238E27FC236}">
                  <a16:creationId xmlns:a16="http://schemas.microsoft.com/office/drawing/2014/main" id="{A8D7BC5B-3AD5-5844-925E-E7CFFDCB6BC9}"/>
                </a:ext>
              </a:extLst>
            </p:cNvPr>
            <p:cNvSpPr/>
            <p:nvPr/>
          </p:nvSpPr>
          <p:spPr>
            <a:xfrm>
              <a:off x="8024826" y="2988045"/>
              <a:ext cx="663810" cy="1155930"/>
            </a:xfrm>
            <a:prstGeom prst="rect">
              <a:avLst/>
            </a:prstGeom>
            <a:noFill/>
            <a:ln w="381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a:solidFill>
                  <a:srgbClr val="FFFFFF"/>
                </a:solidFill>
                <a:latin typeface="游ゴシック" panose="020B0400000000000000" pitchFamily="50" charset="-128"/>
                <a:ea typeface="游ゴシック" panose="020B0400000000000000" pitchFamily="50" charset="-128"/>
              </a:endParaRPr>
            </a:p>
          </p:txBody>
        </p:sp>
        <p:sp>
          <p:nvSpPr>
            <p:cNvPr id="51" name="正方形/長方形 50">
              <a:extLst>
                <a:ext uri="{FF2B5EF4-FFF2-40B4-BE49-F238E27FC236}">
                  <a16:creationId xmlns:a16="http://schemas.microsoft.com/office/drawing/2014/main" id="{B247C0A0-FDB2-C040-AD53-1C61DC9D7412}"/>
                </a:ext>
              </a:extLst>
            </p:cNvPr>
            <p:cNvSpPr/>
            <p:nvPr/>
          </p:nvSpPr>
          <p:spPr>
            <a:xfrm>
              <a:off x="5132720" y="4572206"/>
              <a:ext cx="1696898" cy="2661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游ゴシック" panose="020B0400000000000000" pitchFamily="50" charset="-128"/>
                  <a:ea typeface="游ゴシック" panose="020B0400000000000000" pitchFamily="50" charset="-128"/>
                </a:rPr>
                <a:t>AD</a:t>
              </a:r>
              <a:endParaRPr kumimoji="1" lang="ja-JP" altLang="en-US" sz="1100" dirty="0">
                <a:latin typeface="游ゴシック" panose="020B0400000000000000" pitchFamily="50" charset="-128"/>
                <a:ea typeface="游ゴシック" panose="020B0400000000000000" pitchFamily="50" charset="-128"/>
              </a:endParaRPr>
            </a:p>
          </p:txBody>
        </p:sp>
        <p:sp>
          <p:nvSpPr>
            <p:cNvPr id="52" name="正方形/長方形 51">
              <a:extLst>
                <a:ext uri="{FF2B5EF4-FFF2-40B4-BE49-F238E27FC236}">
                  <a16:creationId xmlns:a16="http://schemas.microsoft.com/office/drawing/2014/main" id="{D6731800-B4CD-A342-8D92-DE3E6DA93093}"/>
                </a:ext>
              </a:extLst>
            </p:cNvPr>
            <p:cNvSpPr/>
            <p:nvPr/>
          </p:nvSpPr>
          <p:spPr>
            <a:xfrm>
              <a:off x="7508282" y="4607883"/>
              <a:ext cx="1696898" cy="2661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游ゴシック" panose="020B0400000000000000" pitchFamily="50" charset="-128"/>
                  <a:ea typeface="游ゴシック" panose="020B0400000000000000" pitchFamily="50" charset="-128"/>
                </a:rPr>
                <a:t>AD</a:t>
              </a:r>
              <a:endParaRPr kumimoji="1" lang="ja-JP" altLang="en-US" sz="1100" dirty="0">
                <a:latin typeface="游ゴシック" panose="020B0400000000000000" pitchFamily="50" charset="-128"/>
                <a:ea typeface="游ゴシック" panose="020B0400000000000000" pitchFamily="50" charset="-128"/>
              </a:endParaRPr>
            </a:p>
          </p:txBody>
        </p:sp>
      </p:grpSp>
      <p:cxnSp>
        <p:nvCxnSpPr>
          <p:cNvPr id="4" name="直線矢印コネクタ 3">
            <a:extLst>
              <a:ext uri="{FF2B5EF4-FFF2-40B4-BE49-F238E27FC236}">
                <a16:creationId xmlns:a16="http://schemas.microsoft.com/office/drawing/2014/main" id="{CFF91635-0C36-1C43-9ABF-757A43133902}"/>
              </a:ext>
            </a:extLst>
          </p:cNvPr>
          <p:cNvCxnSpPr>
            <a:stCxn id="45" idx="3"/>
            <a:endCxn id="44" idx="1"/>
          </p:cNvCxnSpPr>
          <p:nvPr/>
        </p:nvCxnSpPr>
        <p:spPr>
          <a:xfrm>
            <a:off x="2973159" y="3160591"/>
            <a:ext cx="462632" cy="0"/>
          </a:xfrm>
          <a:prstGeom prst="straightConnector1">
            <a:avLst/>
          </a:prstGeom>
          <a:ln>
            <a:solidFill>
              <a:schemeClr val="accent3"/>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6" name="グループ化 55">
            <a:extLst>
              <a:ext uri="{FF2B5EF4-FFF2-40B4-BE49-F238E27FC236}">
                <a16:creationId xmlns:a16="http://schemas.microsoft.com/office/drawing/2014/main" id="{92D432ED-130B-6747-A7FD-F173C611D695}"/>
              </a:ext>
            </a:extLst>
          </p:cNvPr>
          <p:cNvGrpSpPr/>
          <p:nvPr/>
        </p:nvGrpSpPr>
        <p:grpSpPr>
          <a:xfrm>
            <a:off x="1103964" y="5036282"/>
            <a:ext cx="4150217" cy="799825"/>
            <a:chOff x="-350641" y="4137292"/>
            <a:chExt cx="6076332" cy="1171026"/>
          </a:xfrm>
        </p:grpSpPr>
        <p:sp>
          <p:nvSpPr>
            <p:cNvPr id="57" name="正方形/長方形 56">
              <a:extLst>
                <a:ext uri="{FF2B5EF4-FFF2-40B4-BE49-F238E27FC236}">
                  <a16:creationId xmlns:a16="http://schemas.microsoft.com/office/drawing/2014/main" id="{E5BC5854-FC24-534B-83D1-5F89D7BE0487}"/>
                </a:ext>
              </a:extLst>
            </p:cNvPr>
            <p:cNvSpPr/>
            <p:nvPr/>
          </p:nvSpPr>
          <p:spPr>
            <a:xfrm>
              <a:off x="-350641" y="4137292"/>
              <a:ext cx="6076332" cy="117102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sz="1200">
                <a:solidFill>
                  <a:srgbClr val="FFFFFF"/>
                </a:solidFill>
                <a:latin typeface="游ゴシック" panose="020B0400000000000000" pitchFamily="50" charset="-128"/>
                <a:ea typeface="游ゴシック" panose="020B0400000000000000" pitchFamily="50" charset="-128"/>
              </a:endParaRPr>
            </a:p>
          </p:txBody>
        </p:sp>
        <p:pic>
          <p:nvPicPr>
            <p:cNvPr id="58" name="Picture 5" descr="C:\Users\ipg_CR03\Desktop\color.png">
              <a:extLst>
                <a:ext uri="{FF2B5EF4-FFF2-40B4-BE49-F238E27FC236}">
                  <a16:creationId xmlns:a16="http://schemas.microsoft.com/office/drawing/2014/main" id="{DC9949BE-479A-CF4E-9EC3-B6746E979BB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79557" y="4177904"/>
              <a:ext cx="442912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正方形/長方形 6">
              <a:extLst>
                <a:ext uri="{FF2B5EF4-FFF2-40B4-BE49-F238E27FC236}">
                  <a16:creationId xmlns:a16="http://schemas.microsoft.com/office/drawing/2014/main" id="{1C9340A6-D490-E644-9486-958684095310}"/>
                </a:ext>
              </a:extLst>
            </p:cNvPr>
            <p:cNvSpPr>
              <a:spLocks noChangeArrowheads="1"/>
            </p:cNvSpPr>
            <p:nvPr/>
          </p:nvSpPr>
          <p:spPr bwMode="auto">
            <a:xfrm>
              <a:off x="-264082" y="4138055"/>
              <a:ext cx="1453235" cy="69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a:solidFill>
                    <a:srgbClr val="0D0D0D"/>
                  </a:solidFill>
                  <a:latin typeface="游ゴシック" panose="020B0400000000000000" pitchFamily="50" charset="-128"/>
                  <a:ea typeface="游ゴシック" panose="020B0400000000000000" pitchFamily="50" charset="-128"/>
                </a:rPr>
                <a:t>＜色指定＞</a:t>
              </a:r>
              <a:endParaRPr lang="en-US" altLang="ja-JP" sz="1100" dirty="0">
                <a:solidFill>
                  <a:srgbClr val="0D0D0D"/>
                </a:solidFill>
                <a:latin typeface="游ゴシック" panose="020B0400000000000000" pitchFamily="50" charset="-128"/>
                <a:ea typeface="游ゴシック" panose="020B0400000000000000" pitchFamily="50" charset="-128"/>
              </a:endParaRPr>
            </a:p>
            <a:p>
              <a:pPr eaLnBrk="1" hangingPunct="1"/>
              <a:r>
                <a:rPr lang="en-US" altLang="ja-JP" sz="700" dirty="0">
                  <a:solidFill>
                    <a:srgbClr val="0D0D0D"/>
                  </a:solidFill>
                  <a:latin typeface="游ゴシック" panose="020B0400000000000000" pitchFamily="50" charset="-128"/>
                  <a:ea typeface="游ゴシック" panose="020B0400000000000000" pitchFamily="50" charset="-128"/>
                </a:rPr>
                <a:t>※</a:t>
              </a:r>
              <a:r>
                <a:rPr lang="ja-JP" altLang="en-US" sz="700">
                  <a:solidFill>
                    <a:srgbClr val="0D0D0D"/>
                  </a:solidFill>
                  <a:latin typeface="游ゴシック" panose="020B0400000000000000" pitchFamily="50" charset="-128"/>
                  <a:ea typeface="游ゴシック" panose="020B0400000000000000" pitchFamily="50" charset="-128"/>
                </a:rPr>
                <a:t>それぞれ白背景・</a:t>
              </a:r>
              <a:endParaRPr lang="en-US" altLang="ja-JP" sz="700" dirty="0">
                <a:solidFill>
                  <a:srgbClr val="0D0D0D"/>
                </a:solidFill>
                <a:latin typeface="游ゴシック" panose="020B0400000000000000" pitchFamily="50" charset="-128"/>
                <a:ea typeface="游ゴシック" panose="020B0400000000000000" pitchFamily="50" charset="-128"/>
              </a:endParaRPr>
            </a:p>
            <a:p>
              <a:pPr eaLnBrk="1" hangingPunct="1"/>
              <a:r>
                <a:rPr lang="ja-JP" altLang="en-US" sz="700">
                  <a:solidFill>
                    <a:srgbClr val="0D0D0D"/>
                  </a:solidFill>
                  <a:latin typeface="游ゴシック" panose="020B0400000000000000" pitchFamily="50" charset="-128"/>
                  <a:ea typeface="游ゴシック" panose="020B0400000000000000" pitchFamily="50" charset="-128"/>
                </a:rPr>
                <a:t>　色文字との点滅</a:t>
              </a:r>
              <a:endParaRPr lang="ja-JP" altLang="en-US" sz="700">
                <a:solidFill>
                  <a:srgbClr val="000000"/>
                </a:solidFill>
                <a:latin typeface="游ゴシック" panose="020B0400000000000000" pitchFamily="50" charset="-128"/>
                <a:ea typeface="游ゴシック" panose="020B0400000000000000" pitchFamily="50" charset="-128"/>
              </a:endParaRPr>
            </a:p>
          </p:txBody>
        </p:sp>
        <p:sp>
          <p:nvSpPr>
            <p:cNvPr id="60" name="正方形/長方形 7">
              <a:extLst>
                <a:ext uri="{FF2B5EF4-FFF2-40B4-BE49-F238E27FC236}">
                  <a16:creationId xmlns:a16="http://schemas.microsoft.com/office/drawing/2014/main" id="{1F77D407-F9D2-3843-9D69-83DF3B65B530}"/>
                </a:ext>
              </a:extLst>
            </p:cNvPr>
            <p:cNvSpPr>
              <a:spLocks noChangeArrowheads="1"/>
            </p:cNvSpPr>
            <p:nvPr/>
          </p:nvSpPr>
          <p:spPr bwMode="auto">
            <a:xfrm>
              <a:off x="1323614" y="4930378"/>
              <a:ext cx="737414" cy="33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a:solidFill>
                    <a:srgbClr val="0D0D0D"/>
                  </a:solidFill>
                  <a:latin typeface="游ゴシック" panose="020B0400000000000000" pitchFamily="50" charset="-128"/>
                  <a:ea typeface="游ゴシック" panose="020B0400000000000000" pitchFamily="50" charset="-128"/>
                </a:rPr>
                <a:t>ocean</a:t>
              </a:r>
            </a:p>
          </p:txBody>
        </p:sp>
        <p:sp>
          <p:nvSpPr>
            <p:cNvPr id="61" name="正方形/長方形 20">
              <a:extLst>
                <a:ext uri="{FF2B5EF4-FFF2-40B4-BE49-F238E27FC236}">
                  <a16:creationId xmlns:a16="http://schemas.microsoft.com/office/drawing/2014/main" id="{E6F5956F-9071-4E4C-A608-3DE5F304EAF9}"/>
                </a:ext>
              </a:extLst>
            </p:cNvPr>
            <p:cNvSpPr>
              <a:spLocks noChangeArrowheads="1"/>
            </p:cNvSpPr>
            <p:nvPr/>
          </p:nvSpPr>
          <p:spPr bwMode="auto">
            <a:xfrm>
              <a:off x="2193459" y="4949429"/>
              <a:ext cx="723333" cy="33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a:solidFill>
                    <a:srgbClr val="0D0D0D"/>
                  </a:solidFill>
                  <a:latin typeface="游ゴシック" panose="020B0400000000000000" pitchFamily="50" charset="-128"/>
                  <a:ea typeface="游ゴシック" panose="020B0400000000000000" pitchFamily="50" charset="-128"/>
                </a:rPr>
                <a:t>forest</a:t>
              </a:r>
            </a:p>
          </p:txBody>
        </p:sp>
        <p:sp>
          <p:nvSpPr>
            <p:cNvPr id="62" name="正方形/長方形 21">
              <a:extLst>
                <a:ext uri="{FF2B5EF4-FFF2-40B4-BE49-F238E27FC236}">
                  <a16:creationId xmlns:a16="http://schemas.microsoft.com/office/drawing/2014/main" id="{4171A697-AD38-EE46-8E9E-A37A80E018DC}"/>
                </a:ext>
              </a:extLst>
            </p:cNvPr>
            <p:cNvSpPr>
              <a:spLocks noChangeArrowheads="1"/>
            </p:cNvSpPr>
            <p:nvPr/>
          </p:nvSpPr>
          <p:spPr bwMode="auto">
            <a:xfrm>
              <a:off x="2964255" y="4941490"/>
              <a:ext cx="840680" cy="33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a:solidFill>
                    <a:srgbClr val="0D0D0D"/>
                  </a:solidFill>
                  <a:latin typeface="游ゴシック" panose="020B0400000000000000" pitchFamily="50" charset="-128"/>
                  <a:ea typeface="游ゴシック" panose="020B0400000000000000" pitchFamily="50" charset="-128"/>
                </a:rPr>
                <a:t>sunrise</a:t>
              </a:r>
            </a:p>
          </p:txBody>
        </p:sp>
        <p:sp>
          <p:nvSpPr>
            <p:cNvPr id="63" name="正方形/長方形 22">
              <a:extLst>
                <a:ext uri="{FF2B5EF4-FFF2-40B4-BE49-F238E27FC236}">
                  <a16:creationId xmlns:a16="http://schemas.microsoft.com/office/drawing/2014/main" id="{DB1F3E9A-1164-F441-A231-28544E0766C4}"/>
                </a:ext>
              </a:extLst>
            </p:cNvPr>
            <p:cNvSpPr>
              <a:spLocks noChangeArrowheads="1"/>
            </p:cNvSpPr>
            <p:nvPr/>
          </p:nvSpPr>
          <p:spPr bwMode="auto">
            <a:xfrm>
              <a:off x="3880316" y="4952603"/>
              <a:ext cx="742108" cy="33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a:solidFill>
                    <a:srgbClr val="0D0D0D"/>
                  </a:solidFill>
                  <a:latin typeface="游ゴシック" panose="020B0400000000000000" pitchFamily="50" charset="-128"/>
                  <a:ea typeface="游ゴシック" panose="020B0400000000000000" pitchFamily="50" charset="-128"/>
                </a:rPr>
                <a:t>peach</a:t>
              </a:r>
            </a:p>
          </p:txBody>
        </p:sp>
        <p:sp>
          <p:nvSpPr>
            <p:cNvPr id="64" name="正方形/長方形 23">
              <a:extLst>
                <a:ext uri="{FF2B5EF4-FFF2-40B4-BE49-F238E27FC236}">
                  <a16:creationId xmlns:a16="http://schemas.microsoft.com/office/drawing/2014/main" id="{09E3D4D6-099C-C44E-985B-83DA62242226}"/>
                </a:ext>
              </a:extLst>
            </p:cNvPr>
            <p:cNvSpPr>
              <a:spLocks noChangeArrowheads="1"/>
            </p:cNvSpPr>
            <p:nvPr/>
          </p:nvSpPr>
          <p:spPr bwMode="auto">
            <a:xfrm>
              <a:off x="4710339" y="4970067"/>
              <a:ext cx="709251" cy="33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a:solidFill>
                    <a:srgbClr val="0D0D0D"/>
                  </a:solidFill>
                  <a:latin typeface="游ゴシック" panose="020B0400000000000000" pitchFamily="50" charset="-128"/>
                  <a:ea typeface="游ゴシック" panose="020B0400000000000000" pitchFamily="50" charset="-128"/>
                </a:rPr>
                <a:t>grape</a:t>
              </a:r>
            </a:p>
          </p:txBody>
        </p:sp>
      </p:grpSp>
      <p:sp>
        <p:nvSpPr>
          <p:cNvPr id="65" name="正方形/長方形 109">
            <a:extLst>
              <a:ext uri="{FF2B5EF4-FFF2-40B4-BE49-F238E27FC236}">
                <a16:creationId xmlns:a16="http://schemas.microsoft.com/office/drawing/2014/main" id="{D0ED005F-95A6-E14B-96E3-99B2FB443216}"/>
              </a:ext>
            </a:extLst>
          </p:cNvPr>
          <p:cNvSpPr>
            <a:spLocks noChangeArrowheads="1"/>
          </p:cNvSpPr>
          <p:nvPr/>
        </p:nvSpPr>
        <p:spPr bwMode="auto">
          <a:xfrm>
            <a:off x="103260" y="6309635"/>
            <a:ext cx="4397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複数番組が点滅する場合、網掛けのお色が重複する可能性</a:t>
            </a:r>
            <a:r>
              <a:rPr lang="ja-JP" altLang="en-US" sz="400">
                <a:latin typeface="游ゴシック" panose="020B0400000000000000" pitchFamily="50" charset="-128"/>
                <a:ea typeface="游ゴシック" panose="020B0400000000000000" pitchFamily="50" charset="-128"/>
              </a:rPr>
              <a:t>がございます。</a:t>
            </a:r>
            <a:endParaRPr lang="en-US" altLang="ja-JP" sz="400" dirty="0">
              <a:latin typeface="游ゴシック" panose="020B0400000000000000" pitchFamily="50" charset="-128"/>
              <a:ea typeface="游ゴシック" panose="020B0400000000000000" pitchFamily="50" charset="-128"/>
            </a:endParaRPr>
          </a:p>
          <a:p>
            <a:pPr eaLnBrk="1" hangingPunct="1"/>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掲載後のご報告は画面キャプチャのみ</a:t>
            </a:r>
            <a:r>
              <a:rPr lang="ja-JP" altLang="en-US" sz="400">
                <a:latin typeface="游ゴシック" panose="020B0400000000000000" pitchFamily="50" charset="-128"/>
                <a:ea typeface="游ゴシック" panose="020B0400000000000000" pitchFamily="50" charset="-128"/>
              </a:rPr>
              <a:t>となります。</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版はアプリバージョン</a:t>
            </a:r>
            <a:r>
              <a:rPr lang="en-US" altLang="ja-JP" sz="400" dirty="0">
                <a:latin typeface="游ゴシック" panose="020B0400000000000000" pitchFamily="50" charset="-128"/>
                <a:ea typeface="游ゴシック" panose="020B0400000000000000" pitchFamily="50" charset="-128"/>
              </a:rPr>
              <a:t>5.5.4</a:t>
            </a:r>
            <a:r>
              <a:rPr lang="ja-JP" altLang="en-US" sz="400" dirty="0">
                <a:latin typeface="游ゴシック" panose="020B0400000000000000" pitchFamily="50" charset="-128"/>
                <a:ea typeface="游ゴシック" panose="020B0400000000000000" pitchFamily="50" charset="-128"/>
              </a:rPr>
              <a:t>または</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版ではアプリバージョン</a:t>
            </a:r>
            <a:r>
              <a:rPr lang="en-US" altLang="ja-JP" sz="400" dirty="0">
                <a:latin typeface="游ゴシック" panose="020B0400000000000000" pitchFamily="50" charset="-128"/>
                <a:ea typeface="游ゴシック" panose="020B0400000000000000" pitchFamily="50" charset="-128"/>
              </a:rPr>
              <a:t>2.2.0</a:t>
            </a:r>
            <a:r>
              <a:rPr lang="ja-JP" altLang="en-US" sz="400" dirty="0">
                <a:latin typeface="游ゴシック" panose="020B0400000000000000" pitchFamily="50" charset="-128"/>
                <a:ea typeface="游ゴシック" panose="020B0400000000000000" pitchFamily="50" charset="-128"/>
              </a:rPr>
              <a:t>以上が対象</a:t>
            </a:r>
            <a:r>
              <a:rPr lang="ja-JP" altLang="en-US" sz="400">
                <a:latin typeface="游ゴシック" panose="020B0400000000000000" pitchFamily="50" charset="-128"/>
                <a:ea typeface="游ゴシック" panose="020B0400000000000000" pitchFamily="50" charset="-128"/>
              </a:rPr>
              <a:t>になります。</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放送当日の掲載を含む場合のみお申込が</a:t>
            </a:r>
            <a:r>
              <a:rPr lang="ja-JP" altLang="en-US" sz="400">
                <a:latin typeface="游ゴシック" panose="020B0400000000000000" pitchFamily="50" charset="-128"/>
                <a:ea typeface="游ゴシック" panose="020B0400000000000000" pitchFamily="50" charset="-128"/>
              </a:rPr>
              <a:t>可能です。</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※UI</a:t>
            </a:r>
            <a:r>
              <a:rPr lang="ja-JP" altLang="en-US" sz="400">
                <a:latin typeface="游ゴシック" panose="020B0400000000000000" pitchFamily="50" charset="-128"/>
                <a:ea typeface="游ゴシック" panose="020B0400000000000000" pitchFamily="50" charset="-128"/>
              </a:rPr>
              <a:t>は変更となる場合があります。ご了承ください。</a:t>
            </a:r>
            <a:endParaRPr lang="en-US" altLang="ja-JP" sz="400" dirty="0">
              <a:latin typeface="游ゴシック" panose="020B0400000000000000" pitchFamily="50" charset="-128"/>
              <a:ea typeface="游ゴシック" panose="020B0400000000000000" pitchFamily="50" charset="-128"/>
            </a:endParaRPr>
          </a:p>
        </p:txBody>
      </p:sp>
      <p:sp>
        <p:nvSpPr>
          <p:cNvPr id="46" name="フッター プレースホルダー 2">
            <a:extLst>
              <a:ext uri="{FF2B5EF4-FFF2-40B4-BE49-F238E27FC236}">
                <a16:creationId xmlns:a16="http://schemas.microsoft.com/office/drawing/2014/main" id="{6F2D5E52-8EA7-8A4C-BB05-1DEC70347D6A}"/>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53" name="スライド番号プレースホルダー 3">
            <a:extLst>
              <a:ext uri="{FF2B5EF4-FFF2-40B4-BE49-F238E27FC236}">
                <a16:creationId xmlns:a16="http://schemas.microsoft.com/office/drawing/2014/main" id="{B4056E65-BBF2-5340-8C9F-2DF3022D289E}"/>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12</a:t>
            </a:fld>
            <a:endParaRPr lang="ja-JP" altLang="en-US" dirty="0"/>
          </a:p>
        </p:txBody>
      </p:sp>
      <p:sp>
        <p:nvSpPr>
          <p:cNvPr id="67" name="正方形/長方形 66">
            <a:extLst>
              <a:ext uri="{FF2B5EF4-FFF2-40B4-BE49-F238E27FC236}">
                <a16:creationId xmlns:a16="http://schemas.microsoft.com/office/drawing/2014/main" id="{9A215E81-84D5-EF46-BA4A-3F4C599C0C1E}"/>
              </a:ext>
            </a:extLst>
          </p:cNvPr>
          <p:cNvSpPr/>
          <p:nvPr/>
        </p:nvSpPr>
        <p:spPr>
          <a:xfrm>
            <a:off x="947600" y="808790"/>
            <a:ext cx="8039380"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ワンセグ搭載機</a:t>
            </a:r>
            <a:r>
              <a:rPr lang="en-US" altLang="ja-JP" sz="7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プリインストールの番組表アプリに掲載</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68" name="正方形/長方形 67">
            <a:extLst>
              <a:ext uri="{FF2B5EF4-FFF2-40B4-BE49-F238E27FC236}">
                <a16:creationId xmlns:a16="http://schemas.microsoft.com/office/drawing/2014/main" id="{674E5E86-8210-E24B-ADC3-AC2A59849350}"/>
              </a:ext>
            </a:extLst>
          </p:cNvPr>
          <p:cNvSpPr/>
          <p:nvPr/>
        </p:nvSpPr>
        <p:spPr>
          <a:xfrm>
            <a:off x="8264783" y="711739"/>
            <a:ext cx="1402948" cy="153888"/>
          </a:xfrm>
          <a:prstGeom prst="rect">
            <a:avLst/>
          </a:prstGeom>
        </p:spPr>
        <p:txBody>
          <a:bodyPr wrap="none">
            <a:spAutoFit/>
          </a:bodyPr>
          <a:lstStyle/>
          <a:p>
            <a:r>
              <a:rPr lang="en-US" altLang="ja-JP" sz="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400">
                <a:solidFill>
                  <a:schemeClr val="tx1">
                    <a:lumMod val="75000"/>
                    <a:lumOff val="25000"/>
                  </a:schemeClr>
                </a:solidFill>
                <a:latin typeface="游ゴシック" panose="020B0400000000000000" pitchFamily="50" charset="-128"/>
                <a:ea typeface="游ゴシック" panose="020B0400000000000000" pitchFamily="50" charset="-128"/>
              </a:rPr>
              <a:t>一部プリインストール対象外の機種もございます</a:t>
            </a:r>
            <a:endParaRPr lang="ja-JP" altLang="en-US" sz="1100">
              <a:latin typeface="游ゴシック" panose="020B0400000000000000" pitchFamily="50" charset="-128"/>
              <a:ea typeface="游ゴシック" panose="020B0400000000000000" pitchFamily="50" charset="-128"/>
            </a:endParaRPr>
          </a:p>
        </p:txBody>
      </p:sp>
      <p:sp>
        <p:nvSpPr>
          <p:cNvPr id="69" name="テキスト ボックス 68">
            <a:extLst>
              <a:ext uri="{FF2B5EF4-FFF2-40B4-BE49-F238E27FC236}">
                <a16:creationId xmlns:a16="http://schemas.microsoft.com/office/drawing/2014/main" id="{DF643C00-9D91-3D48-9393-B1CB5F85B87F}"/>
              </a:ext>
            </a:extLst>
          </p:cNvPr>
          <p:cNvSpPr txBox="1"/>
          <p:nvPr/>
        </p:nvSpPr>
        <p:spPr>
          <a:xfrm>
            <a:off x="8300560" y="59370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70" name="角丸四角形 69">
            <a:extLst>
              <a:ext uri="{FF2B5EF4-FFF2-40B4-BE49-F238E27FC236}">
                <a16:creationId xmlns:a16="http://schemas.microsoft.com/office/drawing/2014/main" id="{B7B1666C-0328-9E4F-8CE3-493F694A2E49}"/>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4" name="正方形/長方形 53">
            <a:extLst>
              <a:ext uri="{FF2B5EF4-FFF2-40B4-BE49-F238E27FC236}">
                <a16:creationId xmlns:a16="http://schemas.microsoft.com/office/drawing/2014/main" id="{F3A25747-3AE1-6148-B109-54CCBB40F6EA}"/>
              </a:ext>
            </a:extLst>
          </p:cNvPr>
          <p:cNvSpPr/>
          <p:nvPr/>
        </p:nvSpPr>
        <p:spPr>
          <a:xfrm>
            <a:off x="5865787" y="1602792"/>
            <a:ext cx="1869423"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4,600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DL</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4" name="正方形/長方形 73">
            <a:extLst>
              <a:ext uri="{FF2B5EF4-FFF2-40B4-BE49-F238E27FC236}">
                <a16:creationId xmlns:a16="http://schemas.microsoft.com/office/drawing/2014/main" id="{EEA813B5-C8CC-EB4E-9190-CD7786C00B2F}"/>
              </a:ext>
            </a:extLst>
          </p:cNvPr>
          <p:cNvSpPr/>
          <p:nvPr/>
        </p:nvSpPr>
        <p:spPr>
          <a:xfrm>
            <a:off x="8030507" y="1602792"/>
            <a:ext cx="1354858"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30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万人</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5" name="正方形/長方形 74">
            <a:extLst>
              <a:ext uri="{FF2B5EF4-FFF2-40B4-BE49-F238E27FC236}">
                <a16:creationId xmlns:a16="http://schemas.microsoft.com/office/drawing/2014/main" id="{E94922BC-D230-8141-87FD-BE39DA0ACB82}"/>
              </a:ext>
            </a:extLst>
          </p:cNvPr>
          <p:cNvSpPr/>
          <p:nvPr/>
        </p:nvSpPr>
        <p:spPr>
          <a:xfrm>
            <a:off x="6143911" y="1446739"/>
            <a:ext cx="1313180"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総ダウンロード数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76" name="正方形/長方形 75">
            <a:extLst>
              <a:ext uri="{FF2B5EF4-FFF2-40B4-BE49-F238E27FC236}">
                <a16:creationId xmlns:a16="http://schemas.microsoft.com/office/drawing/2014/main" id="{BC8CB746-31FD-AD46-81B5-80E86CC6E36F}"/>
              </a:ext>
            </a:extLst>
          </p:cNvPr>
          <p:cNvSpPr/>
          <p:nvPr/>
        </p:nvSpPr>
        <p:spPr>
          <a:xfrm>
            <a:off x="7698688" y="1446739"/>
            <a:ext cx="2018501"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デイリーアクティブユーザー</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77" name="テキスト ボックス 76">
            <a:extLst>
              <a:ext uri="{FF2B5EF4-FFF2-40B4-BE49-F238E27FC236}">
                <a16:creationId xmlns:a16="http://schemas.microsoft.com/office/drawing/2014/main" id="{56D0B0E6-2946-2A4F-9221-0A22EC2F1B00}"/>
              </a:ext>
            </a:extLst>
          </p:cNvPr>
          <p:cNvSpPr txBox="1"/>
          <p:nvPr/>
        </p:nvSpPr>
        <p:spPr>
          <a:xfrm>
            <a:off x="8128950"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5</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3576409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913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G</a:t>
            </a:r>
            <a:r>
              <a:rPr lang="ja-JP" altLang="en-US" sz="2400" dirty="0"/>
              <a:t>ガイドモバイル オーバーレイバナー</a:t>
            </a:r>
            <a:br>
              <a:rPr lang="en-US" altLang="ja-JP" sz="2400" dirty="0"/>
            </a:b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1489458" y="808790"/>
            <a:ext cx="6955750"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圧倒的露出量を活かし、認知拡大に有効な広告枠</a:t>
            </a: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201927" y="4239946"/>
            <a:ext cx="2916183" cy="1600438"/>
          </a:xfrm>
          <a:prstGeom prst="rect">
            <a:avLst/>
          </a:prstGeom>
        </p:spPr>
        <p:txBody>
          <a:bodyPr wrap="none">
            <a:spAutoFit/>
          </a:bodyPr>
          <a:lstStyle/>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社限定　ベタ貼り</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・想定露出量</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1,000,000imp(</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a:t>
            </a: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   300,000imp(</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関東</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・販売価格</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\250,000</a:t>
            </a:r>
            <a:r>
              <a:rPr lang="ja-JP" altLang="en-US" sz="1400" b="1" u="sng" dirty="0" err="1">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関東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\150,000</a:t>
            </a: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b="1"/>
              <a:t>番組表ページで常に表示</a:t>
            </a:r>
            <a:r>
              <a:rPr lang="en-US" altLang="ja-JP" sz="1800" b="1" dirty="0"/>
              <a:t> </a:t>
            </a:r>
            <a:r>
              <a:rPr lang="en-US" altLang="ja-JP" sz="1800" dirty="0"/>
              <a:t>/ </a:t>
            </a:r>
            <a:r>
              <a:rPr lang="ja-JP" altLang="en-US" sz="1800"/>
              <a:t>自社サイトへの誘引も可能</a:t>
            </a:r>
            <a:endParaRPr lang="en-US" altLang="ja-JP" sz="1800" dirty="0"/>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785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61086"/>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pic>
        <p:nvPicPr>
          <p:cNvPr id="171" name="図 170">
            <a:extLst>
              <a:ext uri="{FF2B5EF4-FFF2-40B4-BE49-F238E27FC236}">
                <a16:creationId xmlns:a16="http://schemas.microsoft.com/office/drawing/2014/main" id="{CA249842-66FB-DA42-9426-09FC6C652A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11134" y="2354241"/>
            <a:ext cx="1595618" cy="1565805"/>
          </a:xfrm>
          <a:prstGeom prst="rect">
            <a:avLst/>
          </a:prstGeom>
        </p:spPr>
      </p:pic>
      <p:pic>
        <p:nvPicPr>
          <p:cNvPr id="172" name="図 171">
            <a:extLst>
              <a:ext uri="{FF2B5EF4-FFF2-40B4-BE49-F238E27FC236}">
                <a16:creationId xmlns:a16="http://schemas.microsoft.com/office/drawing/2014/main" id="{9A829A4D-B2B0-494F-B4FC-0D3B8D6E6E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94982" y="2354241"/>
            <a:ext cx="1477425" cy="1565805"/>
          </a:xfrm>
          <a:prstGeom prst="rect">
            <a:avLst/>
          </a:prstGeom>
        </p:spPr>
      </p:pic>
      <p:sp>
        <p:nvSpPr>
          <p:cNvPr id="173" name="正方形/長方形 172">
            <a:extLst>
              <a:ext uri="{FF2B5EF4-FFF2-40B4-BE49-F238E27FC236}">
                <a16:creationId xmlns:a16="http://schemas.microsoft.com/office/drawing/2014/main" id="{A55D4893-A733-F947-8EBC-304255646A0F}"/>
              </a:ext>
            </a:extLst>
          </p:cNvPr>
          <p:cNvSpPr/>
          <p:nvPr/>
        </p:nvSpPr>
        <p:spPr>
          <a:xfrm>
            <a:off x="7930482" y="2304433"/>
            <a:ext cx="646331"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機種構成</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sp>
        <p:nvSpPr>
          <p:cNvPr id="174" name="正方形/長方形 173">
            <a:extLst>
              <a:ext uri="{FF2B5EF4-FFF2-40B4-BE49-F238E27FC236}">
                <a16:creationId xmlns:a16="http://schemas.microsoft.com/office/drawing/2014/main" id="{F6AB5082-568C-6A44-A2A8-EDE8A474342C}"/>
              </a:ext>
            </a:extLst>
          </p:cNvPr>
          <p:cNvSpPr/>
          <p:nvPr/>
        </p:nvSpPr>
        <p:spPr>
          <a:xfrm>
            <a:off x="6276315" y="2304433"/>
            <a:ext cx="761747"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ターゲット</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pic>
        <p:nvPicPr>
          <p:cNvPr id="41" name="図 40">
            <a:extLst>
              <a:ext uri="{FF2B5EF4-FFF2-40B4-BE49-F238E27FC236}">
                <a16:creationId xmlns:a16="http://schemas.microsoft.com/office/drawing/2014/main" id="{207B545B-7797-1641-82EC-9A643FEECB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67377" y="1315684"/>
            <a:ext cx="2187085" cy="4569398"/>
          </a:xfrm>
          <a:prstGeom prst="rect">
            <a:avLst/>
          </a:prstGeom>
        </p:spPr>
      </p:pic>
      <p:pic>
        <p:nvPicPr>
          <p:cNvPr id="42" name="図 41">
            <a:extLst>
              <a:ext uri="{FF2B5EF4-FFF2-40B4-BE49-F238E27FC236}">
                <a16:creationId xmlns:a16="http://schemas.microsoft.com/office/drawing/2014/main" id="{606D782A-7C08-CD40-91D7-0FE630163F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0612" y="1808480"/>
            <a:ext cx="1984905" cy="3535269"/>
          </a:xfrm>
          <a:prstGeom prst="rect">
            <a:avLst/>
          </a:prstGeom>
        </p:spPr>
      </p:pic>
      <p:sp>
        <p:nvSpPr>
          <p:cNvPr id="46" name="正方形/長方形 45">
            <a:extLst>
              <a:ext uri="{FF2B5EF4-FFF2-40B4-BE49-F238E27FC236}">
                <a16:creationId xmlns:a16="http://schemas.microsoft.com/office/drawing/2014/main" id="{025BB1C5-0576-B544-8157-C870900FB78F}"/>
              </a:ext>
            </a:extLst>
          </p:cNvPr>
          <p:cNvSpPr/>
          <p:nvPr/>
        </p:nvSpPr>
        <p:spPr>
          <a:xfrm>
            <a:off x="1262034" y="4838642"/>
            <a:ext cx="1983484" cy="2794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游ゴシック" panose="020B0400000000000000" pitchFamily="50" charset="-128"/>
                <a:ea typeface="游ゴシック" panose="020B0400000000000000" pitchFamily="50" charset="-128"/>
              </a:rPr>
              <a:t>AD</a:t>
            </a:r>
            <a:endParaRPr kumimoji="1" lang="ja-JP" altLang="en-US" sz="1400" b="1" dirty="0">
              <a:latin typeface="游ゴシック" panose="020B0400000000000000" pitchFamily="50" charset="-128"/>
              <a:ea typeface="游ゴシック" panose="020B0400000000000000" pitchFamily="50" charset="-128"/>
            </a:endParaRPr>
          </a:p>
        </p:txBody>
      </p:sp>
      <p:pic>
        <p:nvPicPr>
          <p:cNvPr id="53" name="図 52">
            <a:extLst>
              <a:ext uri="{FF2B5EF4-FFF2-40B4-BE49-F238E27FC236}">
                <a16:creationId xmlns:a16="http://schemas.microsoft.com/office/drawing/2014/main" id="{7741F036-79DF-F946-ACF1-3CCF4900C59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94431" y="1918693"/>
            <a:ext cx="1682408" cy="3519237"/>
          </a:xfrm>
          <a:prstGeom prst="rect">
            <a:avLst/>
          </a:prstGeom>
        </p:spPr>
      </p:pic>
      <p:cxnSp>
        <p:nvCxnSpPr>
          <p:cNvPr id="54" name="直線矢印コネクタ 53">
            <a:extLst>
              <a:ext uri="{FF2B5EF4-FFF2-40B4-BE49-F238E27FC236}">
                <a16:creationId xmlns:a16="http://schemas.microsoft.com/office/drawing/2014/main" id="{FA1F67D6-3611-8344-8232-F2999A57EDDA}"/>
              </a:ext>
            </a:extLst>
          </p:cNvPr>
          <p:cNvCxnSpPr>
            <a:cxnSpLocks/>
          </p:cNvCxnSpPr>
          <p:nvPr/>
        </p:nvCxnSpPr>
        <p:spPr>
          <a:xfrm>
            <a:off x="3367293" y="3682277"/>
            <a:ext cx="2988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1C9D08EF-0306-0648-9DF4-CA7992F13FAC}"/>
              </a:ext>
            </a:extLst>
          </p:cNvPr>
          <p:cNvSpPr/>
          <p:nvPr/>
        </p:nvSpPr>
        <p:spPr bwMode="auto">
          <a:xfrm>
            <a:off x="3760249" y="2302265"/>
            <a:ext cx="1536615" cy="2735640"/>
          </a:xfrm>
          <a:prstGeom prst="rect">
            <a:avLst/>
          </a:prstGeom>
          <a:solidFill>
            <a:schemeClr val="tx1"/>
          </a:solidFill>
          <a:ln w="444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r>
              <a:rPr lang="ja-JP" altLang="en-US" sz="1600" b="1" dirty="0">
                <a:solidFill>
                  <a:schemeClr val="bg1"/>
                </a:solidFill>
                <a:latin typeface="游ゴシック" panose="020B0400000000000000" pitchFamily="50" charset="-128"/>
                <a:ea typeface="游ゴシック" panose="020B0400000000000000" pitchFamily="50" charset="-128"/>
              </a:rPr>
              <a:t>ご指定</a:t>
            </a:r>
            <a:endParaRPr lang="en-US" altLang="ja-JP" sz="1600" b="1" dirty="0">
              <a:solidFill>
                <a:schemeClr val="bg1"/>
              </a:solidFill>
              <a:latin typeface="游ゴシック" panose="020B0400000000000000" pitchFamily="50" charset="-128"/>
              <a:ea typeface="游ゴシック" panose="020B0400000000000000" pitchFamily="50" charset="-128"/>
            </a:endParaRPr>
          </a:p>
          <a:p>
            <a:pPr algn="ctr" eaLnBrk="1" hangingPunct="1">
              <a:defRPr/>
            </a:pPr>
            <a:r>
              <a:rPr lang="ja-JP" altLang="en-US" sz="1600" b="1" dirty="0">
                <a:solidFill>
                  <a:schemeClr val="bg1"/>
                </a:solidFill>
                <a:latin typeface="游ゴシック" panose="020B0400000000000000" pitchFamily="50" charset="-128"/>
                <a:ea typeface="游ゴシック" panose="020B0400000000000000" pitchFamily="50" charset="-128"/>
              </a:rPr>
              <a:t>サイト</a:t>
            </a:r>
            <a:endParaRPr lang="en-US" altLang="ja-JP" sz="1600" b="1" dirty="0">
              <a:solidFill>
                <a:schemeClr val="bg1"/>
              </a:solidFill>
              <a:latin typeface="游ゴシック" panose="020B0400000000000000" pitchFamily="50" charset="-128"/>
              <a:ea typeface="游ゴシック" panose="020B0400000000000000" pitchFamily="50" charset="-128"/>
            </a:endParaRPr>
          </a:p>
        </p:txBody>
      </p:sp>
      <p:sp>
        <p:nvSpPr>
          <p:cNvPr id="30" name="フッター プレースホルダー 2">
            <a:extLst>
              <a:ext uri="{FF2B5EF4-FFF2-40B4-BE49-F238E27FC236}">
                <a16:creationId xmlns:a16="http://schemas.microsoft.com/office/drawing/2014/main" id="{AC098F90-122B-4348-B1FE-7FF5EE211D3A}"/>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31" name="スライド番号プレースホルダー 3">
            <a:extLst>
              <a:ext uri="{FF2B5EF4-FFF2-40B4-BE49-F238E27FC236}">
                <a16:creationId xmlns:a16="http://schemas.microsoft.com/office/drawing/2014/main" id="{C6E6BEFE-8A37-9C4F-9374-A9C87ADA427F}"/>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13</a:t>
            </a:fld>
            <a:endParaRPr lang="ja-JP" altLang="en-US" dirty="0"/>
          </a:p>
        </p:txBody>
      </p:sp>
      <p:sp>
        <p:nvSpPr>
          <p:cNvPr id="33" name="Text Box 4">
            <a:extLst>
              <a:ext uri="{FF2B5EF4-FFF2-40B4-BE49-F238E27FC236}">
                <a16:creationId xmlns:a16="http://schemas.microsoft.com/office/drawing/2014/main" id="{E964CA71-A8DE-4BC3-B92F-F6BCAAFDA84E}"/>
              </a:ext>
            </a:extLst>
          </p:cNvPr>
          <p:cNvSpPr txBox="1">
            <a:spLocks noChangeArrowheads="1"/>
          </p:cNvSpPr>
          <p:nvPr/>
        </p:nvSpPr>
        <p:spPr bwMode="auto">
          <a:xfrm>
            <a:off x="461209" y="6367320"/>
            <a:ext cx="4027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バナー</a:t>
            </a:r>
            <a:r>
              <a:rPr lang="ja-JP" altLang="en-US" sz="400">
                <a:latin typeface="游ゴシック" panose="020B0400000000000000" pitchFamily="50" charset="-128"/>
                <a:ea typeface="游ゴシック" panose="020B0400000000000000" pitchFamily="50" charset="-128"/>
              </a:rPr>
              <a:t>制作費：</a:t>
            </a:r>
            <a:r>
              <a:rPr lang="en-US" altLang="ja-JP" sz="400" dirty="0">
                <a:latin typeface="游ゴシック" panose="020B0400000000000000" pitchFamily="50" charset="-128"/>
                <a:ea typeface="游ゴシック" panose="020B0400000000000000" pitchFamily="50" charset="-128"/>
              </a:rPr>
              <a:t>¥20,000</a:t>
            </a:r>
            <a:r>
              <a:rPr lang="ja-JP" altLang="en-US" sz="40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 /</a:t>
            </a:r>
            <a:r>
              <a:rPr lang="ja-JP" altLang="en-US" sz="400" dirty="0">
                <a:latin typeface="游ゴシック" panose="020B0400000000000000" pitchFamily="50" charset="-128"/>
                <a:ea typeface="游ゴシック" panose="020B0400000000000000" pitchFamily="50" charset="-128"/>
              </a:rPr>
              <a:t>素材　</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素材差し替え</a:t>
            </a:r>
            <a:r>
              <a:rPr lang="ja-JP" altLang="en-US" sz="400">
                <a:latin typeface="游ゴシック" panose="020B0400000000000000" pitchFamily="50" charset="-128"/>
                <a:ea typeface="游ゴシック" panose="020B0400000000000000" pitchFamily="50" charset="-128"/>
              </a:rPr>
              <a:t>費：</a:t>
            </a:r>
            <a:r>
              <a:rPr lang="en-US" altLang="ja-JP" sz="400" dirty="0">
                <a:latin typeface="游ゴシック" panose="020B0400000000000000" pitchFamily="50" charset="-128"/>
                <a:ea typeface="游ゴシック" panose="020B0400000000000000" pitchFamily="50" charset="-128"/>
              </a:rPr>
              <a:t> ¥20,000 </a:t>
            </a:r>
            <a:r>
              <a:rPr lang="ja-JP" altLang="en-US" sz="40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回</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版はアプリバージョン</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版ではアプリバージョン</a:t>
            </a:r>
            <a:r>
              <a:rPr lang="en-US" altLang="ja-JP" sz="400" dirty="0">
                <a:latin typeface="游ゴシック" panose="020B0400000000000000" pitchFamily="50" charset="-128"/>
                <a:ea typeface="游ゴシック" panose="020B0400000000000000" pitchFamily="50" charset="-128"/>
              </a:rPr>
              <a:t>2.5.0</a:t>
            </a:r>
            <a:r>
              <a:rPr lang="ja-JP" altLang="en-US" sz="400" dirty="0">
                <a:latin typeface="游ゴシック" panose="020B0400000000000000" pitchFamily="50" charset="-128"/>
                <a:ea typeface="游ゴシック" panose="020B0400000000000000" pitchFamily="50" charset="-128"/>
              </a:rPr>
              <a:t>以上が対象</a:t>
            </a:r>
            <a:r>
              <a:rPr lang="ja-JP" altLang="en-US" sz="400">
                <a:latin typeface="游ゴシック" panose="020B0400000000000000" pitchFamily="50" charset="-128"/>
                <a:ea typeface="游ゴシック" panose="020B0400000000000000" pitchFamily="50" charset="-128"/>
              </a:rPr>
              <a:t>になります。</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※UI</a:t>
            </a:r>
            <a:r>
              <a:rPr lang="ja-JP" altLang="en-US" sz="400">
                <a:latin typeface="游ゴシック" panose="020B0400000000000000" pitchFamily="50" charset="-128"/>
                <a:ea typeface="游ゴシック" panose="020B0400000000000000" pitchFamily="50" charset="-128"/>
              </a:rPr>
              <a:t>は変更となる場合があります。ご了承ください。</a:t>
            </a:r>
            <a:endParaRPr lang="ja-JP" altLang="en-US" sz="400" dirty="0">
              <a:latin typeface="游ゴシック" panose="020B0400000000000000" pitchFamily="50" charset="-128"/>
              <a:ea typeface="游ゴシック" panose="020B0400000000000000" pitchFamily="50" charset="-128"/>
            </a:endParaRPr>
          </a:p>
        </p:txBody>
      </p:sp>
      <p:sp>
        <p:nvSpPr>
          <p:cNvPr id="37" name="角丸四角形 36">
            <a:extLst>
              <a:ext uri="{FF2B5EF4-FFF2-40B4-BE49-F238E27FC236}">
                <a16:creationId xmlns:a16="http://schemas.microsoft.com/office/drawing/2014/main" id="{DACB057A-5EEB-2240-94D1-83EA994D5D52}"/>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3" name="テキスト ボックス 42">
            <a:extLst>
              <a:ext uri="{FF2B5EF4-FFF2-40B4-BE49-F238E27FC236}">
                <a16:creationId xmlns:a16="http://schemas.microsoft.com/office/drawing/2014/main" id="{EF1C305B-9498-BC4A-B161-4827FC83884C}"/>
              </a:ext>
            </a:extLst>
          </p:cNvPr>
          <p:cNvSpPr txBox="1"/>
          <p:nvPr/>
        </p:nvSpPr>
        <p:spPr>
          <a:xfrm>
            <a:off x="8300560" y="59370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5" name="正方形/長方形 34">
            <a:extLst>
              <a:ext uri="{FF2B5EF4-FFF2-40B4-BE49-F238E27FC236}">
                <a16:creationId xmlns:a16="http://schemas.microsoft.com/office/drawing/2014/main" id="{BC778F42-5B25-D241-9EC3-377EC570B891}"/>
              </a:ext>
            </a:extLst>
          </p:cNvPr>
          <p:cNvSpPr/>
          <p:nvPr/>
        </p:nvSpPr>
        <p:spPr>
          <a:xfrm>
            <a:off x="8264783" y="711739"/>
            <a:ext cx="1402948" cy="153888"/>
          </a:xfrm>
          <a:prstGeom prst="rect">
            <a:avLst/>
          </a:prstGeom>
        </p:spPr>
        <p:txBody>
          <a:bodyPr wrap="none">
            <a:spAutoFit/>
          </a:bodyPr>
          <a:lstStyle/>
          <a:p>
            <a:r>
              <a:rPr lang="en-US" altLang="ja-JP" sz="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400">
                <a:solidFill>
                  <a:schemeClr val="tx1">
                    <a:lumMod val="75000"/>
                    <a:lumOff val="25000"/>
                  </a:schemeClr>
                </a:solidFill>
                <a:latin typeface="游ゴシック" panose="020B0400000000000000" pitchFamily="50" charset="-128"/>
                <a:ea typeface="游ゴシック" panose="020B0400000000000000" pitchFamily="50" charset="-128"/>
              </a:rPr>
              <a:t>一部プリインストール対象外の機種もございます</a:t>
            </a:r>
            <a:endParaRPr lang="ja-JP" altLang="en-US" sz="1100">
              <a:latin typeface="游ゴシック" panose="020B0400000000000000" pitchFamily="50" charset="-128"/>
              <a:ea typeface="游ゴシック" panose="020B0400000000000000" pitchFamily="50" charset="-128"/>
            </a:endParaRPr>
          </a:p>
        </p:txBody>
      </p:sp>
      <p:sp>
        <p:nvSpPr>
          <p:cNvPr id="36" name="正方形/長方形 35">
            <a:extLst>
              <a:ext uri="{FF2B5EF4-FFF2-40B4-BE49-F238E27FC236}">
                <a16:creationId xmlns:a16="http://schemas.microsoft.com/office/drawing/2014/main" id="{5F276DE1-888A-9549-B3F9-5CB7DA4360B1}"/>
              </a:ext>
            </a:extLst>
          </p:cNvPr>
          <p:cNvSpPr/>
          <p:nvPr/>
        </p:nvSpPr>
        <p:spPr>
          <a:xfrm>
            <a:off x="5865787" y="1602792"/>
            <a:ext cx="1869423"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4,600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DL</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0" name="正方形/長方形 39">
            <a:extLst>
              <a:ext uri="{FF2B5EF4-FFF2-40B4-BE49-F238E27FC236}">
                <a16:creationId xmlns:a16="http://schemas.microsoft.com/office/drawing/2014/main" id="{7EECA4A8-766A-3B4B-AFC1-D04748BA56C2}"/>
              </a:ext>
            </a:extLst>
          </p:cNvPr>
          <p:cNvSpPr/>
          <p:nvPr/>
        </p:nvSpPr>
        <p:spPr>
          <a:xfrm>
            <a:off x="8030507" y="1602792"/>
            <a:ext cx="1354858"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30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万人</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4" name="正方形/長方形 43">
            <a:extLst>
              <a:ext uri="{FF2B5EF4-FFF2-40B4-BE49-F238E27FC236}">
                <a16:creationId xmlns:a16="http://schemas.microsoft.com/office/drawing/2014/main" id="{ABCDD14B-5791-8547-884A-13787DEA25C0}"/>
              </a:ext>
            </a:extLst>
          </p:cNvPr>
          <p:cNvSpPr/>
          <p:nvPr/>
        </p:nvSpPr>
        <p:spPr>
          <a:xfrm>
            <a:off x="6143911" y="1446739"/>
            <a:ext cx="1313180"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総ダウンロード数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45" name="正方形/長方形 44">
            <a:extLst>
              <a:ext uri="{FF2B5EF4-FFF2-40B4-BE49-F238E27FC236}">
                <a16:creationId xmlns:a16="http://schemas.microsoft.com/office/drawing/2014/main" id="{5EFFE6D6-D07E-6142-A21D-FDAF84892577}"/>
              </a:ext>
            </a:extLst>
          </p:cNvPr>
          <p:cNvSpPr/>
          <p:nvPr/>
        </p:nvSpPr>
        <p:spPr>
          <a:xfrm>
            <a:off x="7698688" y="1446739"/>
            <a:ext cx="2018501"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デイリーアクティブユーザー</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3F70C389-5C0A-DF46-A461-B1CAEE59B3E8}"/>
              </a:ext>
            </a:extLst>
          </p:cNvPr>
          <p:cNvSpPr txBox="1"/>
          <p:nvPr/>
        </p:nvSpPr>
        <p:spPr>
          <a:xfrm>
            <a:off x="8128950"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5</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2784870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kumimoji="1" lang="ja-JP" altLang="en-US" sz="4400" dirty="0">
                <a:latin typeface="Yu Gothic" panose="020B0400000000000000" pitchFamily="34" charset="-128"/>
                <a:ea typeface="Yu Gothic" panose="020B0400000000000000" pitchFamily="34" charset="-128"/>
              </a:rPr>
              <a:t>その他メニュー</a:t>
            </a:r>
          </a:p>
        </p:txBody>
      </p:sp>
    </p:spTree>
    <p:extLst>
      <p:ext uri="{BB962C8B-B14F-4D97-AF65-F5344CB8AC3E}">
        <p14:creationId xmlns:p14="http://schemas.microsoft.com/office/powerpoint/2010/main" val="3087374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207B545B-7797-1641-82EC-9A643FEECB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10554" y="1709665"/>
            <a:ext cx="1807508" cy="3776362"/>
          </a:xfrm>
          <a:prstGeom prst="rect">
            <a:avLst/>
          </a:prstGeom>
        </p:spPr>
      </p:pic>
      <p:grpSp>
        <p:nvGrpSpPr>
          <p:cNvPr id="45" name="グループ化 44">
            <a:extLst>
              <a:ext uri="{FF2B5EF4-FFF2-40B4-BE49-F238E27FC236}">
                <a16:creationId xmlns:a16="http://schemas.microsoft.com/office/drawing/2014/main" id="{A2ACDE63-BDCC-A545-851E-BEE7BC39A334}"/>
              </a:ext>
            </a:extLst>
          </p:cNvPr>
          <p:cNvGrpSpPr/>
          <p:nvPr/>
        </p:nvGrpSpPr>
        <p:grpSpPr>
          <a:xfrm>
            <a:off x="605244" y="2115583"/>
            <a:ext cx="1561523" cy="2847574"/>
            <a:chOff x="3793199" y="1797074"/>
            <a:chExt cx="2078387" cy="3790119"/>
          </a:xfrm>
        </p:grpSpPr>
        <p:sp>
          <p:nvSpPr>
            <p:cNvPr id="47" name="Rectangle 7">
              <a:extLst>
                <a:ext uri="{FF2B5EF4-FFF2-40B4-BE49-F238E27FC236}">
                  <a16:creationId xmlns:a16="http://schemas.microsoft.com/office/drawing/2014/main" id="{48A5FD82-2BC7-514F-8E56-A859D64D23F8}"/>
                </a:ext>
              </a:extLst>
            </p:cNvPr>
            <p:cNvSpPr>
              <a:spLocks noChangeArrowheads="1"/>
            </p:cNvSpPr>
            <p:nvPr/>
          </p:nvSpPr>
          <p:spPr bwMode="auto">
            <a:xfrm>
              <a:off x="3793199" y="1797074"/>
              <a:ext cx="2078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1000">
                  <a:solidFill>
                    <a:srgbClr val="7F7F7F"/>
                  </a:solidFill>
                  <a:latin typeface="Verdana" panose="020B0604030504040204" pitchFamily="34" charset="0"/>
                  <a:ea typeface="HGP創英角ｺﾞｼｯｸUB" panose="020B0900000000000000" pitchFamily="50" charset="-128"/>
                </a:defRPr>
              </a:lvl1pPr>
              <a:lvl2pPr marL="742950" indent="-285750">
                <a:defRPr kumimoji="1" sz="1000">
                  <a:solidFill>
                    <a:srgbClr val="7F7F7F"/>
                  </a:solidFill>
                  <a:latin typeface="Verdana" panose="020B0604030504040204" pitchFamily="34" charset="0"/>
                  <a:ea typeface="HGP創英角ｺﾞｼｯｸUB" panose="020B0900000000000000" pitchFamily="50" charset="-128"/>
                </a:defRPr>
              </a:lvl2pPr>
              <a:lvl3pPr marL="1143000" indent="-228600">
                <a:defRPr kumimoji="1" sz="1000">
                  <a:solidFill>
                    <a:srgbClr val="7F7F7F"/>
                  </a:solidFill>
                  <a:latin typeface="Verdana" panose="020B0604030504040204" pitchFamily="34" charset="0"/>
                  <a:ea typeface="HGP創英角ｺﾞｼｯｸUB" panose="020B0900000000000000" pitchFamily="50" charset="-128"/>
                </a:defRPr>
              </a:lvl3pPr>
              <a:lvl4pPr marL="1600200" indent="-228600">
                <a:defRPr kumimoji="1" sz="1000">
                  <a:solidFill>
                    <a:srgbClr val="7F7F7F"/>
                  </a:solidFill>
                  <a:latin typeface="Verdana" panose="020B0604030504040204" pitchFamily="34" charset="0"/>
                  <a:ea typeface="HGP創英角ｺﾞｼｯｸUB" panose="020B0900000000000000" pitchFamily="50" charset="-128"/>
                </a:defRPr>
              </a:lvl4pPr>
              <a:lvl5pPr marL="2057400" indent="-228600">
                <a:defRPr kumimoji="1" sz="1000">
                  <a:solidFill>
                    <a:srgbClr val="7F7F7F"/>
                  </a:solidFill>
                  <a:latin typeface="Verdana" panose="020B060403050404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9pPr>
            </a:lstStyle>
            <a:p>
              <a:pPr algn="ctr"/>
              <a:r>
                <a:rPr lang="en-US" altLang="ja-JP" sz="1050" dirty="0">
                  <a:solidFill>
                    <a:schemeClr val="tx1"/>
                  </a:solidFill>
                  <a:latin typeface="游ゴシック" panose="020B0400000000000000" pitchFamily="50" charset="-128"/>
                  <a:ea typeface="游ゴシック" panose="020B0400000000000000" pitchFamily="50" charset="-128"/>
                </a:rPr>
                <a:t>Yahoo!</a:t>
              </a:r>
              <a:r>
                <a:rPr lang="ja-JP" altLang="en-US" sz="1050">
                  <a:solidFill>
                    <a:schemeClr val="tx1"/>
                  </a:solidFill>
                  <a:latin typeface="游ゴシック" panose="020B0400000000000000" pitchFamily="50" charset="-128"/>
                  <a:ea typeface="游ゴシック" panose="020B0400000000000000" pitchFamily="50" charset="-128"/>
                </a:rPr>
                <a:t>テレビ</a:t>
              </a:r>
              <a:r>
                <a:rPr lang="en-US" altLang="ja-JP" sz="1050" dirty="0">
                  <a:solidFill>
                    <a:schemeClr val="tx1"/>
                  </a:solidFill>
                  <a:latin typeface="游ゴシック" panose="020B0400000000000000" pitchFamily="50" charset="-128"/>
                  <a:ea typeface="游ゴシック" panose="020B0400000000000000" pitchFamily="50" charset="-128"/>
                </a:rPr>
                <a:t>.G</a:t>
              </a:r>
              <a:r>
                <a:rPr lang="ja-JP" altLang="en-US" sz="1050">
                  <a:solidFill>
                    <a:schemeClr val="tx1"/>
                  </a:solidFill>
                  <a:latin typeface="游ゴシック" panose="020B0400000000000000" pitchFamily="50" charset="-128"/>
                  <a:ea typeface="游ゴシック" panose="020B0400000000000000" pitchFamily="50" charset="-128"/>
                </a:rPr>
                <a:t>ガイド</a:t>
              </a:r>
              <a:endParaRPr lang="en-US" altLang="ja-JP" sz="1050" dirty="0">
                <a:solidFill>
                  <a:schemeClr val="tx1"/>
                </a:solidFill>
                <a:latin typeface="游ゴシック" panose="020B0400000000000000" pitchFamily="50" charset="-128"/>
                <a:ea typeface="游ゴシック" panose="020B0400000000000000" pitchFamily="50" charset="-128"/>
              </a:endParaRPr>
            </a:p>
            <a:p>
              <a:pPr algn="ctr"/>
              <a:r>
                <a:rPr lang="en-US" altLang="ja-JP" sz="1050" dirty="0">
                  <a:solidFill>
                    <a:schemeClr val="tx1"/>
                  </a:solidFill>
                  <a:latin typeface="游ゴシック" panose="020B0400000000000000" pitchFamily="50" charset="-128"/>
                  <a:ea typeface="游ゴシック" panose="020B0400000000000000" pitchFamily="50" charset="-128"/>
                </a:rPr>
                <a:t>TOP</a:t>
              </a:r>
              <a:r>
                <a:rPr lang="ja-JP" altLang="en-US" sz="1050">
                  <a:solidFill>
                    <a:schemeClr val="tx1"/>
                  </a:solidFill>
                  <a:latin typeface="游ゴシック" panose="020B0400000000000000" pitchFamily="50" charset="-128"/>
                  <a:ea typeface="游ゴシック" panose="020B0400000000000000" pitchFamily="50" charset="-128"/>
                </a:rPr>
                <a:t>ページ</a:t>
              </a:r>
              <a:endParaRPr lang="en-US" altLang="ja-JP" sz="1050" dirty="0">
                <a:solidFill>
                  <a:schemeClr val="tx1"/>
                </a:solidFill>
                <a:latin typeface="游ゴシック" panose="020B0400000000000000" pitchFamily="50" charset="-128"/>
                <a:ea typeface="游ゴシック" panose="020B0400000000000000" pitchFamily="50" charset="-128"/>
              </a:endParaRPr>
            </a:p>
            <a:p>
              <a:pPr algn="ctr"/>
              <a:endParaRPr lang="en-US" altLang="ja-JP" sz="800" dirty="0">
                <a:solidFill>
                  <a:schemeClr val="tx1"/>
                </a:solidFill>
                <a:latin typeface="游ゴシック" panose="020B0400000000000000" pitchFamily="50" charset="-128"/>
                <a:ea typeface="游ゴシック" panose="020B0400000000000000" pitchFamily="50" charset="-128"/>
              </a:endParaRPr>
            </a:p>
          </p:txBody>
        </p:sp>
        <p:pic>
          <p:nvPicPr>
            <p:cNvPr id="48" name="図 47">
              <a:extLst>
                <a:ext uri="{FF2B5EF4-FFF2-40B4-BE49-F238E27FC236}">
                  <a16:creationId xmlns:a16="http://schemas.microsoft.com/office/drawing/2014/main" id="{EA922859-CA39-A14B-9580-70E5511FFC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1187" y="2067956"/>
              <a:ext cx="1682408" cy="3519237"/>
            </a:xfrm>
            <a:prstGeom prst="rect">
              <a:avLst/>
            </a:prstGeom>
          </p:spPr>
        </p:pic>
      </p:grpSp>
      <p:pic>
        <p:nvPicPr>
          <p:cNvPr id="31" name="図 30">
            <a:extLst>
              <a:ext uri="{FF2B5EF4-FFF2-40B4-BE49-F238E27FC236}">
                <a16:creationId xmlns:a16="http://schemas.microsoft.com/office/drawing/2014/main" id="{BB1A65C2-29BF-A54F-9A96-8CF39CF771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4731" y="2100818"/>
            <a:ext cx="1529462" cy="3199307"/>
          </a:xfrm>
          <a:prstGeom prst="rect">
            <a:avLst/>
          </a:prstGeom>
        </p:spPr>
      </p:pic>
      <p:cxnSp>
        <p:nvCxnSpPr>
          <p:cNvPr id="32" name="直線矢印コネクタ 31">
            <a:extLst>
              <a:ext uri="{FF2B5EF4-FFF2-40B4-BE49-F238E27FC236}">
                <a16:creationId xmlns:a16="http://schemas.microsoft.com/office/drawing/2014/main" id="{498E64D2-C73D-B24C-B5C1-C2EEAB025544}"/>
              </a:ext>
            </a:extLst>
          </p:cNvPr>
          <p:cNvCxnSpPr>
            <a:cxnSpLocks/>
          </p:cNvCxnSpPr>
          <p:nvPr/>
        </p:nvCxnSpPr>
        <p:spPr>
          <a:xfrm flipV="1">
            <a:off x="4013202" y="3584695"/>
            <a:ext cx="141529" cy="3605"/>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36F22235-DE9F-FD48-B661-A4CE56646126}"/>
              </a:ext>
            </a:extLst>
          </p:cNvPr>
          <p:cNvSpPr/>
          <p:nvPr/>
        </p:nvSpPr>
        <p:spPr>
          <a:xfrm>
            <a:off x="4095448" y="5295086"/>
            <a:ext cx="1735995" cy="415498"/>
          </a:xfrm>
          <a:prstGeom prst="rect">
            <a:avLst/>
          </a:prstGeom>
        </p:spPr>
        <p:txBody>
          <a:bodyPr>
            <a:spAutoFit/>
          </a:bodyPr>
          <a:lstStyle/>
          <a:p>
            <a:pPr algn="ctr"/>
            <a:r>
              <a:rPr lang="ja-JP" altLang="en-US" sz="700">
                <a:latin typeface="游ゴシック" panose="020B0400000000000000" pitchFamily="50" charset="-128"/>
                <a:ea typeface="游ゴシック" panose="020B0400000000000000" pitchFamily="50" charset="-128"/>
              </a:rPr>
              <a:t>・アプリ内番組詳細ページ</a:t>
            </a:r>
            <a:endParaRPr lang="en-US" altLang="ja-JP" sz="700" dirty="0">
              <a:latin typeface="游ゴシック" panose="020B0400000000000000" pitchFamily="50" charset="-128"/>
              <a:ea typeface="游ゴシック" panose="020B0400000000000000" pitchFamily="50" charset="-128"/>
            </a:endParaRPr>
          </a:p>
          <a:p>
            <a:pPr algn="ctr"/>
            <a:r>
              <a:rPr lang="en-US" altLang="ja-JP" sz="700" dirty="0">
                <a:latin typeface="游ゴシック" panose="020B0400000000000000" pitchFamily="50" charset="-128"/>
                <a:ea typeface="游ゴシック" panose="020B0400000000000000" pitchFamily="50" charset="-128"/>
              </a:rPr>
              <a:t>or</a:t>
            </a:r>
          </a:p>
          <a:p>
            <a:pPr algn="ctr"/>
            <a:r>
              <a:rPr lang="ja-JP" altLang="en-US" sz="700">
                <a:latin typeface="游ゴシック" panose="020B0400000000000000" pitchFamily="50" charset="-128"/>
                <a:ea typeface="游ゴシック" panose="020B0400000000000000" pitchFamily="50" charset="-128"/>
              </a:rPr>
              <a:t>・外部リンク</a:t>
            </a:r>
          </a:p>
        </p:txBody>
      </p:sp>
      <p:sp>
        <p:nvSpPr>
          <p:cNvPr id="35" name="円/楕円 34">
            <a:extLst>
              <a:ext uri="{FF2B5EF4-FFF2-40B4-BE49-F238E27FC236}">
                <a16:creationId xmlns:a16="http://schemas.microsoft.com/office/drawing/2014/main" id="{B19F23FF-A7A7-C84B-A9F3-675F6F1CBD71}"/>
              </a:ext>
            </a:extLst>
          </p:cNvPr>
          <p:cNvSpPr/>
          <p:nvPr/>
        </p:nvSpPr>
        <p:spPr bwMode="auto">
          <a:xfrm>
            <a:off x="1965594" y="1443000"/>
            <a:ext cx="685801" cy="641350"/>
          </a:xfrm>
          <a:prstGeom prst="ellipse">
            <a:avLst/>
          </a:prstGeom>
          <a:solidFill>
            <a:schemeClr val="bg1">
              <a:lumMod val="75000"/>
            </a:schemeClr>
          </a:solidFill>
          <a:ln>
            <a:solidFill>
              <a:schemeClr val="bg1"/>
            </a:solid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1050" dirty="0">
                <a:solidFill>
                  <a:schemeClr val="bg1"/>
                </a:solidFill>
                <a:latin typeface="游ゴシック" panose="020B0400000000000000" pitchFamily="50" charset="-128"/>
                <a:ea typeface="游ゴシック" panose="020B0400000000000000" pitchFamily="50" charset="-128"/>
              </a:rPr>
              <a:t>想定</a:t>
            </a:r>
            <a:r>
              <a:rPr lang="en-US" altLang="ja-JP" sz="1050" dirty="0">
                <a:solidFill>
                  <a:schemeClr val="bg1"/>
                </a:solidFill>
                <a:latin typeface="游ゴシック" panose="020B0400000000000000" pitchFamily="50" charset="-128"/>
                <a:ea typeface="游ゴシック" panose="020B0400000000000000" pitchFamily="50" charset="-128"/>
              </a:rPr>
              <a:t>CTR</a:t>
            </a:r>
            <a:endParaRPr lang="en-US" altLang="ja-JP" sz="400" dirty="0">
              <a:solidFill>
                <a:schemeClr val="bg1"/>
              </a:solidFill>
              <a:latin typeface="游ゴシック" panose="020B0400000000000000" pitchFamily="50" charset="-128"/>
              <a:ea typeface="游ゴシック" panose="020B0400000000000000" pitchFamily="50" charset="-128"/>
            </a:endParaRPr>
          </a:p>
          <a:p>
            <a:pPr algn="ctr" eaLnBrk="1" hangingPunct="1">
              <a:defRPr/>
            </a:pPr>
            <a:r>
              <a:rPr lang="ja-JP" altLang="en-US" sz="900">
                <a:solidFill>
                  <a:schemeClr val="bg1"/>
                </a:solidFill>
                <a:latin typeface="游ゴシック" panose="020B0400000000000000" pitchFamily="50" charset="-128"/>
                <a:ea typeface="游ゴシック" panose="020B0400000000000000" pitchFamily="50" charset="-128"/>
              </a:rPr>
              <a:t>約</a:t>
            </a:r>
            <a:r>
              <a:rPr lang="en-US" altLang="ja-JP" sz="1400" dirty="0">
                <a:solidFill>
                  <a:schemeClr val="bg1"/>
                </a:solidFill>
                <a:latin typeface="游ゴシック" panose="020B0400000000000000" pitchFamily="50" charset="-128"/>
                <a:ea typeface="游ゴシック" panose="020B0400000000000000" pitchFamily="50" charset="-128"/>
              </a:rPr>
              <a:t>0.8</a:t>
            </a:r>
            <a:r>
              <a:rPr lang="ja-JP" altLang="en-US" sz="900">
                <a:solidFill>
                  <a:schemeClr val="bg1"/>
                </a:solidFill>
                <a:latin typeface="游ゴシック" panose="020B0400000000000000" pitchFamily="50" charset="-128"/>
                <a:ea typeface="游ゴシック" panose="020B0400000000000000" pitchFamily="50" charset="-128"/>
              </a:rPr>
              <a:t>％</a:t>
            </a:r>
            <a:endParaRPr lang="en-US" altLang="ja-JP" sz="900" dirty="0">
              <a:solidFill>
                <a:schemeClr val="bg1"/>
              </a:solidFill>
              <a:latin typeface="游ゴシック" panose="020B0400000000000000" pitchFamily="50" charset="-128"/>
              <a:ea typeface="游ゴシック" panose="020B0400000000000000" pitchFamily="50" charset="-128"/>
            </a:endParaRPr>
          </a:p>
        </p:txBody>
      </p:sp>
      <p:cxnSp>
        <p:nvCxnSpPr>
          <p:cNvPr id="37" name="直線矢印コネクタ 36">
            <a:extLst>
              <a:ext uri="{FF2B5EF4-FFF2-40B4-BE49-F238E27FC236}">
                <a16:creationId xmlns:a16="http://schemas.microsoft.com/office/drawing/2014/main" id="{50CEFB2A-11C8-9B4E-8279-DCA69ED9A47B}"/>
              </a:ext>
            </a:extLst>
          </p:cNvPr>
          <p:cNvCxnSpPr>
            <a:cxnSpLocks/>
          </p:cNvCxnSpPr>
          <p:nvPr/>
        </p:nvCxnSpPr>
        <p:spPr>
          <a:xfrm>
            <a:off x="1961491" y="3636651"/>
            <a:ext cx="271689"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B122FBD3-9E84-714D-941A-2CB8B11800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8659" y="2613718"/>
            <a:ext cx="1149022" cy="2042703"/>
          </a:xfrm>
          <a:prstGeom prst="rect">
            <a:avLst/>
          </a:prstGeom>
        </p:spPr>
      </p:pic>
      <p:sp>
        <p:nvSpPr>
          <p:cNvPr id="43" name="正方形/長方形 42">
            <a:extLst>
              <a:ext uri="{FF2B5EF4-FFF2-40B4-BE49-F238E27FC236}">
                <a16:creationId xmlns:a16="http://schemas.microsoft.com/office/drawing/2014/main" id="{51CFA978-77E4-5241-B786-9F4D212BA581}"/>
              </a:ext>
            </a:extLst>
          </p:cNvPr>
          <p:cNvSpPr/>
          <p:nvPr/>
        </p:nvSpPr>
        <p:spPr bwMode="auto">
          <a:xfrm>
            <a:off x="805404" y="3508580"/>
            <a:ext cx="1168242" cy="262034"/>
          </a:xfrm>
          <a:prstGeom prst="rect">
            <a:avLst/>
          </a:prstGeom>
          <a:noFill/>
          <a:ln w="28575">
            <a:solidFill>
              <a:srgbClr val="FFD8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endParaRPr lang="ja-JP" altLang="en-US">
              <a:latin typeface="游ゴシック" panose="020B0400000000000000" pitchFamily="50" charset="-128"/>
              <a:ea typeface="游ゴシック" panose="020B0400000000000000" pitchFamily="50" charset="-128"/>
            </a:endParaRPr>
          </a:p>
        </p:txBody>
      </p:sp>
      <p:sp>
        <p:nvSpPr>
          <p:cNvPr id="49" name="正方形/長方形 48">
            <a:extLst>
              <a:ext uri="{FF2B5EF4-FFF2-40B4-BE49-F238E27FC236}">
                <a16:creationId xmlns:a16="http://schemas.microsoft.com/office/drawing/2014/main" id="{A5732BF5-F7E8-B545-90CA-124704F7EAA6}"/>
              </a:ext>
            </a:extLst>
          </p:cNvPr>
          <p:cNvSpPr/>
          <p:nvPr/>
        </p:nvSpPr>
        <p:spPr>
          <a:xfrm>
            <a:off x="858856" y="3003378"/>
            <a:ext cx="1053641" cy="169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游ゴシック" panose="020B0400000000000000" pitchFamily="50" charset="-128"/>
                <a:ea typeface="游ゴシック" panose="020B0400000000000000" pitchFamily="50" charset="-128"/>
              </a:rPr>
              <a:t>AD</a:t>
            </a:r>
            <a:endParaRPr kumimoji="1" lang="ja-JP" altLang="en-US" sz="1200" dirty="0">
              <a:latin typeface="游ゴシック" panose="020B0400000000000000" pitchFamily="50" charset="-128"/>
              <a:ea typeface="游ゴシック" panose="020B0400000000000000" pitchFamily="50" charset="-128"/>
            </a:endParaRPr>
          </a:p>
        </p:txBody>
      </p:sp>
      <p:sp>
        <p:nvSpPr>
          <p:cNvPr id="169" name="正方形/長方形 168">
            <a:extLst>
              <a:ext uri="{FF2B5EF4-FFF2-40B4-BE49-F238E27FC236}">
                <a16:creationId xmlns:a16="http://schemas.microsoft.com/office/drawing/2014/main" id="{20A130FE-6627-8846-85F9-197CBA6E570F}"/>
              </a:ext>
            </a:extLst>
          </p:cNvPr>
          <p:cNvSpPr/>
          <p:nvPr/>
        </p:nvSpPr>
        <p:spPr>
          <a:xfrm>
            <a:off x="6119122" y="40913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Yahoo!</a:t>
            </a:r>
            <a:r>
              <a:rPr lang="ja-JP" altLang="en-US" sz="2400"/>
              <a:t>テレビ</a:t>
            </a:r>
            <a:r>
              <a:rPr lang="en-US" altLang="ja-JP" sz="2400" dirty="0"/>
              <a:t>.G</a:t>
            </a:r>
            <a:r>
              <a:rPr lang="ja-JP" altLang="en-US" sz="2400"/>
              <a:t>ガイド</a:t>
            </a:r>
            <a:r>
              <a:rPr lang="en-US" altLang="ja-JP" sz="2400" dirty="0"/>
              <a:t> </a:t>
            </a:r>
            <a:r>
              <a:rPr lang="ja-JP" altLang="en-US" sz="2400"/>
              <a:t>プレミアムジャック</a:t>
            </a:r>
            <a:br>
              <a:rPr lang="en-US" altLang="ja-JP" sz="2400" dirty="0"/>
            </a:b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1761924" y="808790"/>
            <a:ext cx="6410730"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認知度の高い番組表</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WEB</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サービスをジャック</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8" name="正方形/長方形 137">
            <a:extLst>
              <a:ext uri="{FF2B5EF4-FFF2-40B4-BE49-F238E27FC236}">
                <a16:creationId xmlns:a16="http://schemas.microsoft.com/office/drawing/2014/main" id="{E40ECD9A-FCE6-7C4D-8CE3-1C8BEFADE1D6}"/>
              </a:ext>
            </a:extLst>
          </p:cNvPr>
          <p:cNvSpPr/>
          <p:nvPr/>
        </p:nvSpPr>
        <p:spPr>
          <a:xfrm>
            <a:off x="5981025" y="1591641"/>
            <a:ext cx="1864614"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2,800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PV</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9" name="正方形/長方形 138">
            <a:extLst>
              <a:ext uri="{FF2B5EF4-FFF2-40B4-BE49-F238E27FC236}">
                <a16:creationId xmlns:a16="http://schemas.microsoft.com/office/drawing/2014/main" id="{48E4D8B9-CC3B-A64E-B42D-B8E1C77D132B}"/>
              </a:ext>
            </a:extLst>
          </p:cNvPr>
          <p:cNvSpPr/>
          <p:nvPr/>
        </p:nvSpPr>
        <p:spPr>
          <a:xfrm>
            <a:off x="7854780" y="1591641"/>
            <a:ext cx="1653017"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430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UB</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512424" y="1435588"/>
            <a:ext cx="80182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a:t>
            </a:r>
            <a:r>
              <a:rPr lang="en-US" altLang="ja-JP" sz="1100" b="1" dirty="0">
                <a:solidFill>
                  <a:schemeClr val="accent1"/>
                </a:solidFill>
                <a:latin typeface="游ゴシック" panose="020B0400000000000000" pitchFamily="50" charset="-128"/>
                <a:ea typeface="游ゴシック" panose="020B0400000000000000" pitchFamily="50" charset="-128"/>
              </a:rPr>
              <a:t>PV</a:t>
            </a:r>
            <a:r>
              <a:rPr lang="ja-JP" altLang="en-US" sz="1100" b="1">
                <a:solidFill>
                  <a:schemeClr val="accent1"/>
                </a:solidFill>
                <a:latin typeface="游ゴシック" panose="020B0400000000000000" pitchFamily="50" charset="-128"/>
                <a:ea typeface="游ゴシック" panose="020B0400000000000000" pitchFamily="50" charset="-128"/>
              </a:rPr>
              <a:t>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1" name="正方形/長方形 140">
            <a:extLst>
              <a:ext uri="{FF2B5EF4-FFF2-40B4-BE49-F238E27FC236}">
                <a16:creationId xmlns:a16="http://schemas.microsoft.com/office/drawing/2014/main" id="{57E0F885-60F8-1443-B269-4388E31C1F5E}"/>
              </a:ext>
            </a:extLst>
          </p:cNvPr>
          <p:cNvSpPr/>
          <p:nvPr/>
        </p:nvSpPr>
        <p:spPr>
          <a:xfrm>
            <a:off x="7883636" y="1435588"/>
            <a:ext cx="1595309"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月間ユニークブラウザ</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785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49935"/>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27" name="正方形/長方形 26">
            <a:extLst>
              <a:ext uri="{FF2B5EF4-FFF2-40B4-BE49-F238E27FC236}">
                <a16:creationId xmlns:a16="http://schemas.microsoft.com/office/drawing/2014/main" id="{260AED7B-8E17-154F-94C3-885C475180B4}"/>
              </a:ext>
            </a:extLst>
          </p:cNvPr>
          <p:cNvSpPr/>
          <p:nvPr/>
        </p:nvSpPr>
        <p:spPr>
          <a:xfrm>
            <a:off x="6201328" y="4185827"/>
            <a:ext cx="3066865" cy="1754326"/>
          </a:xfrm>
          <a:prstGeom prst="rect">
            <a:avLst/>
          </a:prstGeom>
        </p:spPr>
        <p:txBody>
          <a:bodyPr wrap="none">
            <a:spAutoFit/>
          </a:bodyPr>
          <a:lstStyle/>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社限定　ベタ張り</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・想定露出量</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500,000imp/</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・販売価格　　　</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\500,000</a:t>
            </a:r>
          </a:p>
          <a:p>
            <a:r>
              <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・放送型</a:t>
            </a: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G</a:t>
            </a:r>
            <a:r>
              <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ガイドとセット購入の場合のみ</a:t>
            </a:r>
            <a:endPar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　関東特別価格あり</a:t>
            </a:r>
          </a:p>
        </p:txBody>
      </p:sp>
      <p:sp>
        <p:nvSpPr>
          <p:cNvPr id="28" name="タイトル 2">
            <a:extLst>
              <a:ext uri="{FF2B5EF4-FFF2-40B4-BE49-F238E27FC236}">
                <a16:creationId xmlns:a16="http://schemas.microsoft.com/office/drawing/2014/main" id="{09148C79-9286-F041-AF16-7838499276D2}"/>
              </a:ext>
            </a:extLst>
          </p:cNvPr>
          <p:cNvSpPr txBox="1">
            <a:spLocks/>
          </p:cNvSpPr>
          <p:nvPr/>
        </p:nvSpPr>
        <p:spPr>
          <a:xfrm>
            <a:off x="0" y="6140600"/>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b="1"/>
              <a:t>画面ジャック</a:t>
            </a:r>
            <a:r>
              <a:rPr lang="ja-JP" altLang="en-US" sz="1800"/>
              <a:t>で</a:t>
            </a:r>
            <a:r>
              <a:rPr lang="en-US" altLang="ja-JP" sz="1800" dirty="0"/>
              <a:t>1</a:t>
            </a:r>
            <a:r>
              <a:rPr lang="ja-JP" altLang="en-US" sz="1800"/>
              <a:t>番組を紹介</a:t>
            </a:r>
            <a:r>
              <a:rPr lang="en-US" altLang="ja-JP" sz="1800" dirty="0"/>
              <a:t> / Yahoo!</a:t>
            </a:r>
            <a:r>
              <a:rPr lang="ja-JP" altLang="en-US" sz="1800"/>
              <a:t>ニュースアプリとの連携で</a:t>
            </a:r>
            <a:r>
              <a:rPr lang="ja-JP" altLang="en-US" sz="1800" b="1"/>
              <a:t>利用率急上昇中</a:t>
            </a:r>
            <a:endParaRPr lang="en-US" altLang="ja-JP" sz="1800" b="1" dirty="0"/>
          </a:p>
        </p:txBody>
      </p:sp>
      <p:pic>
        <p:nvPicPr>
          <p:cNvPr id="50" name="図 49">
            <a:extLst>
              <a:ext uri="{FF2B5EF4-FFF2-40B4-BE49-F238E27FC236}">
                <a16:creationId xmlns:a16="http://schemas.microsoft.com/office/drawing/2014/main" id="{E8BC54E9-105F-5F42-8D9D-2003A09778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56622" y="2104461"/>
            <a:ext cx="3066430" cy="1817624"/>
          </a:xfrm>
          <a:prstGeom prst="rect">
            <a:avLst/>
          </a:prstGeom>
        </p:spPr>
      </p:pic>
      <p:pic>
        <p:nvPicPr>
          <p:cNvPr id="9" name="図 8">
            <a:extLst>
              <a:ext uri="{FF2B5EF4-FFF2-40B4-BE49-F238E27FC236}">
                <a16:creationId xmlns:a16="http://schemas.microsoft.com/office/drawing/2014/main" id="{315A5012-3968-3546-8EE0-0167C0EE6B6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17792" y="2441762"/>
            <a:ext cx="1395360" cy="2480638"/>
          </a:xfrm>
          <a:prstGeom prst="rect">
            <a:avLst/>
          </a:prstGeom>
        </p:spPr>
      </p:pic>
      <p:sp>
        <p:nvSpPr>
          <p:cNvPr id="52" name="正方形/長方形 51">
            <a:extLst>
              <a:ext uri="{FF2B5EF4-FFF2-40B4-BE49-F238E27FC236}">
                <a16:creationId xmlns:a16="http://schemas.microsoft.com/office/drawing/2014/main" id="{AFB3A1DC-86FF-2046-9426-0ADE4628FBFC}"/>
              </a:ext>
            </a:extLst>
          </p:cNvPr>
          <p:cNvSpPr/>
          <p:nvPr/>
        </p:nvSpPr>
        <p:spPr bwMode="auto">
          <a:xfrm>
            <a:off x="4236205" y="3114037"/>
            <a:ext cx="1353249" cy="1620000"/>
          </a:xfrm>
          <a:prstGeom prst="rect">
            <a:avLst/>
          </a:prstGeom>
          <a:solidFill>
            <a:schemeClr val="bg1">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r>
              <a:rPr lang="ja-JP" altLang="en-US" sz="1000" dirty="0">
                <a:solidFill>
                  <a:schemeClr val="tx1"/>
                </a:solidFill>
                <a:latin typeface="游ゴシック" panose="020B0400000000000000" pitchFamily="50" charset="-128"/>
                <a:ea typeface="游ゴシック" panose="020B0400000000000000" pitchFamily="50" charset="-128"/>
              </a:rPr>
              <a:t>番組詳細</a:t>
            </a:r>
          </a:p>
        </p:txBody>
      </p:sp>
      <p:sp>
        <p:nvSpPr>
          <p:cNvPr id="38" name="フッター プレースホルダー 2">
            <a:extLst>
              <a:ext uri="{FF2B5EF4-FFF2-40B4-BE49-F238E27FC236}">
                <a16:creationId xmlns:a16="http://schemas.microsoft.com/office/drawing/2014/main" id="{3AFF6A33-50A8-9641-A72B-522D4BC30B25}"/>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39" name="スライド番号プレースホルダー 3">
            <a:extLst>
              <a:ext uri="{FF2B5EF4-FFF2-40B4-BE49-F238E27FC236}">
                <a16:creationId xmlns:a16="http://schemas.microsoft.com/office/drawing/2014/main" id="{19CA192D-BB31-434C-A8F6-59176A6E4CF3}"/>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15</a:t>
            </a:fld>
            <a:endParaRPr lang="ja-JP" altLang="en-US" dirty="0"/>
          </a:p>
        </p:txBody>
      </p:sp>
      <p:sp>
        <p:nvSpPr>
          <p:cNvPr id="44" name="Text Box 4">
            <a:extLst>
              <a:ext uri="{FF2B5EF4-FFF2-40B4-BE49-F238E27FC236}">
                <a16:creationId xmlns:a16="http://schemas.microsoft.com/office/drawing/2014/main" id="{8FCDEE4C-063F-4727-A3E4-453DF6812994}"/>
              </a:ext>
            </a:extLst>
          </p:cNvPr>
          <p:cNvSpPr txBox="1">
            <a:spLocks noChangeArrowheads="1"/>
          </p:cNvSpPr>
          <p:nvPr/>
        </p:nvSpPr>
        <p:spPr bwMode="auto">
          <a:xfrm>
            <a:off x="461209" y="6398178"/>
            <a:ext cx="4027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バナー制作費：</a:t>
            </a:r>
            <a:r>
              <a:rPr lang="en-US" altLang="ja-JP" sz="400" dirty="0">
                <a:latin typeface="游ゴシック" panose="020B0400000000000000" pitchFamily="50" charset="-128"/>
                <a:ea typeface="游ゴシック" panose="020B0400000000000000" pitchFamily="50" charset="-128"/>
              </a:rPr>
              <a:t>¥60,000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　</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素材差し替え費：</a:t>
            </a:r>
            <a:r>
              <a:rPr lang="en-US" altLang="ja-JP" sz="400" dirty="0">
                <a:latin typeface="游ゴシック" panose="020B0400000000000000" pitchFamily="50" charset="-128"/>
                <a:ea typeface="游ゴシック" panose="020B0400000000000000" pitchFamily="50" charset="-128"/>
              </a:rPr>
              <a:t>¥30,000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a:latin typeface="游ゴシック" panose="020B0400000000000000" pitchFamily="50" charset="-128"/>
                <a:ea typeface="游ゴシック" panose="020B0400000000000000" pitchFamily="50" charset="-128"/>
              </a:rPr>
              <a:t>回</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a:latin typeface="游ゴシック" panose="020B0400000000000000" pitchFamily="50" charset="-128"/>
                <a:ea typeface="游ゴシック" panose="020B0400000000000000" pitchFamily="50" charset="-128"/>
              </a:rPr>
              <a:t>競合排除はしておりません。</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※UI</a:t>
            </a:r>
            <a:r>
              <a:rPr lang="ja-JP" altLang="en-US" sz="400">
                <a:latin typeface="游ゴシック" panose="020B0400000000000000" pitchFamily="50" charset="-128"/>
                <a:ea typeface="游ゴシック" panose="020B0400000000000000" pitchFamily="50" charset="-128"/>
              </a:rPr>
              <a:t>は変更となる場合があります。ご了承ください。</a:t>
            </a:r>
            <a:endParaRPr lang="en-US" altLang="ja-JP" sz="400" dirty="0">
              <a:latin typeface="游ゴシック" panose="020B0400000000000000" pitchFamily="50" charset="-128"/>
              <a:ea typeface="游ゴシック" panose="020B0400000000000000" pitchFamily="50" charset="-128"/>
            </a:endParaRPr>
          </a:p>
        </p:txBody>
      </p:sp>
      <p:sp>
        <p:nvSpPr>
          <p:cNvPr id="46" name="角丸四角形 45">
            <a:extLst>
              <a:ext uri="{FF2B5EF4-FFF2-40B4-BE49-F238E27FC236}">
                <a16:creationId xmlns:a16="http://schemas.microsoft.com/office/drawing/2014/main" id="{051C497E-65DC-6541-816A-4BB40C68BF51}"/>
              </a:ext>
            </a:extLst>
          </p:cNvPr>
          <p:cNvSpPr/>
          <p:nvPr/>
        </p:nvSpPr>
        <p:spPr>
          <a:xfrm>
            <a:off x="6251209" y="0"/>
            <a:ext cx="105732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prstClr val="white"/>
                </a:solidFill>
                <a:latin typeface="游ゴシック" panose="020B0400000000000000" pitchFamily="50" charset="-128"/>
                <a:ea typeface="游ゴシック" panose="020B0400000000000000" pitchFamily="50" charset="-128"/>
              </a:rPr>
              <a:t>番宣ほか</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ja-JP" altLang="en-US" sz="1400" dirty="0">
                <a:solidFill>
                  <a:prstClr val="white"/>
                </a:solidFill>
                <a:latin typeface="游ゴシック" panose="020B0400000000000000" pitchFamily="50" charset="-128"/>
                <a:ea typeface="游ゴシック" panose="020B0400000000000000" pitchFamily="50" charset="-128"/>
              </a:rPr>
              <a:t>限定商品</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sp>
        <p:nvSpPr>
          <p:cNvPr id="40" name="テキスト ボックス 39">
            <a:extLst>
              <a:ext uri="{FF2B5EF4-FFF2-40B4-BE49-F238E27FC236}">
                <a16:creationId xmlns:a16="http://schemas.microsoft.com/office/drawing/2014/main" id="{EAB15A44-3898-004F-9BBE-CF50C949FB09}"/>
              </a:ext>
            </a:extLst>
          </p:cNvPr>
          <p:cNvSpPr txBox="1"/>
          <p:nvPr/>
        </p:nvSpPr>
        <p:spPr>
          <a:xfrm>
            <a:off x="8004966"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2" name="テキスト ボックス 41">
            <a:extLst>
              <a:ext uri="{FF2B5EF4-FFF2-40B4-BE49-F238E27FC236}">
                <a16:creationId xmlns:a16="http://schemas.microsoft.com/office/drawing/2014/main" id="{B86E0B50-CD50-CE46-B33F-D10F675F0BE9}"/>
              </a:ext>
            </a:extLst>
          </p:cNvPr>
          <p:cNvSpPr txBox="1"/>
          <p:nvPr/>
        </p:nvSpPr>
        <p:spPr>
          <a:xfrm>
            <a:off x="8300560" y="59370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1" name="角丸四角形 50">
            <a:extLst>
              <a:ext uri="{FF2B5EF4-FFF2-40B4-BE49-F238E27FC236}">
                <a16:creationId xmlns:a16="http://schemas.microsoft.com/office/drawing/2014/main" id="{849F2FAD-7AA7-AB4C-A514-378B4CC32E9B}"/>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54" name="図 53" descr="スクリーンショットの画面&#10;&#10;自動的に生成された説明">
            <a:extLst>
              <a:ext uri="{FF2B5EF4-FFF2-40B4-BE49-F238E27FC236}">
                <a16:creationId xmlns:a16="http://schemas.microsoft.com/office/drawing/2014/main" id="{D750DE60-94BF-9C43-A2D0-12777706961C}"/>
              </a:ext>
            </a:extLst>
          </p:cNvPr>
          <p:cNvPicPr>
            <a:picLocks noChangeAspect="1"/>
          </p:cNvPicPr>
          <p:nvPr/>
        </p:nvPicPr>
        <p:blipFill rotWithShape="1">
          <a:blip r:embed="rId8">
            <a:extLst>
              <a:ext uri="{28A0092B-C50C-407E-A947-70E740481C1C}">
                <a14:useLocalDpi xmlns:a14="http://schemas.microsoft.com/office/drawing/2010/main" val="0"/>
              </a:ext>
            </a:extLst>
          </a:blip>
          <a:srcRect t="91976" b="-1"/>
          <a:stretch/>
        </p:blipFill>
        <p:spPr>
          <a:xfrm>
            <a:off x="2293818" y="4793283"/>
            <a:ext cx="1641733" cy="246220"/>
          </a:xfrm>
          <a:prstGeom prst="rect">
            <a:avLst/>
          </a:prstGeom>
        </p:spPr>
      </p:pic>
      <p:pic>
        <p:nvPicPr>
          <p:cNvPr id="55" name="図 54" descr="スクリーンショットの画面&#10;&#10;自動的に生成された説明">
            <a:extLst>
              <a:ext uri="{FF2B5EF4-FFF2-40B4-BE49-F238E27FC236}">
                <a16:creationId xmlns:a16="http://schemas.microsoft.com/office/drawing/2014/main" id="{87938B4D-66EF-124F-8DA9-806AA79A24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2059" y="2125010"/>
            <a:ext cx="1641733" cy="2918636"/>
          </a:xfrm>
          <a:prstGeom prst="rect">
            <a:avLst/>
          </a:prstGeom>
          <a:ln w="3175">
            <a:solidFill>
              <a:schemeClr val="bg1">
                <a:lumMod val="75000"/>
              </a:schemeClr>
            </a:solidFill>
          </a:ln>
        </p:spPr>
      </p:pic>
      <p:sp>
        <p:nvSpPr>
          <p:cNvPr id="53" name="正方形/長方形 52">
            <a:extLst>
              <a:ext uri="{FF2B5EF4-FFF2-40B4-BE49-F238E27FC236}">
                <a16:creationId xmlns:a16="http://schemas.microsoft.com/office/drawing/2014/main" id="{F27E79E3-D03B-0142-86AE-66364B28DE55}"/>
              </a:ext>
            </a:extLst>
          </p:cNvPr>
          <p:cNvSpPr/>
          <p:nvPr/>
        </p:nvSpPr>
        <p:spPr>
          <a:xfrm>
            <a:off x="2282059" y="4588723"/>
            <a:ext cx="1641733" cy="258818"/>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游ゴシック" panose="020B0400000000000000" pitchFamily="50" charset="-128"/>
                <a:ea typeface="游ゴシック" panose="020B0400000000000000" pitchFamily="50" charset="-128"/>
              </a:rPr>
              <a:t>AD</a:t>
            </a:r>
            <a:endParaRPr kumimoji="1" lang="ja-JP" altLang="en-US" sz="1200" dirty="0">
              <a:latin typeface="游ゴシック" panose="020B0400000000000000" pitchFamily="50" charset="-128"/>
              <a:ea typeface="游ゴシック" panose="020B0400000000000000" pitchFamily="50" charset="-128"/>
            </a:endParaRPr>
          </a:p>
        </p:txBody>
      </p:sp>
      <p:sp>
        <p:nvSpPr>
          <p:cNvPr id="26" name="正方形/長方形 25">
            <a:extLst>
              <a:ext uri="{FF2B5EF4-FFF2-40B4-BE49-F238E27FC236}">
                <a16:creationId xmlns:a16="http://schemas.microsoft.com/office/drawing/2014/main" id="{DDFD62F2-DA09-D54A-9F89-8DFBC9041272}"/>
              </a:ext>
            </a:extLst>
          </p:cNvPr>
          <p:cNvSpPr/>
          <p:nvPr/>
        </p:nvSpPr>
        <p:spPr bwMode="auto">
          <a:xfrm>
            <a:off x="2575832" y="2682473"/>
            <a:ext cx="1054185" cy="1340391"/>
          </a:xfrm>
          <a:prstGeom prst="rect">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r>
              <a:rPr lang="en-US" altLang="ja-JP" dirty="0">
                <a:solidFill>
                  <a:schemeClr val="bg1"/>
                </a:solidFill>
                <a:latin typeface="游ゴシック" panose="020B0400000000000000" pitchFamily="50" charset="-128"/>
                <a:ea typeface="游ゴシック" panose="020B0400000000000000" pitchFamily="50" charset="-128"/>
              </a:rPr>
              <a:t>AD</a:t>
            </a:r>
            <a:endParaRPr lang="ja-JP" altLang="en-US"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45609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4">
            <a:extLst>
              <a:ext uri="{FF2B5EF4-FFF2-40B4-BE49-F238E27FC236}">
                <a16:creationId xmlns:a16="http://schemas.microsoft.com/office/drawing/2014/main" id="{9F641940-3ED4-E246-89F3-58B5F18FF834}"/>
              </a:ext>
            </a:extLst>
          </p:cNvPr>
          <p:cNvSpPr>
            <a:spLocks noChangeArrowheads="1"/>
          </p:cNvSpPr>
          <p:nvPr/>
        </p:nvSpPr>
        <p:spPr bwMode="auto">
          <a:xfrm>
            <a:off x="4993600" y="3684092"/>
            <a:ext cx="2906020" cy="2753788"/>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pic>
        <p:nvPicPr>
          <p:cNvPr id="70" name="図 69">
            <a:extLst>
              <a:ext uri="{FF2B5EF4-FFF2-40B4-BE49-F238E27FC236}">
                <a16:creationId xmlns:a16="http://schemas.microsoft.com/office/drawing/2014/main" id="{8DA1CADD-19B4-D443-A15D-F0D0E77F15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2463" y="4068761"/>
            <a:ext cx="770223" cy="1609200"/>
          </a:xfrm>
          <a:prstGeom prst="rect">
            <a:avLst/>
          </a:prstGeom>
        </p:spPr>
      </p:pic>
      <p:pic>
        <p:nvPicPr>
          <p:cNvPr id="67" name="図 66" descr="スクリーンショットの画面&#10;&#10;自動的に生成された説明">
            <a:extLst>
              <a:ext uri="{FF2B5EF4-FFF2-40B4-BE49-F238E27FC236}">
                <a16:creationId xmlns:a16="http://schemas.microsoft.com/office/drawing/2014/main" id="{B9B4FE44-02F6-9448-9FCC-41F1D39E6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353" y="4239566"/>
            <a:ext cx="715622" cy="1272217"/>
          </a:xfrm>
          <a:prstGeom prst="rect">
            <a:avLst/>
          </a:prstGeom>
          <a:ln w="3175">
            <a:solidFill>
              <a:schemeClr val="bg1">
                <a:lumMod val="75000"/>
              </a:schemeClr>
            </a:solidFill>
          </a:ln>
        </p:spPr>
      </p:pic>
      <p:sp>
        <p:nvSpPr>
          <p:cNvPr id="4" name="フッター プレースホルダー 3"/>
          <p:cNvSpPr>
            <a:spLocks noGrp="1"/>
          </p:cNvSpPr>
          <p:nvPr>
            <p:ph type="ftr" sz="quarter" idx="3"/>
          </p:nvPr>
        </p:nvSpPr>
        <p:spPr/>
        <p:txBody>
          <a:bodyPr/>
          <a:lstStyle/>
          <a:p>
            <a:r>
              <a:rPr lang="en-US" altLang="ja-JP">
                <a:solidFill>
                  <a:prstClr val="white"/>
                </a:solidFill>
                <a:latin typeface="游ゴシック" panose="020B0400000000000000" pitchFamily="50" charset="-128"/>
                <a:ea typeface="游ゴシック" panose="020B0400000000000000" pitchFamily="50" charset="-128"/>
              </a:rPr>
              <a:t>©IPG Inc. All Rights Reserved</a:t>
            </a:r>
            <a:endParaRPr lang="ja-JP" altLang="en-US" dirty="0">
              <a:solidFill>
                <a:prstClr val="white"/>
              </a:solidFill>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4"/>
          </p:nvPr>
        </p:nvSpPr>
        <p:spPr/>
        <p:txBody>
          <a:bodyPr/>
          <a:lstStyle/>
          <a:p>
            <a:fld id="{5606B6BE-CAE4-49DE-9FA9-57279F23E9C3}" type="slidenum">
              <a:rPr lang="ja-JP" altLang="en-US" smtClean="0">
                <a:solidFill>
                  <a:prstClr val="white"/>
                </a:solidFill>
                <a:latin typeface="游ゴシック" panose="020B0400000000000000" pitchFamily="50" charset="-128"/>
                <a:ea typeface="游ゴシック" panose="020B0400000000000000" pitchFamily="50" charset="-128"/>
              </a:rPr>
              <a:pPr/>
              <a:t>16</a:t>
            </a:fld>
            <a:endParaRPr lang="ja-JP" altLang="en-US" dirty="0">
              <a:solidFill>
                <a:prstClr val="white"/>
              </a:solidFill>
              <a:latin typeface="游ゴシック" panose="020B0400000000000000" pitchFamily="50" charset="-128"/>
              <a:ea typeface="游ゴシック" panose="020B0400000000000000" pitchFamily="50" charset="-128"/>
            </a:endParaRPr>
          </a:p>
        </p:txBody>
      </p:sp>
      <p:sp>
        <p:nvSpPr>
          <p:cNvPr id="40" name="タイトル 1"/>
          <p:cNvSpPr>
            <a:spLocks noGrp="1"/>
          </p:cNvSpPr>
          <p:nvPr>
            <p:ph type="title"/>
          </p:nvPr>
        </p:nvSpPr>
        <p:spPr>
          <a:xfrm>
            <a:off x="272752" y="275813"/>
            <a:ext cx="7347247" cy="396771"/>
          </a:xfrm>
        </p:spPr>
        <p:txBody>
          <a:bodyPr/>
          <a:lstStyle/>
          <a:p>
            <a:r>
              <a:rPr lang="en-US" altLang="ja-JP" sz="2400" dirty="0"/>
              <a:t>IPG</a:t>
            </a:r>
            <a:r>
              <a:rPr lang="ja-JP" altLang="en-US" sz="2400"/>
              <a:t>で素材制作を承る場合の制作費</a:t>
            </a:r>
            <a:endParaRPr lang="ja-JP" altLang="en-US" sz="2400" dirty="0">
              <a:solidFill>
                <a:srgbClr val="000000"/>
              </a:solidFill>
              <a:latin typeface="游ゴシック" panose="020B0400000000000000" pitchFamily="50" charset="-128"/>
              <a:ea typeface="游ゴシック" panose="020B0400000000000000" pitchFamily="50" charset="-128"/>
            </a:endParaRPr>
          </a:p>
        </p:txBody>
      </p:sp>
      <p:sp>
        <p:nvSpPr>
          <p:cNvPr id="174" name="正方形/長方形 173">
            <a:extLst>
              <a:ext uri="{FF2B5EF4-FFF2-40B4-BE49-F238E27FC236}">
                <a16:creationId xmlns:a16="http://schemas.microsoft.com/office/drawing/2014/main" id="{FCC062F7-046F-3E48-9562-27B28358E764}"/>
              </a:ext>
            </a:extLst>
          </p:cNvPr>
          <p:cNvSpPr/>
          <p:nvPr/>
        </p:nvSpPr>
        <p:spPr>
          <a:xfrm>
            <a:off x="1951096" y="875824"/>
            <a:ext cx="6032421"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各ポジションに見合ったデザインをご提案</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3" name="Rectangle 4">
            <a:extLst>
              <a:ext uri="{FF2B5EF4-FFF2-40B4-BE49-F238E27FC236}">
                <a16:creationId xmlns:a16="http://schemas.microsoft.com/office/drawing/2014/main" id="{FA899004-154D-5D45-87AC-580C1C7E87BC}"/>
              </a:ext>
            </a:extLst>
          </p:cNvPr>
          <p:cNvSpPr>
            <a:spLocks noChangeArrowheads="1"/>
          </p:cNvSpPr>
          <p:nvPr/>
        </p:nvSpPr>
        <p:spPr bwMode="auto">
          <a:xfrm>
            <a:off x="8014681" y="3684092"/>
            <a:ext cx="1458000" cy="2753788"/>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sz="2000">
              <a:solidFill>
                <a:prstClr val="black"/>
              </a:solidFill>
              <a:latin typeface="游ゴシック" panose="020B0400000000000000" pitchFamily="50" charset="-128"/>
              <a:ea typeface="游ゴシック" panose="020B0400000000000000" pitchFamily="50" charset="-128"/>
            </a:endParaRPr>
          </a:p>
        </p:txBody>
      </p:sp>
      <p:sp>
        <p:nvSpPr>
          <p:cNvPr id="75" name="Rectangle 4">
            <a:extLst>
              <a:ext uri="{FF2B5EF4-FFF2-40B4-BE49-F238E27FC236}">
                <a16:creationId xmlns:a16="http://schemas.microsoft.com/office/drawing/2014/main" id="{81C5AD87-A878-4A4D-8B43-3B94600922B6}"/>
              </a:ext>
            </a:extLst>
          </p:cNvPr>
          <p:cNvSpPr>
            <a:spLocks noChangeArrowheads="1"/>
          </p:cNvSpPr>
          <p:nvPr/>
        </p:nvSpPr>
        <p:spPr bwMode="auto">
          <a:xfrm>
            <a:off x="4993600" y="1455886"/>
            <a:ext cx="4479081" cy="2181674"/>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76" name="Rectangle 4">
            <a:extLst>
              <a:ext uri="{FF2B5EF4-FFF2-40B4-BE49-F238E27FC236}">
                <a16:creationId xmlns:a16="http://schemas.microsoft.com/office/drawing/2014/main" id="{2C381677-D392-9C41-AADC-A00D3BDB4BDA}"/>
              </a:ext>
            </a:extLst>
          </p:cNvPr>
          <p:cNvSpPr>
            <a:spLocks noChangeArrowheads="1"/>
          </p:cNvSpPr>
          <p:nvPr/>
        </p:nvSpPr>
        <p:spPr bwMode="auto">
          <a:xfrm>
            <a:off x="498861" y="1455886"/>
            <a:ext cx="4425950" cy="4981994"/>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77" name="正方形/長方形 55">
            <a:extLst>
              <a:ext uri="{FF2B5EF4-FFF2-40B4-BE49-F238E27FC236}">
                <a16:creationId xmlns:a16="http://schemas.microsoft.com/office/drawing/2014/main" id="{38338315-A3E4-9D4C-865F-FCD95C383C59}"/>
              </a:ext>
            </a:extLst>
          </p:cNvPr>
          <p:cNvSpPr>
            <a:spLocks noChangeArrowheads="1"/>
          </p:cNvSpPr>
          <p:nvPr/>
        </p:nvSpPr>
        <p:spPr bwMode="auto">
          <a:xfrm>
            <a:off x="560726" y="1482427"/>
            <a:ext cx="15792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b="1" dirty="0">
                <a:solidFill>
                  <a:srgbClr val="404040"/>
                </a:solidFill>
                <a:latin typeface="游ゴシック" panose="020B0400000000000000" pitchFamily="50" charset="-128"/>
                <a:ea typeface="游ゴシック" panose="020B0400000000000000" pitchFamily="50" charset="-128"/>
              </a:rPr>
              <a:t>●放送型</a:t>
            </a:r>
            <a:r>
              <a:rPr lang="en-US" altLang="ja-JP" sz="1400" b="1" dirty="0">
                <a:solidFill>
                  <a:srgbClr val="404040"/>
                </a:solidFill>
                <a:latin typeface="游ゴシック" panose="020B0400000000000000" pitchFamily="50" charset="-128"/>
                <a:ea typeface="游ゴシック" panose="020B0400000000000000" pitchFamily="50" charset="-128"/>
              </a:rPr>
              <a:t>G</a:t>
            </a:r>
            <a:r>
              <a:rPr lang="ja-JP" altLang="en-US" sz="1400" b="1">
                <a:solidFill>
                  <a:srgbClr val="404040"/>
                </a:solidFill>
                <a:latin typeface="游ゴシック" panose="020B0400000000000000" pitchFamily="50" charset="-128"/>
                <a:ea typeface="游ゴシック" panose="020B0400000000000000" pitchFamily="50" charset="-128"/>
              </a:rPr>
              <a:t>ガイド</a:t>
            </a:r>
            <a:endParaRPr lang="en-US" altLang="ja-JP" sz="1400" b="1" dirty="0">
              <a:solidFill>
                <a:srgbClr val="404040"/>
              </a:solidFill>
              <a:latin typeface="游ゴシック" panose="020B0400000000000000" pitchFamily="50" charset="-128"/>
              <a:ea typeface="游ゴシック" panose="020B0400000000000000" pitchFamily="50" charset="-128"/>
            </a:endParaRPr>
          </a:p>
        </p:txBody>
      </p:sp>
      <p:graphicFrame>
        <p:nvGraphicFramePr>
          <p:cNvPr id="78" name="Group 127">
            <a:extLst>
              <a:ext uri="{FF2B5EF4-FFF2-40B4-BE49-F238E27FC236}">
                <a16:creationId xmlns:a16="http://schemas.microsoft.com/office/drawing/2014/main" id="{29F52CC3-AEF6-EC42-A374-87BCB26D1F08}"/>
              </a:ext>
            </a:extLst>
          </p:cNvPr>
          <p:cNvGraphicFramePr>
            <a:graphicFrameLocks noGrp="1"/>
          </p:cNvGraphicFramePr>
          <p:nvPr/>
        </p:nvGraphicFramePr>
        <p:xfrm>
          <a:off x="707389" y="4353183"/>
          <a:ext cx="3916362" cy="709424"/>
        </p:xfrm>
        <a:graphic>
          <a:graphicData uri="http://schemas.openxmlformats.org/drawingml/2006/table">
            <a:tbl>
              <a:tblPr/>
              <a:tblGrid>
                <a:gridCol w="3916362">
                  <a:extLst>
                    <a:ext uri="{9D8B030D-6E8A-4147-A177-3AD203B41FA5}">
                      <a16:colId xmlns:a16="http://schemas.microsoft.com/office/drawing/2014/main" val="20000"/>
                    </a:ext>
                  </a:extLst>
                </a:gridCol>
              </a:tblGrid>
              <a:tr h="104783">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TOP</a:t>
                      </a:r>
                      <a:r>
                        <a:rPr kumimoji="1" lang="ja-JP" altLang="en-US" sz="105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rPr>
                        <a:t>バナー＋詳細バナー＋テキスト制作</a:t>
                      </a:r>
                      <a:r>
                        <a:rPr kumimoji="1" lang="en-US" altLang="ja-JP" sz="8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(AD</a:t>
                      </a:r>
                      <a:r>
                        <a:rPr kumimoji="1" lang="ja-JP" altLang="en-US" sz="80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rPr>
                        <a:t>①</a:t>
                      </a:r>
                      <a:r>
                        <a:rPr kumimoji="1" lang="en-US" altLang="ja-JP" sz="8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〜⑤</a:t>
                      </a:r>
                      <a:r>
                        <a:rPr kumimoji="1" lang="ja-JP" altLang="en-US" sz="80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rPr>
                        <a:t>すべて</a:t>
                      </a:r>
                      <a:r>
                        <a:rPr kumimoji="1" lang="en-US" altLang="ja-JP" sz="8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a:t>
                      </a:r>
                      <a:endParaRPr kumimoji="1" lang="en-US" altLang="ja-JP" sz="105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499161">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¥140,000</a:t>
                      </a:r>
                      <a:r>
                        <a:rPr kumimoji="1" lang="ja-JP" altLang="en-US" sz="12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rPr>
                        <a:t>／</a:t>
                      </a:r>
                      <a:r>
                        <a:rPr kumimoji="1" lang="en-US" altLang="ja-JP"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a:t>
                      </a:r>
                      <a:r>
                        <a:rPr kumimoji="1" lang="ja-JP" altLang="en-US" sz="12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rPr>
                        <a:t>式</a:t>
                      </a:r>
                      <a:endParaRPr kumimoji="1" lang="en-US" altLang="ja-JP"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3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　</a:t>
                      </a:r>
                      <a:r>
                        <a:rPr kumimoji="1" lang="en-US" altLang="ja-JP"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ja-JP" altLang="en-US"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ロゴ・ポスターデータなど既存データをもとに画像を制作する場合</a:t>
                      </a:r>
                      <a:endParaRPr kumimoji="1" lang="en-US" altLang="ja-JP"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　</a:t>
                      </a:r>
                      <a:r>
                        <a:rPr kumimoji="1" lang="en-US" altLang="ja-JP"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ja-JP" altLang="en-US"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広報情報など既存原稿をもとにテキスト原稿を制作する場合</a:t>
                      </a: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79" name="正方形/長方形 55">
            <a:extLst>
              <a:ext uri="{FF2B5EF4-FFF2-40B4-BE49-F238E27FC236}">
                <a16:creationId xmlns:a16="http://schemas.microsoft.com/office/drawing/2014/main" id="{2825133D-66C6-BF4F-97EA-F83DEA17C41C}"/>
              </a:ext>
            </a:extLst>
          </p:cNvPr>
          <p:cNvSpPr>
            <a:spLocks noChangeArrowheads="1"/>
          </p:cNvSpPr>
          <p:nvPr/>
        </p:nvSpPr>
        <p:spPr bwMode="auto">
          <a:xfrm>
            <a:off x="5036637" y="1482427"/>
            <a:ext cx="16337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solidFill>
                  <a:srgbClr val="404040"/>
                </a:solidFill>
                <a:latin typeface="游ゴシック" panose="020B0400000000000000" pitchFamily="50" charset="-128"/>
                <a:ea typeface="游ゴシック" panose="020B0400000000000000" pitchFamily="50" charset="-128"/>
              </a:rPr>
              <a:t>●</a:t>
            </a:r>
            <a:r>
              <a:rPr lang="en-US" altLang="ja-JP" sz="1400" b="1" dirty="0">
                <a:solidFill>
                  <a:srgbClr val="404040"/>
                </a:solidFill>
                <a:latin typeface="游ゴシック" panose="020B0400000000000000" pitchFamily="50" charset="-128"/>
                <a:ea typeface="游ゴシック" panose="020B0400000000000000" pitchFamily="50" charset="-128"/>
              </a:rPr>
              <a:t>HTML</a:t>
            </a:r>
            <a:r>
              <a:rPr lang="ja-JP" altLang="en-US" sz="1400" b="1" dirty="0">
                <a:solidFill>
                  <a:srgbClr val="404040"/>
                </a:solidFill>
                <a:latin typeface="游ゴシック" panose="020B0400000000000000" pitchFamily="50" charset="-128"/>
                <a:ea typeface="游ゴシック" panose="020B0400000000000000" pitchFamily="50" charset="-128"/>
              </a:rPr>
              <a:t> </a:t>
            </a:r>
            <a:r>
              <a:rPr lang="en-US" altLang="ja-JP" sz="1400" b="1" dirty="0">
                <a:solidFill>
                  <a:srgbClr val="404040"/>
                </a:solidFill>
                <a:latin typeface="游ゴシック" panose="020B0400000000000000" pitchFamily="50" charset="-128"/>
                <a:ea typeface="游ゴシック" panose="020B0400000000000000" pitchFamily="50" charset="-128"/>
              </a:rPr>
              <a:t>G</a:t>
            </a:r>
            <a:r>
              <a:rPr lang="ja-JP" altLang="en-US" sz="1400" b="1">
                <a:solidFill>
                  <a:srgbClr val="404040"/>
                </a:solidFill>
                <a:latin typeface="游ゴシック" panose="020B0400000000000000" pitchFamily="50" charset="-128"/>
                <a:ea typeface="游ゴシック" panose="020B0400000000000000" pitchFamily="50" charset="-128"/>
              </a:rPr>
              <a:t>ガイド</a:t>
            </a:r>
            <a:endParaRPr lang="en-US" altLang="ja-JP" sz="1400" b="1" dirty="0">
              <a:solidFill>
                <a:srgbClr val="404040"/>
              </a:solidFill>
              <a:latin typeface="游ゴシック" panose="020B0400000000000000" pitchFamily="50" charset="-128"/>
              <a:ea typeface="游ゴシック" panose="020B0400000000000000" pitchFamily="50" charset="-128"/>
            </a:endParaRPr>
          </a:p>
        </p:txBody>
      </p:sp>
      <p:grpSp>
        <p:nvGrpSpPr>
          <p:cNvPr id="80" name="グループ化 79">
            <a:extLst>
              <a:ext uri="{FF2B5EF4-FFF2-40B4-BE49-F238E27FC236}">
                <a16:creationId xmlns:a16="http://schemas.microsoft.com/office/drawing/2014/main" id="{C6E5221B-91B5-9E44-9579-C17D0C91712D}"/>
              </a:ext>
            </a:extLst>
          </p:cNvPr>
          <p:cNvGrpSpPr/>
          <p:nvPr/>
        </p:nvGrpSpPr>
        <p:grpSpPr>
          <a:xfrm>
            <a:off x="5282658" y="1763675"/>
            <a:ext cx="3837649" cy="1468646"/>
            <a:chOff x="802222" y="3825875"/>
            <a:chExt cx="3837649" cy="1468646"/>
          </a:xfrm>
        </p:grpSpPr>
        <p:pic>
          <p:nvPicPr>
            <p:cNvPr id="81" name="Picture 4" descr="http://prtimes.jp/i/7676/41/resize/d7676-41-688834-0.jpg">
              <a:extLst>
                <a:ext uri="{FF2B5EF4-FFF2-40B4-BE49-F238E27FC236}">
                  <a16:creationId xmlns:a16="http://schemas.microsoft.com/office/drawing/2014/main" id="{63787554-B773-7048-A223-ACBAE87AF2B0}"/>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2222" y="3926521"/>
              <a:ext cx="1781225"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 name="グループ化 3">
              <a:extLst>
                <a:ext uri="{FF2B5EF4-FFF2-40B4-BE49-F238E27FC236}">
                  <a16:creationId xmlns:a16="http://schemas.microsoft.com/office/drawing/2014/main" id="{C97EDE94-1955-5C46-8AAE-57C18790C34D}"/>
                </a:ext>
              </a:extLst>
            </p:cNvPr>
            <p:cNvGrpSpPr>
              <a:grpSpLocks/>
            </p:cNvGrpSpPr>
            <p:nvPr/>
          </p:nvGrpSpPr>
          <p:grpSpPr bwMode="auto">
            <a:xfrm>
              <a:off x="896252" y="4106471"/>
              <a:ext cx="1535960" cy="867298"/>
              <a:chOff x="1064982" y="2254212"/>
              <a:chExt cx="3092610" cy="1746076"/>
            </a:xfrm>
          </p:grpSpPr>
          <p:sp>
            <p:nvSpPr>
              <p:cNvPr id="88" name="正方形/長方形 87">
                <a:extLst>
                  <a:ext uri="{FF2B5EF4-FFF2-40B4-BE49-F238E27FC236}">
                    <a16:creationId xmlns:a16="http://schemas.microsoft.com/office/drawing/2014/main" id="{0DCDF834-B522-514C-8765-9E8769967B3D}"/>
                  </a:ext>
                </a:extLst>
              </p:cNvPr>
              <p:cNvSpPr/>
              <p:nvPr/>
            </p:nvSpPr>
            <p:spPr bwMode="auto">
              <a:xfrm rot="10438">
                <a:off x="3043787" y="3395787"/>
                <a:ext cx="971963" cy="17902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1000">
                    <a:solidFill>
                      <a:srgbClr val="7F7F7F"/>
                    </a:solidFill>
                    <a:latin typeface="游ゴシック" panose="020B0400000000000000" pitchFamily="50" charset="-128"/>
                    <a:ea typeface="游ゴシック" panose="020B0400000000000000" pitchFamily="50" charset="-128"/>
                  </a:rPr>
                  <a:t>AD</a:t>
                </a:r>
                <a:endParaRPr lang="ja-JP" altLang="en-US" sz="1000">
                  <a:solidFill>
                    <a:srgbClr val="7F7F7F"/>
                  </a:solidFill>
                  <a:latin typeface="游ゴシック" panose="020B0400000000000000" pitchFamily="50" charset="-128"/>
                  <a:ea typeface="游ゴシック" panose="020B0400000000000000" pitchFamily="50" charset="-128"/>
                </a:endParaRPr>
              </a:p>
            </p:txBody>
          </p:sp>
          <p:pic>
            <p:nvPicPr>
              <p:cNvPr id="89" name="Picture 9">
                <a:extLst>
                  <a:ext uri="{FF2B5EF4-FFF2-40B4-BE49-F238E27FC236}">
                    <a16:creationId xmlns:a16="http://schemas.microsoft.com/office/drawing/2014/main" id="{887AAE3D-50FD-AA4E-AC21-702779BBF00A}"/>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4982" y="2254212"/>
                <a:ext cx="3092610" cy="1746076"/>
              </a:xfrm>
              <a:prstGeom prst="rect">
                <a:avLst/>
              </a:prstGeom>
              <a:solidFill>
                <a:schemeClr val="bg1"/>
              </a:solidFill>
              <a:ln w="19050" algn="ctr">
                <a:solidFill>
                  <a:schemeClr val="bg1"/>
                </a:solidFill>
                <a:miter lim="800000"/>
                <a:headEnd/>
                <a:tailEnd/>
              </a:ln>
            </p:spPr>
          </p:pic>
          <p:sp>
            <p:nvSpPr>
              <p:cNvPr id="90" name="正方形/長方形 89">
                <a:extLst>
                  <a:ext uri="{FF2B5EF4-FFF2-40B4-BE49-F238E27FC236}">
                    <a16:creationId xmlns:a16="http://schemas.microsoft.com/office/drawing/2014/main" id="{FA9C5975-7A46-0541-9FB4-2EFAE16C89DB}"/>
                  </a:ext>
                </a:extLst>
              </p:cNvPr>
              <p:cNvSpPr/>
              <p:nvPr/>
            </p:nvSpPr>
            <p:spPr bwMode="auto">
              <a:xfrm rot="10438">
                <a:off x="2709218" y="3687429"/>
                <a:ext cx="1403973" cy="244469"/>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1000" b="1" dirty="0">
                    <a:solidFill>
                      <a:schemeClr val="bg1"/>
                    </a:solidFill>
                    <a:latin typeface="游ゴシック" panose="020B0400000000000000" pitchFamily="50" charset="-128"/>
                    <a:ea typeface="游ゴシック" panose="020B0400000000000000" pitchFamily="50" charset="-128"/>
                  </a:rPr>
                  <a:t>AD</a:t>
                </a:r>
                <a:endParaRPr lang="ja-JP" altLang="en-US" sz="1000" b="1" dirty="0">
                  <a:solidFill>
                    <a:schemeClr val="bg1"/>
                  </a:solidFill>
                  <a:latin typeface="游ゴシック" panose="020B0400000000000000" pitchFamily="50" charset="-128"/>
                  <a:ea typeface="游ゴシック" panose="020B0400000000000000" pitchFamily="50" charset="-128"/>
                </a:endParaRPr>
              </a:p>
            </p:txBody>
          </p:sp>
        </p:grpSp>
        <p:sp>
          <p:nvSpPr>
            <p:cNvPr id="83" name="正方形/長方形 55">
              <a:extLst>
                <a:ext uri="{FF2B5EF4-FFF2-40B4-BE49-F238E27FC236}">
                  <a16:creationId xmlns:a16="http://schemas.microsoft.com/office/drawing/2014/main" id="{4B98EE15-8C7B-D045-9D44-CFC11B3B78F1}"/>
                </a:ext>
              </a:extLst>
            </p:cNvPr>
            <p:cNvSpPr>
              <a:spLocks noChangeArrowheads="1"/>
            </p:cNvSpPr>
            <p:nvPr/>
          </p:nvSpPr>
          <p:spPr bwMode="auto">
            <a:xfrm>
              <a:off x="849294" y="3825875"/>
              <a:ext cx="69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800" dirty="0">
                  <a:solidFill>
                    <a:srgbClr val="404040"/>
                  </a:solidFill>
                  <a:latin typeface="游ゴシック" panose="020B0400000000000000" pitchFamily="50" charset="-128"/>
                  <a:ea typeface="游ゴシック" panose="020B0400000000000000" pitchFamily="50" charset="-128"/>
                </a:rPr>
                <a:t>TOP</a:t>
              </a:r>
              <a:r>
                <a:rPr lang="ja-JP" altLang="en-US" sz="800">
                  <a:solidFill>
                    <a:srgbClr val="404040"/>
                  </a:solidFill>
                  <a:latin typeface="游ゴシック" panose="020B0400000000000000" pitchFamily="50" charset="-128"/>
                  <a:ea typeface="游ゴシック" panose="020B0400000000000000" pitchFamily="50" charset="-128"/>
                </a:rPr>
                <a:t>バナー</a:t>
              </a:r>
              <a:endParaRPr lang="en-US" altLang="ja-JP" sz="800" dirty="0">
                <a:solidFill>
                  <a:srgbClr val="404040"/>
                </a:solidFill>
                <a:latin typeface="游ゴシック" panose="020B0400000000000000" pitchFamily="50" charset="-128"/>
                <a:ea typeface="游ゴシック" panose="020B0400000000000000" pitchFamily="50" charset="-128"/>
              </a:endParaRPr>
            </a:p>
          </p:txBody>
        </p:sp>
        <p:pic>
          <p:nvPicPr>
            <p:cNvPr id="84" name="Picture 4" descr="http://prtimes.jp/i/7676/41/resize/d7676-41-688834-0.jpg">
              <a:extLst>
                <a:ext uri="{FF2B5EF4-FFF2-40B4-BE49-F238E27FC236}">
                  <a16:creationId xmlns:a16="http://schemas.microsoft.com/office/drawing/2014/main" id="{D1243C3C-F937-5148-8996-47F044F2729E}"/>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60065" y="3926521"/>
              <a:ext cx="1779806" cy="136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図 25">
              <a:extLst>
                <a:ext uri="{FF2B5EF4-FFF2-40B4-BE49-F238E27FC236}">
                  <a16:creationId xmlns:a16="http://schemas.microsoft.com/office/drawing/2014/main" id="{8A989CF8-FCDE-2149-AFFE-0DE6B6CB762D}"/>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10807" y="4050931"/>
              <a:ext cx="1650105" cy="92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正方形/長方形 85">
              <a:extLst>
                <a:ext uri="{FF2B5EF4-FFF2-40B4-BE49-F238E27FC236}">
                  <a16:creationId xmlns:a16="http://schemas.microsoft.com/office/drawing/2014/main" id="{B4CF2566-3B91-A94C-8ABD-BFBEA190C6D7}"/>
                </a:ext>
              </a:extLst>
            </p:cNvPr>
            <p:cNvSpPr/>
            <p:nvPr/>
          </p:nvSpPr>
          <p:spPr bwMode="auto">
            <a:xfrm rot="10438">
              <a:off x="2954244" y="4103807"/>
              <a:ext cx="1557485" cy="71350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b="1" dirty="0">
                  <a:solidFill>
                    <a:schemeClr val="bg1"/>
                  </a:solidFill>
                  <a:latin typeface="游ゴシック" panose="020B0400000000000000" pitchFamily="50" charset="-128"/>
                  <a:ea typeface="游ゴシック" panose="020B0400000000000000" pitchFamily="50" charset="-128"/>
                </a:rPr>
                <a:t>AD</a:t>
              </a:r>
              <a:endParaRPr lang="ja-JP" altLang="en-US" b="1" dirty="0">
                <a:solidFill>
                  <a:schemeClr val="bg1"/>
                </a:solidFill>
                <a:latin typeface="游ゴシック" panose="020B0400000000000000" pitchFamily="50" charset="-128"/>
                <a:ea typeface="游ゴシック" panose="020B0400000000000000" pitchFamily="50" charset="-128"/>
              </a:endParaRPr>
            </a:p>
          </p:txBody>
        </p:sp>
        <p:sp>
          <p:nvSpPr>
            <p:cNvPr id="87" name="正方形/長方形 55">
              <a:extLst>
                <a:ext uri="{FF2B5EF4-FFF2-40B4-BE49-F238E27FC236}">
                  <a16:creationId xmlns:a16="http://schemas.microsoft.com/office/drawing/2014/main" id="{034CBE02-D1D3-7F4E-AC6F-FA28DA17DC0A}"/>
                </a:ext>
              </a:extLst>
            </p:cNvPr>
            <p:cNvSpPr>
              <a:spLocks noChangeArrowheads="1"/>
            </p:cNvSpPr>
            <p:nvPr/>
          </p:nvSpPr>
          <p:spPr bwMode="auto">
            <a:xfrm>
              <a:off x="2847128" y="3825875"/>
              <a:ext cx="14173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800" dirty="0">
                  <a:solidFill>
                    <a:srgbClr val="404040"/>
                  </a:solidFill>
                  <a:latin typeface="游ゴシック" panose="020B0400000000000000" pitchFamily="50" charset="-128"/>
                  <a:ea typeface="游ゴシック" panose="020B0400000000000000" pitchFamily="50" charset="-128"/>
                </a:rPr>
                <a:t>TOP</a:t>
              </a:r>
              <a:r>
                <a:rPr lang="ja-JP" altLang="en-US" sz="800">
                  <a:solidFill>
                    <a:srgbClr val="404040"/>
                  </a:solidFill>
                  <a:latin typeface="游ゴシック" panose="020B0400000000000000" pitchFamily="50" charset="-128"/>
                  <a:ea typeface="游ゴシック" panose="020B0400000000000000" pitchFamily="50" charset="-128"/>
                </a:rPr>
                <a:t>バナー＋ポップアップ</a:t>
              </a:r>
              <a:endParaRPr lang="en-US" altLang="ja-JP" sz="800" dirty="0">
                <a:solidFill>
                  <a:srgbClr val="404040"/>
                </a:solidFill>
                <a:latin typeface="游ゴシック" panose="020B0400000000000000" pitchFamily="50" charset="-128"/>
                <a:ea typeface="游ゴシック" panose="020B0400000000000000" pitchFamily="50" charset="-128"/>
              </a:endParaRPr>
            </a:p>
          </p:txBody>
        </p:sp>
      </p:grpSp>
      <p:sp>
        <p:nvSpPr>
          <p:cNvPr id="91" name="正方形/長方形 90">
            <a:extLst>
              <a:ext uri="{FF2B5EF4-FFF2-40B4-BE49-F238E27FC236}">
                <a16:creationId xmlns:a16="http://schemas.microsoft.com/office/drawing/2014/main" id="{B1E27C83-FC69-AB4C-BFF8-2C698D13F234}"/>
              </a:ext>
            </a:extLst>
          </p:cNvPr>
          <p:cNvSpPr/>
          <p:nvPr/>
        </p:nvSpPr>
        <p:spPr bwMode="auto">
          <a:xfrm rot="10438">
            <a:off x="8287679" y="2777239"/>
            <a:ext cx="697290" cy="12143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1000" b="1" dirty="0">
                <a:solidFill>
                  <a:schemeClr val="bg1"/>
                </a:solidFill>
                <a:latin typeface="游ゴシック" panose="020B0400000000000000" pitchFamily="50" charset="-128"/>
                <a:ea typeface="游ゴシック" panose="020B0400000000000000" pitchFamily="50" charset="-128"/>
              </a:rPr>
              <a:t>AD</a:t>
            </a:r>
            <a:endParaRPr lang="ja-JP" altLang="en-US" sz="1000" b="1" dirty="0">
              <a:solidFill>
                <a:schemeClr val="bg1"/>
              </a:solidFill>
              <a:latin typeface="游ゴシック" panose="020B0400000000000000" pitchFamily="50" charset="-128"/>
              <a:ea typeface="游ゴシック" panose="020B0400000000000000" pitchFamily="50" charset="-128"/>
            </a:endParaRPr>
          </a:p>
        </p:txBody>
      </p:sp>
      <p:sp>
        <p:nvSpPr>
          <p:cNvPr id="98" name="テキスト ボックス 97">
            <a:extLst>
              <a:ext uri="{FF2B5EF4-FFF2-40B4-BE49-F238E27FC236}">
                <a16:creationId xmlns:a16="http://schemas.microsoft.com/office/drawing/2014/main" id="{D30B2169-9266-FC49-9002-6AFFB8D50517}"/>
              </a:ext>
            </a:extLst>
          </p:cNvPr>
          <p:cNvSpPr txBox="1"/>
          <p:nvPr/>
        </p:nvSpPr>
        <p:spPr>
          <a:xfrm>
            <a:off x="8039374" y="1279262"/>
            <a:ext cx="1492716" cy="184666"/>
          </a:xfrm>
          <a:prstGeom prst="rect">
            <a:avLst/>
          </a:prstGeom>
          <a:noFill/>
        </p:spPr>
        <p:txBody>
          <a:bodyPr wrap="none" rtlCol="0">
            <a:spAutoFit/>
          </a:bodyPr>
          <a:lstStyle/>
          <a:p>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600">
                <a:latin typeface="游ゴシック" panose="020B0400000000000000" pitchFamily="50" charset="-128"/>
                <a:ea typeface="游ゴシック" panose="020B0400000000000000" pitchFamily="50" charset="-128"/>
                <a:cs typeface="メイリオ" panose="020B0604030504040204" pitchFamily="50" charset="-128"/>
              </a:rPr>
              <a:t>価格は</a:t>
            </a:r>
            <a:r>
              <a:rPr kumimoji="1" lang="ja-JP" altLang="en-US" sz="600">
                <a:latin typeface="游ゴシック" panose="020B0400000000000000" pitchFamily="50" charset="-128"/>
                <a:ea typeface="游ゴシック" panose="020B0400000000000000" pitchFamily="50" charset="-128"/>
                <a:cs typeface="メイリオ" panose="020B0604030504040204" pitchFamily="50" charset="-128"/>
              </a:rPr>
              <a:t>すべて税別表記と</a:t>
            </a:r>
            <a:r>
              <a:rPr kumimoji="1" lang="ja-JP" altLang="en-US" sz="600" dirty="0">
                <a:latin typeface="游ゴシック" panose="020B0400000000000000" pitchFamily="50" charset="-128"/>
                <a:ea typeface="游ゴシック" panose="020B0400000000000000" pitchFamily="50" charset="-128"/>
                <a:cs typeface="メイリオ" panose="020B0604030504040204" pitchFamily="50" charset="-128"/>
              </a:rPr>
              <a:t>なります。</a:t>
            </a:r>
          </a:p>
        </p:txBody>
      </p:sp>
      <p:grpSp>
        <p:nvGrpSpPr>
          <p:cNvPr id="99" name="グループ化 98">
            <a:extLst>
              <a:ext uri="{FF2B5EF4-FFF2-40B4-BE49-F238E27FC236}">
                <a16:creationId xmlns:a16="http://schemas.microsoft.com/office/drawing/2014/main" id="{A09606A3-5416-8046-9088-DF9DE0E44711}"/>
              </a:ext>
            </a:extLst>
          </p:cNvPr>
          <p:cNvGrpSpPr/>
          <p:nvPr/>
        </p:nvGrpSpPr>
        <p:grpSpPr>
          <a:xfrm>
            <a:off x="8313746" y="4068761"/>
            <a:ext cx="803401" cy="1609200"/>
            <a:chOff x="3783604" y="4394153"/>
            <a:chExt cx="663968" cy="1329917"/>
          </a:xfrm>
        </p:grpSpPr>
        <p:pic>
          <p:nvPicPr>
            <p:cNvPr id="100" name="図 99">
              <a:extLst>
                <a:ext uri="{FF2B5EF4-FFF2-40B4-BE49-F238E27FC236}">
                  <a16:creationId xmlns:a16="http://schemas.microsoft.com/office/drawing/2014/main" id="{3E8D3375-EB7D-4D43-91E1-6176316144EC}"/>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3783604" y="4394153"/>
              <a:ext cx="663968" cy="1329917"/>
            </a:xfrm>
            <a:prstGeom prst="rect">
              <a:avLst/>
            </a:prstGeom>
          </p:spPr>
        </p:pic>
        <p:pic>
          <p:nvPicPr>
            <p:cNvPr id="101" name="図 100">
              <a:extLst>
                <a:ext uri="{FF2B5EF4-FFF2-40B4-BE49-F238E27FC236}">
                  <a16:creationId xmlns:a16="http://schemas.microsoft.com/office/drawing/2014/main" id="{2AC7A135-EA38-F243-B413-C52BE7E4859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33150" y="4512689"/>
              <a:ext cx="596717" cy="1062799"/>
            </a:xfrm>
            <a:prstGeom prst="rect">
              <a:avLst/>
            </a:prstGeom>
          </p:spPr>
        </p:pic>
        <p:sp>
          <p:nvSpPr>
            <p:cNvPr id="102" name="正方形/長方形 101">
              <a:extLst>
                <a:ext uri="{FF2B5EF4-FFF2-40B4-BE49-F238E27FC236}">
                  <a16:creationId xmlns:a16="http://schemas.microsoft.com/office/drawing/2014/main" id="{BFED521B-65C9-734E-85BE-6A1EC4E0D8A3}"/>
                </a:ext>
              </a:extLst>
            </p:cNvPr>
            <p:cNvSpPr/>
            <p:nvPr/>
          </p:nvSpPr>
          <p:spPr>
            <a:xfrm>
              <a:off x="3869292" y="5423598"/>
              <a:ext cx="505048" cy="818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b="1" dirty="0">
                  <a:latin typeface="游ゴシック" panose="020B0400000000000000" pitchFamily="50" charset="-128"/>
                  <a:ea typeface="游ゴシック" panose="020B0400000000000000" pitchFamily="50" charset="-128"/>
                </a:rPr>
                <a:t>AD</a:t>
              </a:r>
              <a:endParaRPr kumimoji="1" lang="ja-JP" altLang="en-US" sz="600" b="1" dirty="0">
                <a:latin typeface="游ゴシック" panose="020B0400000000000000" pitchFamily="50" charset="-128"/>
                <a:ea typeface="游ゴシック" panose="020B0400000000000000" pitchFamily="50" charset="-128"/>
              </a:endParaRPr>
            </a:p>
          </p:txBody>
        </p:sp>
      </p:grpSp>
      <p:grpSp>
        <p:nvGrpSpPr>
          <p:cNvPr id="103" name="グループ化 102">
            <a:extLst>
              <a:ext uri="{FF2B5EF4-FFF2-40B4-BE49-F238E27FC236}">
                <a16:creationId xmlns:a16="http://schemas.microsoft.com/office/drawing/2014/main" id="{B05E0889-229E-4B4E-942A-D9904846DECF}"/>
              </a:ext>
            </a:extLst>
          </p:cNvPr>
          <p:cNvGrpSpPr/>
          <p:nvPr/>
        </p:nvGrpSpPr>
        <p:grpSpPr>
          <a:xfrm>
            <a:off x="946343" y="1853218"/>
            <a:ext cx="3362457" cy="2425909"/>
            <a:chOff x="573858" y="1955165"/>
            <a:chExt cx="4068572" cy="2935351"/>
          </a:xfrm>
        </p:grpSpPr>
        <p:pic>
          <p:nvPicPr>
            <p:cNvPr id="104" name="Picture 38" descr="0817OLDCEdammy">
              <a:extLst>
                <a:ext uri="{FF2B5EF4-FFF2-40B4-BE49-F238E27FC236}">
                  <a16:creationId xmlns:a16="http://schemas.microsoft.com/office/drawing/2014/main" id="{9BDEFAE6-EBE0-D14A-8269-391F39BE9EC8}"/>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84881" y="2257539"/>
              <a:ext cx="1900192" cy="1093711"/>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C:\Users\ipg_CR03\Desktop\newce_sales\newce_demo.jpg">
              <a:extLst>
                <a:ext uri="{FF2B5EF4-FFF2-40B4-BE49-F238E27FC236}">
                  <a16:creationId xmlns:a16="http://schemas.microsoft.com/office/drawing/2014/main" id="{7945BB03-DC6C-5E48-8AF6-37E3873AB305}"/>
                </a:ext>
              </a:extLst>
            </p:cNvPr>
            <p:cNvPicPr preferRelativeResize="0">
              <a:picLocks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741630" y="2257194"/>
              <a:ext cx="1900800" cy="1094400"/>
            </a:xfrm>
            <a:prstGeom prst="rect">
              <a:avLst/>
            </a:prstGeom>
            <a:noFill/>
          </p:spPr>
        </p:pic>
        <p:sp>
          <p:nvSpPr>
            <p:cNvPr id="106" name="正方形/長方形 105">
              <a:extLst>
                <a:ext uri="{FF2B5EF4-FFF2-40B4-BE49-F238E27FC236}">
                  <a16:creationId xmlns:a16="http://schemas.microsoft.com/office/drawing/2014/main" id="{2CE4D492-F145-4844-9D25-8372192F89CD}"/>
                </a:ext>
              </a:extLst>
            </p:cNvPr>
            <p:cNvSpPr/>
            <p:nvPr/>
          </p:nvSpPr>
          <p:spPr bwMode="auto">
            <a:xfrm rot="10438">
              <a:off x="841444" y="2607308"/>
              <a:ext cx="360362" cy="534004"/>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700" b="1" dirty="0">
                  <a:solidFill>
                    <a:schemeClr val="bg1"/>
                  </a:solidFill>
                  <a:latin typeface="游ゴシック" panose="020B0400000000000000" pitchFamily="50" charset="-128"/>
                  <a:ea typeface="游ゴシック" panose="020B0400000000000000" pitchFamily="50" charset="-128"/>
                </a:rPr>
                <a:t>AD</a:t>
              </a:r>
              <a:r>
                <a:rPr lang="ja-JP" altLang="en-US" sz="700" b="1">
                  <a:solidFill>
                    <a:schemeClr val="bg1"/>
                  </a:solidFill>
                  <a:latin typeface="游ゴシック" panose="020B0400000000000000" pitchFamily="50" charset="-128"/>
                  <a:ea typeface="游ゴシック" panose="020B0400000000000000" pitchFamily="50" charset="-128"/>
                </a:rPr>
                <a:t>①</a:t>
              </a:r>
              <a:endParaRPr lang="ja-JP" altLang="en-US" sz="700" b="1" dirty="0">
                <a:solidFill>
                  <a:schemeClr val="bg1"/>
                </a:solidFill>
                <a:latin typeface="游ゴシック" panose="020B0400000000000000" pitchFamily="50" charset="-128"/>
                <a:ea typeface="游ゴシック" panose="020B0400000000000000" pitchFamily="50" charset="-128"/>
              </a:endParaRPr>
            </a:p>
          </p:txBody>
        </p:sp>
        <p:sp>
          <p:nvSpPr>
            <p:cNvPr id="107" name="正方形/長方形 106">
              <a:extLst>
                <a:ext uri="{FF2B5EF4-FFF2-40B4-BE49-F238E27FC236}">
                  <a16:creationId xmlns:a16="http://schemas.microsoft.com/office/drawing/2014/main" id="{203A854D-93EA-D145-877D-83D9362CE8CD}"/>
                </a:ext>
              </a:extLst>
            </p:cNvPr>
            <p:cNvSpPr/>
            <p:nvPr/>
          </p:nvSpPr>
          <p:spPr bwMode="auto">
            <a:xfrm rot="10438">
              <a:off x="3273494" y="2316147"/>
              <a:ext cx="1027112" cy="204787"/>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900" b="1" dirty="0">
                  <a:solidFill>
                    <a:schemeClr val="bg1"/>
                  </a:solidFill>
                  <a:latin typeface="游ゴシック" panose="020B0400000000000000" pitchFamily="50" charset="-128"/>
                  <a:ea typeface="游ゴシック" panose="020B0400000000000000" pitchFamily="50" charset="-128"/>
                </a:rPr>
                <a:t>AD④</a:t>
              </a:r>
              <a:endParaRPr lang="ja-JP" altLang="en-US" sz="900" b="1">
                <a:solidFill>
                  <a:schemeClr val="bg1"/>
                </a:solidFill>
                <a:latin typeface="游ゴシック" panose="020B0400000000000000" pitchFamily="50" charset="-128"/>
                <a:ea typeface="游ゴシック" panose="020B0400000000000000" pitchFamily="50" charset="-128"/>
              </a:endParaRPr>
            </a:p>
          </p:txBody>
        </p:sp>
        <p:pic>
          <p:nvPicPr>
            <p:cNvPr id="108" name="Picture 39" descr="0817OLDCEdammy_shousai">
              <a:extLst>
                <a:ext uri="{FF2B5EF4-FFF2-40B4-BE49-F238E27FC236}">
                  <a16:creationId xmlns:a16="http://schemas.microsoft.com/office/drawing/2014/main" id="{9F7BD28B-3C97-E441-859C-B8E0B812546E}"/>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62063" y="3813358"/>
              <a:ext cx="1897694" cy="1077158"/>
            </a:xfrm>
            <a:prstGeom prst="rect">
              <a:avLst/>
            </a:prstGeom>
            <a:solidFill>
              <a:schemeClr val="tx1">
                <a:lumMod val="75000"/>
                <a:lumOff val="25000"/>
              </a:schemeClr>
            </a:solidFill>
            <a:ln w="9525">
              <a:noFill/>
              <a:miter lim="800000"/>
              <a:headEnd/>
              <a:tailEnd/>
            </a:ln>
          </p:spPr>
        </p:pic>
        <p:sp>
          <p:nvSpPr>
            <p:cNvPr id="109" name="正方形/長方形 108">
              <a:extLst>
                <a:ext uri="{FF2B5EF4-FFF2-40B4-BE49-F238E27FC236}">
                  <a16:creationId xmlns:a16="http://schemas.microsoft.com/office/drawing/2014/main" id="{20BED3B1-5F1F-4C4C-91DA-B4BCBDD1D5EE}"/>
                </a:ext>
              </a:extLst>
            </p:cNvPr>
            <p:cNvSpPr/>
            <p:nvPr/>
          </p:nvSpPr>
          <p:spPr>
            <a:xfrm>
              <a:off x="818619" y="4168643"/>
              <a:ext cx="353340" cy="486000"/>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b="1" dirty="0">
                  <a:solidFill>
                    <a:schemeClr val="bg1"/>
                  </a:solidFill>
                  <a:latin typeface="游ゴシック" panose="020B0400000000000000" pitchFamily="50" charset="-128"/>
                  <a:ea typeface="游ゴシック" panose="020B0400000000000000" pitchFamily="50" charset="-128"/>
                </a:rPr>
                <a:t>AD</a:t>
              </a:r>
              <a:r>
                <a:rPr kumimoji="1" lang="ja-JP" altLang="en-US" sz="600" b="1">
                  <a:solidFill>
                    <a:schemeClr val="bg1"/>
                  </a:solidFill>
                  <a:latin typeface="游ゴシック" panose="020B0400000000000000" pitchFamily="50" charset="-128"/>
                  <a:ea typeface="游ゴシック" panose="020B0400000000000000" pitchFamily="50" charset="-128"/>
                </a:rPr>
                <a:t>①</a:t>
              </a:r>
              <a:endParaRPr kumimoji="1" lang="ja-JP" altLang="en-US" sz="600" b="1" dirty="0">
                <a:solidFill>
                  <a:schemeClr val="bg1"/>
                </a:solidFill>
                <a:latin typeface="游ゴシック" panose="020B0400000000000000" pitchFamily="50" charset="-128"/>
                <a:ea typeface="游ゴシック" panose="020B0400000000000000" pitchFamily="50" charset="-128"/>
              </a:endParaRPr>
            </a:p>
          </p:txBody>
        </p:sp>
        <p:sp>
          <p:nvSpPr>
            <p:cNvPr id="110" name="正方形/長方形 109">
              <a:extLst>
                <a:ext uri="{FF2B5EF4-FFF2-40B4-BE49-F238E27FC236}">
                  <a16:creationId xmlns:a16="http://schemas.microsoft.com/office/drawing/2014/main" id="{D2C0BB3F-FB95-DA4A-B263-046567F7D35C}"/>
                </a:ext>
              </a:extLst>
            </p:cNvPr>
            <p:cNvSpPr/>
            <p:nvPr/>
          </p:nvSpPr>
          <p:spPr>
            <a:xfrm>
              <a:off x="1353013" y="4000545"/>
              <a:ext cx="842357" cy="273473"/>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900" b="1" dirty="0">
                  <a:solidFill>
                    <a:schemeClr val="bg1"/>
                  </a:solidFill>
                  <a:latin typeface="游ゴシック" panose="020B0400000000000000" pitchFamily="50" charset="-128"/>
                  <a:ea typeface="游ゴシック" panose="020B0400000000000000" pitchFamily="50" charset="-128"/>
                </a:rPr>
                <a:t>AD②</a:t>
              </a:r>
              <a:endParaRPr kumimoji="1" lang="ja-JP" altLang="en-US" sz="900" b="1" dirty="0">
                <a:solidFill>
                  <a:schemeClr val="bg1"/>
                </a:solidFill>
                <a:latin typeface="游ゴシック" panose="020B0400000000000000" pitchFamily="50" charset="-128"/>
                <a:ea typeface="游ゴシック" panose="020B0400000000000000" pitchFamily="50" charset="-128"/>
              </a:endParaRPr>
            </a:p>
          </p:txBody>
        </p:sp>
        <p:sp>
          <p:nvSpPr>
            <p:cNvPr id="111" name="正方形/長方形 110">
              <a:extLst>
                <a:ext uri="{FF2B5EF4-FFF2-40B4-BE49-F238E27FC236}">
                  <a16:creationId xmlns:a16="http://schemas.microsoft.com/office/drawing/2014/main" id="{07554193-5AB8-B74D-8061-DE27360700A9}"/>
                </a:ext>
              </a:extLst>
            </p:cNvPr>
            <p:cNvSpPr/>
            <p:nvPr/>
          </p:nvSpPr>
          <p:spPr bwMode="auto">
            <a:xfrm rot="10438">
              <a:off x="1314705" y="4311515"/>
              <a:ext cx="1086788" cy="377271"/>
            </a:xfrm>
            <a:prstGeom prst="rect">
              <a:avLst/>
            </a:prstGeom>
            <a:solidFill>
              <a:schemeClr val="bg1">
                <a:alpha val="59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404040"/>
                  </a:solidFill>
                  <a:latin typeface="游ゴシック" panose="020B0400000000000000" pitchFamily="50" charset="-128"/>
                  <a:ea typeface="游ゴシック" panose="020B0400000000000000" pitchFamily="50" charset="-128"/>
                </a:rPr>
                <a:t>AD③</a:t>
              </a:r>
              <a:r>
                <a:rPr lang="ja-JP" altLang="en-US" sz="700">
                  <a:solidFill>
                    <a:srgbClr val="404040"/>
                  </a:solidFill>
                  <a:latin typeface="游ゴシック" panose="020B0400000000000000" pitchFamily="50" charset="-128"/>
                  <a:ea typeface="游ゴシック" panose="020B0400000000000000" pitchFamily="50" charset="-128"/>
                </a:rPr>
                <a:t>テキスト原稿</a:t>
              </a:r>
              <a:endParaRPr lang="en-US" altLang="ja-JP" sz="700" dirty="0">
                <a:solidFill>
                  <a:srgbClr val="404040"/>
                </a:solidFill>
                <a:latin typeface="游ゴシック" panose="020B0400000000000000" pitchFamily="50" charset="-128"/>
                <a:ea typeface="游ゴシック" panose="020B0400000000000000" pitchFamily="50" charset="-128"/>
              </a:endParaRPr>
            </a:p>
            <a:p>
              <a:pPr algn="ctr" eaLnBrk="1" hangingPunct="1">
                <a:defRPr/>
              </a:pPr>
              <a:r>
                <a:rPr lang="ja-JP" altLang="en-US" sz="700">
                  <a:solidFill>
                    <a:srgbClr val="404040"/>
                  </a:solidFill>
                  <a:latin typeface="游ゴシック" panose="020B0400000000000000" pitchFamily="50" charset="-128"/>
                  <a:ea typeface="游ゴシック" panose="020B0400000000000000" pitchFamily="50" charset="-128"/>
                </a:rPr>
                <a:t>（最大約</a:t>
              </a:r>
              <a:r>
                <a:rPr lang="en-US" altLang="ja-JP" sz="700" dirty="0">
                  <a:solidFill>
                    <a:srgbClr val="404040"/>
                  </a:solidFill>
                  <a:latin typeface="游ゴシック" panose="020B0400000000000000" pitchFamily="50" charset="-128"/>
                  <a:ea typeface="游ゴシック" panose="020B0400000000000000" pitchFamily="50" charset="-128"/>
                </a:rPr>
                <a:t>1,200</a:t>
              </a:r>
              <a:r>
                <a:rPr lang="ja-JP" altLang="en-US" sz="700">
                  <a:solidFill>
                    <a:srgbClr val="404040"/>
                  </a:solidFill>
                  <a:latin typeface="游ゴシック" panose="020B0400000000000000" pitchFamily="50" charset="-128"/>
                  <a:ea typeface="游ゴシック" panose="020B0400000000000000" pitchFamily="50" charset="-128"/>
                </a:rPr>
                <a:t>文字）</a:t>
              </a:r>
            </a:p>
          </p:txBody>
        </p:sp>
        <p:pic>
          <p:nvPicPr>
            <p:cNvPr id="112" name="Picture 3" descr="C:\Users\ipg_CR03\Desktop\newce_sales\newce_demo_detail.jpg">
              <a:extLst>
                <a:ext uri="{FF2B5EF4-FFF2-40B4-BE49-F238E27FC236}">
                  <a16:creationId xmlns:a16="http://schemas.microsoft.com/office/drawing/2014/main" id="{A2FD249B-3EE2-1A4C-B0E3-1FFE2BC3E3BF}"/>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716161" y="3813358"/>
              <a:ext cx="1900800" cy="1070775"/>
            </a:xfrm>
            <a:prstGeom prst="rect">
              <a:avLst/>
            </a:prstGeom>
            <a:solidFill>
              <a:schemeClr val="tx1">
                <a:lumMod val="75000"/>
                <a:lumOff val="25000"/>
              </a:schemeClr>
            </a:solidFill>
            <a:ln w="9525">
              <a:noFill/>
              <a:miter lim="800000"/>
              <a:headEnd/>
              <a:tailEnd/>
            </a:ln>
          </p:spPr>
        </p:pic>
        <p:sp>
          <p:nvSpPr>
            <p:cNvPr id="113" name="正方形/長方形 112">
              <a:extLst>
                <a:ext uri="{FF2B5EF4-FFF2-40B4-BE49-F238E27FC236}">
                  <a16:creationId xmlns:a16="http://schemas.microsoft.com/office/drawing/2014/main" id="{79B771C2-5AA4-5746-8822-C008849ED561}"/>
                </a:ext>
              </a:extLst>
            </p:cNvPr>
            <p:cNvSpPr/>
            <p:nvPr/>
          </p:nvSpPr>
          <p:spPr>
            <a:xfrm>
              <a:off x="4020665" y="4106325"/>
              <a:ext cx="473319" cy="643815"/>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bg1"/>
                  </a:solidFill>
                  <a:latin typeface="游ゴシック" panose="020B0400000000000000" pitchFamily="50" charset="-128"/>
                  <a:ea typeface="游ゴシック" panose="020B0400000000000000" pitchFamily="50" charset="-128"/>
                </a:rPr>
                <a:t>AD⑤</a:t>
              </a:r>
              <a:endParaRPr kumimoji="1" lang="ja-JP" altLang="en-US" sz="900" b="1" dirty="0">
                <a:solidFill>
                  <a:schemeClr val="bg1"/>
                </a:solidFill>
                <a:latin typeface="游ゴシック" panose="020B0400000000000000" pitchFamily="50" charset="-128"/>
                <a:ea typeface="游ゴシック" panose="020B0400000000000000" pitchFamily="50" charset="-128"/>
              </a:endParaRPr>
            </a:p>
          </p:txBody>
        </p:sp>
        <p:sp>
          <p:nvSpPr>
            <p:cNvPr id="114" name="正方形/長方形 113">
              <a:extLst>
                <a:ext uri="{FF2B5EF4-FFF2-40B4-BE49-F238E27FC236}">
                  <a16:creationId xmlns:a16="http://schemas.microsoft.com/office/drawing/2014/main" id="{2E09E56D-34C4-934F-A27B-32CE0E9DBA73}"/>
                </a:ext>
              </a:extLst>
            </p:cNvPr>
            <p:cNvSpPr/>
            <p:nvPr/>
          </p:nvSpPr>
          <p:spPr bwMode="auto">
            <a:xfrm rot="10438">
              <a:off x="2863372" y="4099971"/>
              <a:ext cx="1051157" cy="702774"/>
            </a:xfrm>
            <a:prstGeom prst="rect">
              <a:avLst/>
            </a:prstGeom>
            <a:solidFill>
              <a:schemeClr val="bg1">
                <a:alpha val="59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600" dirty="0">
                  <a:solidFill>
                    <a:srgbClr val="404040"/>
                  </a:solidFill>
                  <a:latin typeface="游ゴシック" panose="020B0400000000000000" pitchFamily="50" charset="-128"/>
                  <a:ea typeface="游ゴシック" panose="020B0400000000000000" pitchFamily="50" charset="-128"/>
                </a:rPr>
                <a:t>AD</a:t>
              </a:r>
              <a:r>
                <a:rPr lang="ja-JP" altLang="en-US" sz="600">
                  <a:solidFill>
                    <a:srgbClr val="404040"/>
                  </a:solidFill>
                  <a:latin typeface="游ゴシック" panose="020B0400000000000000" pitchFamily="50" charset="-128"/>
                  <a:ea typeface="游ゴシック" panose="020B0400000000000000" pitchFamily="50" charset="-128"/>
                </a:rPr>
                <a:t>③テキスト原稿</a:t>
              </a:r>
              <a:endParaRPr lang="en-US" altLang="ja-JP" sz="600" dirty="0">
                <a:solidFill>
                  <a:srgbClr val="404040"/>
                </a:solidFill>
                <a:latin typeface="游ゴシック" panose="020B0400000000000000" pitchFamily="50" charset="-128"/>
                <a:ea typeface="游ゴシック" panose="020B0400000000000000" pitchFamily="50" charset="-128"/>
              </a:endParaRPr>
            </a:p>
            <a:p>
              <a:pPr algn="ctr" eaLnBrk="1" hangingPunct="1">
                <a:defRPr/>
              </a:pPr>
              <a:r>
                <a:rPr lang="ja-JP" altLang="en-US" sz="600">
                  <a:solidFill>
                    <a:srgbClr val="404040"/>
                  </a:solidFill>
                  <a:latin typeface="游ゴシック" panose="020B0400000000000000" pitchFamily="50" charset="-128"/>
                  <a:ea typeface="游ゴシック" panose="020B0400000000000000" pitchFamily="50" charset="-128"/>
                </a:rPr>
                <a:t>（最大約</a:t>
              </a:r>
              <a:r>
                <a:rPr lang="en-US" altLang="ja-JP" sz="600" dirty="0">
                  <a:solidFill>
                    <a:srgbClr val="404040"/>
                  </a:solidFill>
                  <a:latin typeface="游ゴシック" panose="020B0400000000000000" pitchFamily="50" charset="-128"/>
                  <a:ea typeface="游ゴシック" panose="020B0400000000000000" pitchFamily="50" charset="-128"/>
                </a:rPr>
                <a:t>1,200</a:t>
              </a:r>
              <a:r>
                <a:rPr lang="ja-JP" altLang="en-US" sz="600">
                  <a:solidFill>
                    <a:srgbClr val="404040"/>
                  </a:solidFill>
                  <a:latin typeface="游ゴシック" panose="020B0400000000000000" pitchFamily="50" charset="-128"/>
                  <a:ea typeface="游ゴシック" panose="020B0400000000000000" pitchFamily="50" charset="-128"/>
                </a:rPr>
                <a:t>文字）</a:t>
              </a:r>
            </a:p>
          </p:txBody>
        </p:sp>
        <p:sp>
          <p:nvSpPr>
            <p:cNvPr id="115" name="正方形/長方形 114">
              <a:extLst>
                <a:ext uri="{FF2B5EF4-FFF2-40B4-BE49-F238E27FC236}">
                  <a16:creationId xmlns:a16="http://schemas.microsoft.com/office/drawing/2014/main" id="{F892BF23-087B-AD4D-BB0F-3B46F70E1AA9}"/>
                </a:ext>
              </a:extLst>
            </p:cNvPr>
            <p:cNvSpPr/>
            <p:nvPr/>
          </p:nvSpPr>
          <p:spPr bwMode="auto">
            <a:xfrm rot="10438">
              <a:off x="3248179" y="3870864"/>
              <a:ext cx="1027112" cy="204787"/>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900" b="1" dirty="0">
                  <a:solidFill>
                    <a:schemeClr val="bg1"/>
                  </a:solidFill>
                  <a:latin typeface="游ゴシック" panose="020B0400000000000000" pitchFamily="50" charset="-128"/>
                  <a:ea typeface="游ゴシック" panose="020B0400000000000000" pitchFamily="50" charset="-128"/>
                </a:rPr>
                <a:t>AD④</a:t>
              </a:r>
              <a:endParaRPr lang="ja-JP" altLang="en-US" sz="900" b="1">
                <a:solidFill>
                  <a:schemeClr val="bg1"/>
                </a:solidFill>
                <a:latin typeface="游ゴシック" panose="020B0400000000000000" pitchFamily="50" charset="-128"/>
                <a:ea typeface="游ゴシック" panose="020B0400000000000000" pitchFamily="50" charset="-128"/>
              </a:endParaRPr>
            </a:p>
          </p:txBody>
        </p:sp>
        <p:grpSp>
          <p:nvGrpSpPr>
            <p:cNvPr id="116" name="グループ化 115">
              <a:extLst>
                <a:ext uri="{FF2B5EF4-FFF2-40B4-BE49-F238E27FC236}">
                  <a16:creationId xmlns:a16="http://schemas.microsoft.com/office/drawing/2014/main" id="{2E2B06CA-7200-8247-B652-56A88DEC5C84}"/>
                </a:ext>
              </a:extLst>
            </p:cNvPr>
            <p:cNvGrpSpPr/>
            <p:nvPr/>
          </p:nvGrpSpPr>
          <p:grpSpPr>
            <a:xfrm>
              <a:off x="1080774" y="3308756"/>
              <a:ext cx="1308406" cy="434409"/>
              <a:chOff x="-1068358" y="2994591"/>
              <a:chExt cx="1308406" cy="434409"/>
            </a:xfrm>
          </p:grpSpPr>
          <p:sp>
            <p:nvSpPr>
              <p:cNvPr id="122" name="下矢印 121">
                <a:extLst>
                  <a:ext uri="{FF2B5EF4-FFF2-40B4-BE49-F238E27FC236}">
                    <a16:creationId xmlns:a16="http://schemas.microsoft.com/office/drawing/2014/main" id="{0E320FAC-4CB9-C34B-B77C-106747E36353}"/>
                  </a:ext>
                </a:extLst>
              </p:cNvPr>
              <p:cNvSpPr/>
              <p:nvPr/>
            </p:nvSpPr>
            <p:spPr>
              <a:xfrm>
                <a:off x="-595825" y="3249705"/>
                <a:ext cx="394451" cy="179295"/>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123" name="正方形/長方形 58">
                <a:extLst>
                  <a:ext uri="{FF2B5EF4-FFF2-40B4-BE49-F238E27FC236}">
                    <a16:creationId xmlns:a16="http://schemas.microsoft.com/office/drawing/2014/main" id="{2E227F10-29BF-DD4C-9D8C-317DC8FE7465}"/>
                  </a:ext>
                </a:extLst>
              </p:cNvPr>
              <p:cNvSpPr>
                <a:spLocks noChangeArrowheads="1"/>
              </p:cNvSpPr>
              <p:nvPr/>
            </p:nvSpPr>
            <p:spPr bwMode="auto">
              <a:xfrm>
                <a:off x="-1068358" y="2994591"/>
                <a:ext cx="1308406" cy="26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700" dirty="0">
                    <a:solidFill>
                      <a:srgbClr val="7F7F7F"/>
                    </a:solidFill>
                    <a:latin typeface="游ゴシック" panose="020B0400000000000000" pitchFamily="50" charset="-128"/>
                    <a:ea typeface="游ゴシック" panose="020B0400000000000000" pitchFamily="50" charset="-128"/>
                  </a:rPr>
                  <a:t>番組表画面</a:t>
                </a:r>
                <a:endParaRPr lang="en-US" altLang="ja-JP" sz="700" dirty="0">
                  <a:solidFill>
                    <a:srgbClr val="7F7F7F"/>
                  </a:solidFill>
                  <a:latin typeface="游ゴシック" panose="020B0400000000000000" pitchFamily="50" charset="-128"/>
                  <a:ea typeface="游ゴシック" panose="020B0400000000000000" pitchFamily="50" charset="-128"/>
                </a:endParaRPr>
              </a:p>
            </p:txBody>
          </p:sp>
        </p:grpSp>
        <p:grpSp>
          <p:nvGrpSpPr>
            <p:cNvPr id="117" name="グループ化 116">
              <a:extLst>
                <a:ext uri="{FF2B5EF4-FFF2-40B4-BE49-F238E27FC236}">
                  <a16:creationId xmlns:a16="http://schemas.microsoft.com/office/drawing/2014/main" id="{8C7D468C-8A24-A241-9BED-3910F5678521}"/>
                </a:ext>
              </a:extLst>
            </p:cNvPr>
            <p:cNvGrpSpPr/>
            <p:nvPr/>
          </p:nvGrpSpPr>
          <p:grpSpPr>
            <a:xfrm>
              <a:off x="3007668" y="3308756"/>
              <a:ext cx="1308406" cy="434409"/>
              <a:chOff x="-1068358" y="2994591"/>
              <a:chExt cx="1308406" cy="434409"/>
            </a:xfrm>
          </p:grpSpPr>
          <p:sp>
            <p:nvSpPr>
              <p:cNvPr id="120" name="下矢印 119">
                <a:extLst>
                  <a:ext uri="{FF2B5EF4-FFF2-40B4-BE49-F238E27FC236}">
                    <a16:creationId xmlns:a16="http://schemas.microsoft.com/office/drawing/2014/main" id="{E19080B4-11A7-5948-9B3D-7334C89D6BE8}"/>
                  </a:ext>
                </a:extLst>
              </p:cNvPr>
              <p:cNvSpPr/>
              <p:nvPr/>
            </p:nvSpPr>
            <p:spPr>
              <a:xfrm>
                <a:off x="-595825" y="3249705"/>
                <a:ext cx="394451" cy="179295"/>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121" name="正方形/長方形 58">
                <a:extLst>
                  <a:ext uri="{FF2B5EF4-FFF2-40B4-BE49-F238E27FC236}">
                    <a16:creationId xmlns:a16="http://schemas.microsoft.com/office/drawing/2014/main" id="{957BBD4D-9225-3749-9563-B4025D19351F}"/>
                  </a:ext>
                </a:extLst>
              </p:cNvPr>
              <p:cNvSpPr>
                <a:spLocks noChangeArrowheads="1"/>
              </p:cNvSpPr>
              <p:nvPr/>
            </p:nvSpPr>
            <p:spPr bwMode="auto">
              <a:xfrm>
                <a:off x="-1068358" y="2994591"/>
                <a:ext cx="1308406" cy="26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700" dirty="0">
                    <a:solidFill>
                      <a:srgbClr val="7F7F7F"/>
                    </a:solidFill>
                    <a:latin typeface="游ゴシック" panose="020B0400000000000000" pitchFamily="50" charset="-128"/>
                    <a:ea typeface="游ゴシック" panose="020B0400000000000000" pitchFamily="50" charset="-128"/>
                  </a:rPr>
                  <a:t>番組表画面</a:t>
                </a:r>
                <a:endParaRPr lang="en-US" altLang="ja-JP" sz="700" dirty="0">
                  <a:solidFill>
                    <a:srgbClr val="7F7F7F"/>
                  </a:solidFill>
                  <a:latin typeface="游ゴシック" panose="020B0400000000000000" pitchFamily="50" charset="-128"/>
                  <a:ea typeface="游ゴシック" panose="020B0400000000000000" pitchFamily="50" charset="-128"/>
                </a:endParaRPr>
              </a:p>
            </p:txBody>
          </p:sp>
        </p:grpSp>
        <p:sp>
          <p:nvSpPr>
            <p:cNvPr id="118" name="正方形/長方形 55">
              <a:extLst>
                <a:ext uri="{FF2B5EF4-FFF2-40B4-BE49-F238E27FC236}">
                  <a16:creationId xmlns:a16="http://schemas.microsoft.com/office/drawing/2014/main" id="{03CA3A94-9084-9345-A183-339E04565105}"/>
                </a:ext>
              </a:extLst>
            </p:cNvPr>
            <p:cNvSpPr>
              <a:spLocks noChangeArrowheads="1"/>
            </p:cNvSpPr>
            <p:nvPr/>
          </p:nvSpPr>
          <p:spPr bwMode="auto">
            <a:xfrm>
              <a:off x="573858" y="1955165"/>
              <a:ext cx="1199744" cy="27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50" dirty="0">
                  <a:solidFill>
                    <a:srgbClr val="404040"/>
                  </a:solidFill>
                  <a:latin typeface="游ゴシック" panose="020B0400000000000000" pitchFamily="50" charset="-128"/>
                  <a:ea typeface="游ゴシック" panose="020B0400000000000000" pitchFamily="50" charset="-128"/>
                </a:rPr>
                <a:t>【</a:t>
              </a:r>
              <a:r>
                <a:rPr lang="ja-JP" altLang="en-US" sz="1050">
                  <a:solidFill>
                    <a:srgbClr val="404040"/>
                  </a:solidFill>
                  <a:latin typeface="游ゴシック" panose="020B0400000000000000" pitchFamily="50" charset="-128"/>
                  <a:ea typeface="游ゴシック" panose="020B0400000000000000" pitchFamily="50" charset="-128"/>
                </a:rPr>
                <a:t>従来型</a:t>
              </a:r>
              <a:r>
                <a:rPr lang="en-US" altLang="ja-JP" sz="1050" dirty="0">
                  <a:solidFill>
                    <a:srgbClr val="404040"/>
                  </a:solidFill>
                  <a:latin typeface="游ゴシック" panose="020B0400000000000000" pitchFamily="50" charset="-128"/>
                  <a:ea typeface="游ゴシック" panose="020B0400000000000000" pitchFamily="50" charset="-128"/>
                </a:rPr>
                <a:t>】</a:t>
              </a:r>
            </a:p>
          </p:txBody>
        </p:sp>
        <p:sp>
          <p:nvSpPr>
            <p:cNvPr id="119" name="正方形/長方形 55">
              <a:extLst>
                <a:ext uri="{FF2B5EF4-FFF2-40B4-BE49-F238E27FC236}">
                  <a16:creationId xmlns:a16="http://schemas.microsoft.com/office/drawing/2014/main" id="{B7420C67-C5CA-F943-A398-590F6BBC70E3}"/>
                </a:ext>
              </a:extLst>
            </p:cNvPr>
            <p:cNvSpPr>
              <a:spLocks noChangeArrowheads="1"/>
            </p:cNvSpPr>
            <p:nvPr/>
          </p:nvSpPr>
          <p:spPr bwMode="auto">
            <a:xfrm>
              <a:off x="2530607" y="1957481"/>
              <a:ext cx="1199744" cy="27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50" dirty="0">
                  <a:solidFill>
                    <a:srgbClr val="404040"/>
                  </a:solidFill>
                  <a:latin typeface="游ゴシック" panose="020B0400000000000000" pitchFamily="50" charset="-128"/>
                  <a:ea typeface="游ゴシック" panose="020B0400000000000000" pitchFamily="50" charset="-128"/>
                </a:rPr>
                <a:t>【</a:t>
              </a:r>
              <a:r>
                <a:rPr lang="ja-JP" altLang="en-US" sz="1050">
                  <a:solidFill>
                    <a:srgbClr val="404040"/>
                  </a:solidFill>
                  <a:latin typeface="游ゴシック" panose="020B0400000000000000" pitchFamily="50" charset="-128"/>
                  <a:ea typeface="游ゴシック" panose="020B0400000000000000" pitchFamily="50" charset="-128"/>
                </a:rPr>
                <a:t>新型</a:t>
              </a:r>
              <a:r>
                <a:rPr lang="en-US" altLang="ja-JP" sz="1050" dirty="0">
                  <a:solidFill>
                    <a:srgbClr val="404040"/>
                  </a:solidFill>
                  <a:latin typeface="游ゴシック" panose="020B0400000000000000" pitchFamily="50" charset="-128"/>
                  <a:ea typeface="游ゴシック" panose="020B0400000000000000" pitchFamily="50" charset="-128"/>
                </a:rPr>
                <a:t>】</a:t>
              </a:r>
            </a:p>
          </p:txBody>
        </p:sp>
      </p:grpSp>
      <p:sp>
        <p:nvSpPr>
          <p:cNvPr id="124" name="正方形/長方形 55">
            <a:extLst>
              <a:ext uri="{FF2B5EF4-FFF2-40B4-BE49-F238E27FC236}">
                <a16:creationId xmlns:a16="http://schemas.microsoft.com/office/drawing/2014/main" id="{8A1F9026-DCB9-514A-935F-45C47671AEFD}"/>
              </a:ext>
            </a:extLst>
          </p:cNvPr>
          <p:cNvSpPr>
            <a:spLocks noChangeArrowheads="1"/>
          </p:cNvSpPr>
          <p:nvPr/>
        </p:nvSpPr>
        <p:spPr bwMode="auto">
          <a:xfrm>
            <a:off x="4983691" y="3746852"/>
            <a:ext cx="28690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000" b="1">
                <a:solidFill>
                  <a:srgbClr val="404040"/>
                </a:solidFill>
                <a:latin typeface="游ゴシック" panose="020B0400000000000000" pitchFamily="50" charset="-128"/>
                <a:ea typeface="游ゴシック" panose="020B0400000000000000" pitchFamily="50" charset="-128"/>
              </a:rPr>
              <a:t>●</a:t>
            </a:r>
            <a:r>
              <a:rPr lang="en-US" altLang="ja-JP" sz="1000" b="1" dirty="0">
                <a:solidFill>
                  <a:srgbClr val="404040"/>
                </a:solidFill>
                <a:latin typeface="游ゴシック" panose="020B0400000000000000" pitchFamily="50" charset="-128"/>
                <a:ea typeface="游ゴシック" panose="020B0400000000000000" pitchFamily="50" charset="-128"/>
              </a:rPr>
              <a:t>G</a:t>
            </a:r>
            <a:r>
              <a:rPr lang="ja-JP" altLang="en-US" sz="1000" b="1">
                <a:solidFill>
                  <a:srgbClr val="404040"/>
                </a:solidFill>
                <a:latin typeface="游ゴシック" panose="020B0400000000000000" pitchFamily="50" charset="-128"/>
                <a:ea typeface="游ゴシック" panose="020B0400000000000000" pitchFamily="50" charset="-128"/>
              </a:rPr>
              <a:t>ガイドモバイル、</a:t>
            </a:r>
            <a:r>
              <a:rPr lang="en-US" altLang="ja-JP" sz="1000" b="1" dirty="0">
                <a:solidFill>
                  <a:srgbClr val="404040"/>
                </a:solidFill>
                <a:latin typeface="游ゴシック" panose="020B0400000000000000" pitchFamily="50" charset="-128"/>
                <a:ea typeface="游ゴシック" panose="020B0400000000000000" pitchFamily="50" charset="-128"/>
              </a:rPr>
              <a:t>Yahoo!</a:t>
            </a:r>
            <a:r>
              <a:rPr lang="ja-JP" altLang="en-US" sz="1000" b="1">
                <a:solidFill>
                  <a:srgbClr val="404040"/>
                </a:solidFill>
                <a:latin typeface="游ゴシック" panose="020B0400000000000000" pitchFamily="50" charset="-128"/>
                <a:ea typeface="游ゴシック" panose="020B0400000000000000" pitchFamily="50" charset="-128"/>
              </a:rPr>
              <a:t>テレビ</a:t>
            </a:r>
            <a:r>
              <a:rPr lang="en-US" altLang="ja-JP" sz="1000" b="1" dirty="0">
                <a:solidFill>
                  <a:srgbClr val="404040"/>
                </a:solidFill>
                <a:latin typeface="游ゴシック" panose="020B0400000000000000" pitchFamily="50" charset="-128"/>
                <a:ea typeface="游ゴシック" panose="020B0400000000000000" pitchFamily="50" charset="-128"/>
              </a:rPr>
              <a:t>.G</a:t>
            </a:r>
            <a:r>
              <a:rPr lang="ja-JP" altLang="en-US" sz="1000" b="1">
                <a:solidFill>
                  <a:srgbClr val="404040"/>
                </a:solidFill>
                <a:latin typeface="游ゴシック" panose="020B0400000000000000" pitchFamily="50" charset="-128"/>
                <a:ea typeface="游ゴシック" panose="020B0400000000000000" pitchFamily="50" charset="-128"/>
              </a:rPr>
              <a:t>ガイド</a:t>
            </a:r>
            <a:endParaRPr lang="en-US" altLang="ja-JP" sz="1000" b="1" dirty="0">
              <a:solidFill>
                <a:srgbClr val="404040"/>
              </a:solidFill>
              <a:latin typeface="游ゴシック" panose="020B0400000000000000" pitchFamily="50" charset="-128"/>
              <a:ea typeface="游ゴシック" panose="020B0400000000000000" pitchFamily="50" charset="-128"/>
            </a:endParaRPr>
          </a:p>
        </p:txBody>
      </p:sp>
      <p:sp>
        <p:nvSpPr>
          <p:cNvPr id="125" name="正方形/長方形 55">
            <a:extLst>
              <a:ext uri="{FF2B5EF4-FFF2-40B4-BE49-F238E27FC236}">
                <a16:creationId xmlns:a16="http://schemas.microsoft.com/office/drawing/2014/main" id="{DBB229CE-17BF-F344-AF6A-BF96AC4275AB}"/>
              </a:ext>
            </a:extLst>
          </p:cNvPr>
          <p:cNvSpPr>
            <a:spLocks noChangeArrowheads="1"/>
          </p:cNvSpPr>
          <p:nvPr/>
        </p:nvSpPr>
        <p:spPr bwMode="auto">
          <a:xfrm>
            <a:off x="8013950" y="3746852"/>
            <a:ext cx="1458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000" b="1">
                <a:solidFill>
                  <a:srgbClr val="404040"/>
                </a:solidFill>
                <a:latin typeface="游ゴシック" panose="020B0400000000000000" pitchFamily="50" charset="-128"/>
                <a:ea typeface="游ゴシック" panose="020B0400000000000000" pitchFamily="50" charset="-128"/>
              </a:rPr>
              <a:t>●</a:t>
            </a:r>
            <a:r>
              <a:rPr lang="en-US" altLang="ja-JP" sz="1000" b="1" dirty="0">
                <a:solidFill>
                  <a:srgbClr val="404040"/>
                </a:solidFill>
                <a:latin typeface="游ゴシック" panose="020B0400000000000000" pitchFamily="50" charset="-128"/>
                <a:ea typeface="游ゴシック" panose="020B0400000000000000" pitchFamily="50" charset="-128"/>
              </a:rPr>
              <a:t>G</a:t>
            </a:r>
            <a:r>
              <a:rPr lang="ja-JP" altLang="en-US" sz="1000" b="1">
                <a:solidFill>
                  <a:srgbClr val="404040"/>
                </a:solidFill>
                <a:latin typeface="游ゴシック" panose="020B0400000000000000" pitchFamily="50" charset="-128"/>
                <a:ea typeface="游ゴシック" panose="020B0400000000000000" pitchFamily="50" charset="-128"/>
              </a:rPr>
              <a:t>ガイドモバイル</a:t>
            </a:r>
            <a:endParaRPr lang="en-US" altLang="ja-JP" sz="1000" b="1" dirty="0">
              <a:solidFill>
                <a:srgbClr val="404040"/>
              </a:solidFill>
              <a:latin typeface="游ゴシック" panose="020B0400000000000000" pitchFamily="50" charset="-128"/>
              <a:ea typeface="游ゴシック" panose="020B0400000000000000" pitchFamily="50" charset="-128"/>
            </a:endParaRPr>
          </a:p>
        </p:txBody>
      </p:sp>
      <p:graphicFrame>
        <p:nvGraphicFramePr>
          <p:cNvPr id="126" name="Group 127">
            <a:extLst>
              <a:ext uri="{FF2B5EF4-FFF2-40B4-BE49-F238E27FC236}">
                <a16:creationId xmlns:a16="http://schemas.microsoft.com/office/drawing/2014/main" id="{BFCDE709-8AEF-254B-B43A-CFF683CE1797}"/>
              </a:ext>
            </a:extLst>
          </p:cNvPr>
          <p:cNvGraphicFramePr>
            <a:graphicFrameLocks noGrp="1"/>
          </p:cNvGraphicFramePr>
          <p:nvPr/>
        </p:nvGraphicFramePr>
        <p:xfrm>
          <a:off x="8118743" y="5849266"/>
          <a:ext cx="1228379" cy="472238"/>
        </p:xfrm>
        <a:graphic>
          <a:graphicData uri="http://schemas.openxmlformats.org/drawingml/2006/table">
            <a:tbl>
              <a:tblPr/>
              <a:tblGrid>
                <a:gridCol w="1228379">
                  <a:extLst>
                    <a:ext uri="{9D8B030D-6E8A-4147-A177-3AD203B41FA5}">
                      <a16:colId xmlns:a16="http://schemas.microsoft.com/office/drawing/2014/main" val="20000"/>
                    </a:ext>
                  </a:extLst>
                </a:gridCol>
              </a:tblGrid>
              <a:tr h="2139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cs typeface="メイリオ" pitchFamily="50" charset="-128"/>
                        </a:rPr>
                        <a:t>オーバーレイバナー</a:t>
                      </a:r>
                      <a:endParaRPr kumimoji="1" lang="en-US" altLang="ja-JP"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cs typeface="メイリオ" pitchFamily="50" charset="-128"/>
                      </a:endParaRPr>
                    </a:p>
                  </a:txBody>
                  <a:tcPr marL="25974" marR="2597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5830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¥20,000</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a:t>
                      </a: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1</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素材</a:t>
                      </a:r>
                    </a:p>
                  </a:txBody>
                  <a:tcPr marL="25974" marR="2597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27" name="Group 127">
            <a:extLst>
              <a:ext uri="{FF2B5EF4-FFF2-40B4-BE49-F238E27FC236}">
                <a16:creationId xmlns:a16="http://schemas.microsoft.com/office/drawing/2014/main" id="{CC13E2BC-8C5E-8D49-88E3-DA50E9F79C85}"/>
              </a:ext>
            </a:extLst>
          </p:cNvPr>
          <p:cNvGraphicFramePr>
            <a:graphicFrameLocks noGrp="1"/>
          </p:cNvGraphicFramePr>
          <p:nvPr/>
        </p:nvGraphicFramePr>
        <p:xfrm>
          <a:off x="5649177" y="5849266"/>
          <a:ext cx="1636367" cy="472238"/>
        </p:xfrm>
        <a:graphic>
          <a:graphicData uri="http://schemas.openxmlformats.org/drawingml/2006/table">
            <a:tbl>
              <a:tblPr/>
              <a:tblGrid>
                <a:gridCol w="1636367">
                  <a:extLst>
                    <a:ext uri="{9D8B030D-6E8A-4147-A177-3AD203B41FA5}">
                      <a16:colId xmlns:a16="http://schemas.microsoft.com/office/drawing/2014/main" val="20000"/>
                    </a:ext>
                  </a:extLst>
                </a:gridCol>
              </a:tblGrid>
              <a:tr h="2139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cs typeface="メイリオ" pitchFamily="50" charset="-128"/>
                        </a:rPr>
                        <a:t>プレミアムジャックバナー</a:t>
                      </a:r>
                      <a:endParaRPr kumimoji="1" lang="en-US" altLang="ja-JP"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cs typeface="メイリオ" pitchFamily="50" charset="-128"/>
                      </a:endParaRPr>
                    </a:p>
                  </a:txBody>
                  <a:tcPr marL="25974" marR="2597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5830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¥60,000</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a:t>
                      </a: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1</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素材</a:t>
                      </a:r>
                    </a:p>
                  </a:txBody>
                  <a:tcPr marL="25974" marR="2597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pSp>
        <p:nvGrpSpPr>
          <p:cNvPr id="128" name="グループ化 127">
            <a:extLst>
              <a:ext uri="{FF2B5EF4-FFF2-40B4-BE49-F238E27FC236}">
                <a16:creationId xmlns:a16="http://schemas.microsoft.com/office/drawing/2014/main" id="{FEE365E4-DF11-4844-8124-7F326BF99D3C}"/>
              </a:ext>
            </a:extLst>
          </p:cNvPr>
          <p:cNvGrpSpPr/>
          <p:nvPr/>
        </p:nvGrpSpPr>
        <p:grpSpPr>
          <a:xfrm>
            <a:off x="5477107" y="4068761"/>
            <a:ext cx="803402" cy="1609200"/>
            <a:chOff x="3031279" y="4394153"/>
            <a:chExt cx="663968" cy="1329917"/>
          </a:xfrm>
        </p:grpSpPr>
        <p:pic>
          <p:nvPicPr>
            <p:cNvPr id="129" name="図 128">
              <a:extLst>
                <a:ext uri="{FF2B5EF4-FFF2-40B4-BE49-F238E27FC236}">
                  <a16:creationId xmlns:a16="http://schemas.microsoft.com/office/drawing/2014/main" id="{7FB488BE-A8B9-D048-9D1C-9F2BD8241C43}"/>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3031279" y="4394153"/>
              <a:ext cx="663968" cy="1329917"/>
            </a:xfrm>
            <a:prstGeom prst="rect">
              <a:avLst/>
            </a:prstGeom>
          </p:spPr>
        </p:pic>
        <p:pic>
          <p:nvPicPr>
            <p:cNvPr id="130" name="図 129">
              <a:extLst>
                <a:ext uri="{FF2B5EF4-FFF2-40B4-BE49-F238E27FC236}">
                  <a16:creationId xmlns:a16="http://schemas.microsoft.com/office/drawing/2014/main" id="{E3F1B45D-CA7F-7944-8A68-398973E991D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073868" y="4512689"/>
              <a:ext cx="598101" cy="1063820"/>
            </a:xfrm>
            <a:prstGeom prst="rect">
              <a:avLst/>
            </a:prstGeom>
          </p:spPr>
        </p:pic>
        <p:sp>
          <p:nvSpPr>
            <p:cNvPr id="131" name="正方形/長方形 130">
              <a:extLst>
                <a:ext uri="{FF2B5EF4-FFF2-40B4-BE49-F238E27FC236}">
                  <a16:creationId xmlns:a16="http://schemas.microsoft.com/office/drawing/2014/main" id="{2F8DE6C7-6973-164B-9F8E-8E8140A205C8}"/>
                </a:ext>
              </a:extLst>
            </p:cNvPr>
            <p:cNvSpPr/>
            <p:nvPr/>
          </p:nvSpPr>
          <p:spPr bwMode="auto">
            <a:xfrm>
              <a:off x="3153619" y="4734792"/>
              <a:ext cx="435200" cy="537639"/>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12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grpSp>
      <p:graphicFrame>
        <p:nvGraphicFramePr>
          <p:cNvPr id="132" name="Group 127">
            <a:extLst>
              <a:ext uri="{FF2B5EF4-FFF2-40B4-BE49-F238E27FC236}">
                <a16:creationId xmlns:a16="http://schemas.microsoft.com/office/drawing/2014/main" id="{BB13BE80-2F4A-F249-9321-E5F0D1679523}"/>
              </a:ext>
            </a:extLst>
          </p:cNvPr>
          <p:cNvGraphicFramePr>
            <a:graphicFrameLocks noGrp="1"/>
          </p:cNvGraphicFramePr>
          <p:nvPr/>
        </p:nvGraphicFramePr>
        <p:xfrm>
          <a:off x="5201168" y="3061860"/>
          <a:ext cx="3996966" cy="493544"/>
        </p:xfrm>
        <a:graphic>
          <a:graphicData uri="http://schemas.openxmlformats.org/drawingml/2006/table">
            <a:tbl>
              <a:tblPr/>
              <a:tblGrid>
                <a:gridCol w="1998483">
                  <a:extLst>
                    <a:ext uri="{9D8B030D-6E8A-4147-A177-3AD203B41FA5}">
                      <a16:colId xmlns:a16="http://schemas.microsoft.com/office/drawing/2014/main" val="20000"/>
                    </a:ext>
                  </a:extLst>
                </a:gridCol>
                <a:gridCol w="1998483">
                  <a:extLst>
                    <a:ext uri="{9D8B030D-6E8A-4147-A177-3AD203B41FA5}">
                      <a16:colId xmlns:a16="http://schemas.microsoft.com/office/drawing/2014/main" val="20001"/>
                    </a:ext>
                  </a:extLst>
                </a:gridCol>
              </a:tblGrid>
              <a:tr h="240551">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TOP</a:t>
                      </a:r>
                      <a:r>
                        <a:rPr kumimoji="1" lang="ja-JP" altLang="en-US" sz="90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rPr>
                        <a:t>バナー</a:t>
                      </a:r>
                      <a:endParaRPr kumimoji="1" lang="en-US" altLang="ja-JP"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TOP</a:t>
                      </a:r>
                      <a:r>
                        <a:rPr kumimoji="1" lang="ja-JP" altLang="en-US" sz="90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rPr>
                        <a:t>バナー＋ポップアップ</a:t>
                      </a:r>
                      <a:endPar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252993">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¥30,000</a:t>
                      </a:r>
                      <a:r>
                        <a:rPr kumimoji="1" lang="ja-JP" altLang="en-US"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a:t>
                      </a:r>
                      <a:r>
                        <a:rPr kumimoji="1" lang="en-US"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a:t>
                      </a:r>
                      <a:r>
                        <a:rPr kumimoji="1" lang="ja-JP" altLang="en-US"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素材</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¥60,000</a:t>
                      </a:r>
                      <a:r>
                        <a:rPr kumimoji="1" lang="ja-JP" altLang="en-US"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a:t>
                      </a:r>
                      <a:r>
                        <a:rPr kumimoji="1" lang="en-US"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a:t>
                      </a:r>
                      <a:r>
                        <a:rPr kumimoji="1" lang="ja-JP" altLang="en-US"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セット</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33" name="Group 127">
            <a:extLst>
              <a:ext uri="{FF2B5EF4-FFF2-40B4-BE49-F238E27FC236}">
                <a16:creationId xmlns:a16="http://schemas.microsoft.com/office/drawing/2014/main" id="{A086723E-8B8C-DA46-8CC7-BCCEA0E56E1A}"/>
              </a:ext>
            </a:extLst>
          </p:cNvPr>
          <p:cNvGraphicFramePr>
            <a:graphicFrameLocks noGrp="1"/>
          </p:cNvGraphicFramePr>
          <p:nvPr/>
        </p:nvGraphicFramePr>
        <p:xfrm>
          <a:off x="707389" y="5122934"/>
          <a:ext cx="3916362" cy="587504"/>
        </p:xfrm>
        <a:graphic>
          <a:graphicData uri="http://schemas.openxmlformats.org/drawingml/2006/table">
            <a:tbl>
              <a:tblPr/>
              <a:tblGrid>
                <a:gridCol w="3916362">
                  <a:extLst>
                    <a:ext uri="{9D8B030D-6E8A-4147-A177-3AD203B41FA5}">
                      <a16:colId xmlns:a16="http://schemas.microsoft.com/office/drawing/2014/main" val="20000"/>
                    </a:ext>
                  </a:extLst>
                </a:gridCol>
              </a:tblGrid>
              <a:tr h="185566">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rPr>
                        <a:t>テキスト単品制作</a:t>
                      </a:r>
                      <a:r>
                        <a:rPr kumimoji="1" lang="en-US" altLang="ja-JP" sz="7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(AD③</a:t>
                      </a:r>
                      <a:r>
                        <a:rPr kumimoji="1" lang="ja-JP" altLang="en-US" sz="70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rPr>
                        <a:t>のみ</a:t>
                      </a:r>
                      <a:r>
                        <a:rPr kumimoji="1" lang="en-US" altLang="ja-JP" sz="7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a:t>
                      </a:r>
                      <a:endParaRPr kumimoji="1" lang="ja-JP" altLang="en-US" sz="105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329628">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¥10,000</a:t>
                      </a:r>
                      <a:r>
                        <a:rPr kumimoji="1" lang="ja-JP" altLang="en-US" sz="12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rPr>
                        <a:t>／</a:t>
                      </a:r>
                      <a:r>
                        <a:rPr kumimoji="1" lang="en-US" altLang="ja-JP"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a:t>
                      </a:r>
                      <a:r>
                        <a:rPr kumimoji="1" lang="ja-JP" altLang="en-US" sz="12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rPr>
                        <a:t>素材</a:t>
                      </a:r>
                      <a:endParaRPr kumimoji="1" lang="en-US" altLang="ja-JP"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3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　</a:t>
                      </a:r>
                      <a:r>
                        <a:rPr kumimoji="1" lang="en-US" altLang="ja-JP"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ja-JP" altLang="en-US"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広報情報など既存原稿をもとにテキスト原稿を制作する場合</a:t>
                      </a: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34" name="Group 127">
            <a:extLst>
              <a:ext uri="{FF2B5EF4-FFF2-40B4-BE49-F238E27FC236}">
                <a16:creationId xmlns:a16="http://schemas.microsoft.com/office/drawing/2014/main" id="{A9BF8B03-48EB-9443-A80A-557072E3842D}"/>
              </a:ext>
            </a:extLst>
          </p:cNvPr>
          <p:cNvGraphicFramePr>
            <a:graphicFrameLocks noGrp="1"/>
          </p:cNvGraphicFramePr>
          <p:nvPr/>
        </p:nvGraphicFramePr>
        <p:xfrm>
          <a:off x="707389" y="5770765"/>
          <a:ext cx="3916362" cy="541784"/>
        </p:xfrm>
        <a:graphic>
          <a:graphicData uri="http://schemas.openxmlformats.org/drawingml/2006/table">
            <a:tbl>
              <a:tblPr/>
              <a:tblGrid>
                <a:gridCol w="3916362">
                  <a:extLst>
                    <a:ext uri="{9D8B030D-6E8A-4147-A177-3AD203B41FA5}">
                      <a16:colId xmlns:a16="http://schemas.microsoft.com/office/drawing/2014/main" val="20000"/>
                    </a:ext>
                  </a:extLst>
                </a:gridCol>
              </a:tblGrid>
              <a:tr h="185566">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rPr>
                        <a:t>バナーデータ容量調整</a:t>
                      </a:r>
                      <a:r>
                        <a:rPr kumimoji="1" lang="en-US" altLang="ja-JP" sz="7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(AD①②④⑤)</a:t>
                      </a:r>
                      <a:endParaRPr kumimoji="1" lang="ja-JP" altLang="en-US" sz="105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329628">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¥10,000</a:t>
                      </a:r>
                      <a:r>
                        <a:rPr kumimoji="1" lang="ja-JP" altLang="en-US" sz="12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rPr>
                        <a:t>／</a:t>
                      </a:r>
                      <a:r>
                        <a:rPr kumimoji="1" lang="en-US" altLang="ja-JP"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a:t>
                      </a:r>
                      <a:r>
                        <a:rPr kumimoji="1" lang="ja-JP" altLang="en-US" sz="12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rPr>
                        <a:t>式</a:t>
                      </a:r>
                      <a:endParaRPr kumimoji="1" lang="en-US" altLang="ja-JP"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ja-JP" altLang="en-US" sz="700" b="0" i="0" u="none" strike="noStrike" cap="none" normalizeH="0" baseline="0">
                          <a:ln>
                            <a:noFill/>
                          </a:ln>
                          <a:solidFill>
                            <a:srgbClr val="404040"/>
                          </a:solidFill>
                          <a:effectLst/>
                          <a:latin typeface="游ゴシック" panose="020B0400000000000000" pitchFamily="50" charset="-128"/>
                          <a:ea typeface="游ゴシック" panose="020B0400000000000000" pitchFamily="50" charset="-128"/>
                        </a:rPr>
                        <a:t>広告主がサイズを規定内に合わせたバナーを制作し、色数・容量調整のみ</a:t>
                      </a:r>
                      <a:r>
                        <a:rPr kumimoji="1" lang="en-US" altLang="ja-JP"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IPG</a:t>
                      </a:r>
                      <a:r>
                        <a:rPr kumimoji="1" lang="ja-JP" altLang="en-US" sz="700" b="0" i="0" u="none" strike="noStrike" cap="none" normalizeH="0" baseline="0">
                          <a:ln>
                            <a:noFill/>
                          </a:ln>
                          <a:solidFill>
                            <a:srgbClr val="404040"/>
                          </a:solidFill>
                          <a:effectLst/>
                          <a:latin typeface="游ゴシック" panose="020B0400000000000000" pitchFamily="50" charset="-128"/>
                          <a:ea typeface="游ゴシック" panose="020B0400000000000000" pitchFamily="50" charset="-128"/>
                        </a:rPr>
                        <a:t>社が行う場合</a:t>
                      </a:r>
                      <a:endParaRPr kumimoji="1" lang="ja-JP" altLang="en-US" sz="7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35" name="角丸四角形 134">
            <a:extLst>
              <a:ext uri="{FF2B5EF4-FFF2-40B4-BE49-F238E27FC236}">
                <a16:creationId xmlns:a16="http://schemas.microsoft.com/office/drawing/2014/main" id="{F3219F61-9FBC-834B-9949-422A6219B96A}"/>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36" name="正方形/長方形 135">
            <a:extLst>
              <a:ext uri="{FF2B5EF4-FFF2-40B4-BE49-F238E27FC236}">
                <a16:creationId xmlns:a16="http://schemas.microsoft.com/office/drawing/2014/main" id="{42BAD9FC-655D-E344-9159-37B0A7CB06F1}"/>
              </a:ext>
            </a:extLst>
          </p:cNvPr>
          <p:cNvSpPr/>
          <p:nvPr/>
        </p:nvSpPr>
        <p:spPr bwMode="auto">
          <a:xfrm>
            <a:off x="6842335" y="4468745"/>
            <a:ext cx="453203" cy="593862"/>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12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spTree>
    <p:extLst>
      <p:ext uri="{BB962C8B-B14F-4D97-AF65-F5344CB8AC3E}">
        <p14:creationId xmlns:p14="http://schemas.microsoft.com/office/powerpoint/2010/main" val="2436431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9296608" cy="1316001"/>
          </a:xfrm>
        </p:spPr>
        <p:txBody>
          <a:bodyPr/>
          <a:lstStyle/>
          <a:p>
            <a:r>
              <a:rPr kumimoji="1" lang="ja-JP" altLang="en-US" sz="4400" dirty="0">
                <a:latin typeface="Yu Gothic" panose="020B0400000000000000" pitchFamily="34" charset="-128"/>
                <a:ea typeface="Yu Gothic" panose="020B0400000000000000" pitchFamily="34" charset="-128"/>
              </a:rPr>
              <a:t>エリアターゲティングセットプラン</a:t>
            </a:r>
          </a:p>
        </p:txBody>
      </p:sp>
    </p:spTree>
    <p:extLst>
      <p:ext uri="{BB962C8B-B14F-4D97-AF65-F5344CB8AC3E}">
        <p14:creationId xmlns:p14="http://schemas.microsoft.com/office/powerpoint/2010/main" val="1894066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00AB145A-58FF-5947-80DD-4407A7085654}"/>
              </a:ext>
            </a:extLst>
          </p:cNvPr>
          <p:cNvGrpSpPr/>
          <p:nvPr/>
        </p:nvGrpSpPr>
        <p:grpSpPr>
          <a:xfrm>
            <a:off x="616855" y="1699250"/>
            <a:ext cx="2876234" cy="1862115"/>
            <a:chOff x="786934" y="1730976"/>
            <a:chExt cx="2377053" cy="1538938"/>
          </a:xfrm>
        </p:grpSpPr>
        <p:sp>
          <p:nvSpPr>
            <p:cNvPr id="77" name="正方形/長方形 76">
              <a:extLst>
                <a:ext uri="{FF2B5EF4-FFF2-40B4-BE49-F238E27FC236}">
                  <a16:creationId xmlns:a16="http://schemas.microsoft.com/office/drawing/2014/main" id="{1F7A9825-90D0-8042-BF98-069B541E72BA}"/>
                </a:ext>
              </a:extLst>
            </p:cNvPr>
            <p:cNvSpPr/>
            <p:nvPr/>
          </p:nvSpPr>
          <p:spPr bwMode="auto">
            <a:xfrm>
              <a:off x="786934" y="1730976"/>
              <a:ext cx="2377053" cy="1363765"/>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78" name="正方形/長方形 77">
              <a:extLst>
                <a:ext uri="{FF2B5EF4-FFF2-40B4-BE49-F238E27FC236}">
                  <a16:creationId xmlns:a16="http://schemas.microsoft.com/office/drawing/2014/main" id="{D67FD7A9-EBF1-0A4D-85D8-2D0E00883661}"/>
                </a:ext>
              </a:extLst>
            </p:cNvPr>
            <p:cNvSpPr/>
            <p:nvPr/>
          </p:nvSpPr>
          <p:spPr bwMode="auto">
            <a:xfrm>
              <a:off x="1911283" y="2980858"/>
              <a:ext cx="77454" cy="279065"/>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79" name="正方形/長方形 78">
              <a:extLst>
                <a:ext uri="{FF2B5EF4-FFF2-40B4-BE49-F238E27FC236}">
                  <a16:creationId xmlns:a16="http://schemas.microsoft.com/office/drawing/2014/main" id="{27FFDE38-AB02-9F40-8FBB-FF50DF7E8B88}"/>
                </a:ext>
              </a:extLst>
            </p:cNvPr>
            <p:cNvSpPr/>
            <p:nvPr/>
          </p:nvSpPr>
          <p:spPr bwMode="auto">
            <a:xfrm>
              <a:off x="1455588" y="3212560"/>
              <a:ext cx="977869" cy="57354"/>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pic>
          <p:nvPicPr>
            <p:cNvPr id="80" name="Picture 38" descr="0817OLDCEdammy">
              <a:extLst>
                <a:ext uri="{FF2B5EF4-FFF2-40B4-BE49-F238E27FC236}">
                  <a16:creationId xmlns:a16="http://schemas.microsoft.com/office/drawing/2014/main" id="{CC87A31C-E82D-0F4B-928D-B96FA2AC45B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0502" y="1795656"/>
              <a:ext cx="2229918" cy="1245392"/>
            </a:xfrm>
            <a:prstGeom prst="rect">
              <a:avLst/>
            </a:prstGeom>
            <a:solidFill>
              <a:schemeClr val="tx1">
                <a:lumMod val="75000"/>
                <a:lumOff val="25000"/>
              </a:schemeClr>
            </a:solidFill>
            <a:ln>
              <a:solidFill>
                <a:schemeClr val="tx1">
                  <a:lumMod val="75000"/>
                  <a:lumOff val="25000"/>
                </a:schemeClr>
              </a:solidFill>
            </a:ln>
          </p:spPr>
        </p:pic>
        <p:sp>
          <p:nvSpPr>
            <p:cNvPr id="81" name="正方形/長方形 80">
              <a:extLst>
                <a:ext uri="{FF2B5EF4-FFF2-40B4-BE49-F238E27FC236}">
                  <a16:creationId xmlns:a16="http://schemas.microsoft.com/office/drawing/2014/main" id="{933ECFC2-3544-894B-83F1-4097F2CE5A9D}"/>
                </a:ext>
              </a:extLst>
            </p:cNvPr>
            <p:cNvSpPr/>
            <p:nvPr/>
          </p:nvSpPr>
          <p:spPr>
            <a:xfrm>
              <a:off x="906954" y="2190350"/>
              <a:ext cx="425771" cy="596445"/>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endParaRPr kumimoji="1" lang="ja-JP" altLang="en-US" sz="1100" b="1" dirty="0">
                <a:solidFill>
                  <a:schemeClr val="bg1"/>
                </a:solidFill>
                <a:latin typeface="游ゴシック" panose="020B0400000000000000" pitchFamily="50" charset="-128"/>
                <a:ea typeface="游ゴシック" panose="020B0400000000000000" pitchFamily="50" charset="-128"/>
              </a:endParaRPr>
            </a:p>
          </p:txBody>
        </p:sp>
      </p:grpSp>
      <p:sp>
        <p:nvSpPr>
          <p:cNvPr id="20" name="タイトル 2"/>
          <p:cNvSpPr>
            <a:spLocks noGrp="1"/>
          </p:cNvSpPr>
          <p:nvPr>
            <p:ph type="title"/>
          </p:nvPr>
        </p:nvSpPr>
        <p:spPr/>
        <p:txBody>
          <a:bodyPr/>
          <a:lstStyle/>
          <a:p>
            <a:r>
              <a:rPr lang="ja-JP" altLang="en-US" sz="2400"/>
              <a:t>テレビ</a:t>
            </a:r>
            <a:r>
              <a:rPr lang="en-US" altLang="ja-JP" sz="2400" dirty="0"/>
              <a:t>×</a:t>
            </a:r>
            <a:r>
              <a:rPr lang="ja-JP" altLang="en-US" sz="2400"/>
              <a:t>モバイル</a:t>
            </a:r>
            <a:r>
              <a:rPr lang="en-US" altLang="ja-JP" sz="2400" dirty="0"/>
              <a:t> G</a:t>
            </a:r>
            <a:r>
              <a:rPr lang="ja-JP" altLang="en-US" sz="2400"/>
              <a:t>ガイド</a:t>
            </a:r>
            <a:r>
              <a:rPr lang="en-US" altLang="ja-JP" sz="2400" dirty="0"/>
              <a:t>3</a:t>
            </a:r>
            <a:r>
              <a:rPr lang="ja-JP" altLang="en-US" sz="2400"/>
              <a:t>点パック</a:t>
            </a:r>
            <a:br>
              <a:rPr lang="en-US" altLang="ja-JP" sz="2400" dirty="0"/>
            </a:br>
            <a:endParaRPr kumimoji="1" lang="ja-JP" altLang="en-US" sz="2400" dirty="0"/>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dirty="0"/>
              <a:t>その他エリアでの</a:t>
            </a:r>
            <a:r>
              <a:rPr lang="en-US" altLang="ja-JP" sz="1800" dirty="0"/>
              <a:t>3</a:t>
            </a:r>
            <a:r>
              <a:rPr lang="ja-JP" altLang="en-US" sz="1800" dirty="0"/>
              <a:t>点パックも多数展開中</a:t>
            </a:r>
            <a:r>
              <a:rPr lang="en-US" altLang="ja-JP" sz="1800" dirty="0"/>
              <a:t> </a:t>
            </a:r>
          </a:p>
        </p:txBody>
      </p:sp>
      <p:sp>
        <p:nvSpPr>
          <p:cNvPr id="30" name="フッター プレースホルダー 2">
            <a:extLst>
              <a:ext uri="{FF2B5EF4-FFF2-40B4-BE49-F238E27FC236}">
                <a16:creationId xmlns:a16="http://schemas.microsoft.com/office/drawing/2014/main" id="{AC098F90-122B-4348-B1FE-7FF5EE211D3A}"/>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31" name="スライド番号プレースホルダー 3">
            <a:extLst>
              <a:ext uri="{FF2B5EF4-FFF2-40B4-BE49-F238E27FC236}">
                <a16:creationId xmlns:a16="http://schemas.microsoft.com/office/drawing/2014/main" id="{C6E6BEFE-8A37-9C4F-9374-A9C87ADA427F}"/>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18</a:t>
            </a:fld>
            <a:endParaRPr lang="ja-JP" altLang="en-US" dirty="0"/>
          </a:p>
        </p:txBody>
      </p:sp>
      <p:graphicFrame>
        <p:nvGraphicFramePr>
          <p:cNvPr id="39" name="表 38">
            <a:extLst>
              <a:ext uri="{FF2B5EF4-FFF2-40B4-BE49-F238E27FC236}">
                <a16:creationId xmlns:a16="http://schemas.microsoft.com/office/drawing/2014/main" id="{D01382C6-8FA1-184C-B3FE-4FC54CDAD78C}"/>
              </a:ext>
            </a:extLst>
          </p:cNvPr>
          <p:cNvGraphicFramePr>
            <a:graphicFrameLocks noGrp="1"/>
          </p:cNvGraphicFramePr>
          <p:nvPr/>
        </p:nvGraphicFramePr>
        <p:xfrm>
          <a:off x="474563" y="4044610"/>
          <a:ext cx="9076895" cy="1589847"/>
        </p:xfrm>
        <a:graphic>
          <a:graphicData uri="http://schemas.openxmlformats.org/drawingml/2006/table">
            <a:tbl>
              <a:tblPr/>
              <a:tblGrid>
                <a:gridCol w="1984552">
                  <a:extLst>
                    <a:ext uri="{9D8B030D-6E8A-4147-A177-3AD203B41FA5}">
                      <a16:colId xmlns:a16="http://schemas.microsoft.com/office/drawing/2014/main" val="809599711"/>
                    </a:ext>
                  </a:extLst>
                </a:gridCol>
                <a:gridCol w="1755044">
                  <a:extLst>
                    <a:ext uri="{9D8B030D-6E8A-4147-A177-3AD203B41FA5}">
                      <a16:colId xmlns:a16="http://schemas.microsoft.com/office/drawing/2014/main" val="2585900640"/>
                    </a:ext>
                  </a:extLst>
                </a:gridCol>
                <a:gridCol w="1032546">
                  <a:extLst>
                    <a:ext uri="{9D8B030D-6E8A-4147-A177-3AD203B41FA5}">
                      <a16:colId xmlns:a16="http://schemas.microsoft.com/office/drawing/2014/main" val="995951513"/>
                    </a:ext>
                  </a:extLst>
                </a:gridCol>
                <a:gridCol w="1331650">
                  <a:extLst>
                    <a:ext uri="{9D8B030D-6E8A-4147-A177-3AD203B41FA5}">
                      <a16:colId xmlns:a16="http://schemas.microsoft.com/office/drawing/2014/main" val="3270367151"/>
                    </a:ext>
                  </a:extLst>
                </a:gridCol>
                <a:gridCol w="1376348">
                  <a:extLst>
                    <a:ext uri="{9D8B030D-6E8A-4147-A177-3AD203B41FA5}">
                      <a16:colId xmlns:a16="http://schemas.microsoft.com/office/drawing/2014/main" val="130332203"/>
                    </a:ext>
                  </a:extLst>
                </a:gridCol>
                <a:gridCol w="1596755">
                  <a:extLst>
                    <a:ext uri="{9D8B030D-6E8A-4147-A177-3AD203B41FA5}">
                      <a16:colId xmlns:a16="http://schemas.microsoft.com/office/drawing/2014/main" val="4147243762"/>
                    </a:ext>
                  </a:extLst>
                </a:gridCol>
              </a:tblGrid>
              <a:tr h="240133">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メニュー名</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掲載日</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掲載エリア</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想定露出量</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販売価格</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特別価格</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834782722"/>
                  </a:ext>
                </a:extLst>
              </a:tr>
              <a:tr h="438864">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放送型</a:t>
                      </a:r>
                      <a:r>
                        <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rPr>
                        <a:t>G</a:t>
                      </a: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ガイド 終日枠</a:t>
                      </a:r>
                      <a:endPar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ご指定の</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日</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(5:00~29:00)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関東</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約</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600</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万</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imp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\400,000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800" b="1" i="0" u="none" strike="sng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\950,000</a:t>
                      </a:r>
                      <a:endParaRPr kumimoji="1" lang="en-US" altLang="ja-JP" sz="1200" b="1" i="0" u="none" strike="sng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742950" rtl="0" eaLnBrk="1" fontAlgn="ctr"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18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7C80"/>
                          </a:solidFill>
                          <a:effectLst/>
                          <a:uLnTx/>
                          <a:uFillTx/>
                          <a:latin typeface="游ゴシック" panose="020B0400000000000000" pitchFamily="50" charset="-128"/>
                          <a:ea typeface="游ゴシック" panose="020B0400000000000000" pitchFamily="50" charset="-128"/>
                          <a:cs typeface="+mn-cs"/>
                        </a:rPr>
                        <a:t>¥700,000</a:t>
                      </a:r>
                      <a:endParaRPr kumimoji="1" lang="en-US" altLang="ja-JP" sz="1600" b="1" i="0" u="none" strike="noStrike" kern="1200" cap="none" spc="0" normalizeH="0" baseline="0" noProof="0" dirty="0">
                        <a:ln>
                          <a:noFill/>
                        </a:ln>
                        <a:solidFill>
                          <a:srgbClr val="FF7C80"/>
                        </a:solidFill>
                        <a:effectLst/>
                        <a:uLnTx/>
                        <a:uFillTx/>
                        <a:latin typeface="游ゴシック" panose="020B0400000000000000" pitchFamily="50" charset="-128"/>
                        <a:ea typeface="游ゴシック" panose="020B0400000000000000" pitchFamily="50" charset="-128"/>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839931"/>
                  </a:ext>
                </a:extLst>
              </a:tr>
              <a:tr h="438864">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G</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ガイドモバイル</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プレミアムジャック</a:t>
                      </a:r>
                      <a:endPar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ご指定の</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日</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(0:00~24:00)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関東</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約</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10</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万</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imp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\400,000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a:ln>
                          <a:noFill/>
                        </a:ln>
                        <a:solidFill>
                          <a:schemeClr val="accent6"/>
                        </a:solidFill>
                        <a:effectLst/>
                        <a:uLnTx/>
                        <a:uFillTx/>
                        <a:latin typeface="游ゴシック" panose="020B0400000000000000" pitchFamily="50" charset="-128"/>
                        <a:ea typeface="游ゴシック" panose="020B0400000000000000" pitchFamily="50" charset="-128"/>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893621"/>
                  </a:ext>
                </a:extLst>
              </a:tr>
              <a:tr h="471986">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G</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ガイドモバイル</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網掛け</a:t>
                      </a:r>
                      <a:endPar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ご指定の</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日</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(0:00~OA</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終了時刻</a:t>
                      </a: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OA</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全域</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\150,000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a:ln>
                          <a:noFill/>
                        </a:ln>
                        <a:solidFill>
                          <a:srgbClr val="FF7C80"/>
                        </a:solidFill>
                        <a:effectLst/>
                        <a:uLnTx/>
                        <a:uFillTx/>
                        <a:latin typeface="游ゴシック" panose="020B0400000000000000" pitchFamily="50" charset="-128"/>
                        <a:ea typeface="游ゴシック" panose="020B0400000000000000" pitchFamily="50" charset="-128"/>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0001888"/>
                  </a:ext>
                </a:extLst>
              </a:tr>
            </a:tbl>
          </a:graphicData>
        </a:graphic>
      </p:graphicFrame>
      <p:sp>
        <p:nvSpPr>
          <p:cNvPr id="40" name="正方形/長方形 39">
            <a:extLst>
              <a:ext uri="{FF2B5EF4-FFF2-40B4-BE49-F238E27FC236}">
                <a16:creationId xmlns:a16="http://schemas.microsoft.com/office/drawing/2014/main" id="{2765F0B2-16EF-FF4A-A10A-8A0AA417FDC7}"/>
              </a:ext>
            </a:extLst>
          </p:cNvPr>
          <p:cNvSpPr/>
          <p:nvPr/>
        </p:nvSpPr>
        <p:spPr>
          <a:xfrm>
            <a:off x="464306" y="3735115"/>
            <a:ext cx="1544012" cy="307777"/>
          </a:xfrm>
          <a:prstGeom prst="rect">
            <a:avLst/>
          </a:prstGeom>
        </p:spPr>
        <p:txBody>
          <a:bodyPr wrap="none">
            <a:spAutoFit/>
          </a:bodyPr>
          <a:lstStyle/>
          <a:p>
            <a:pPr algn="ctr"/>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■関東</a:t>
            </a:r>
            <a:r>
              <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点パック</a:t>
            </a:r>
          </a:p>
        </p:txBody>
      </p:sp>
      <p:sp>
        <p:nvSpPr>
          <p:cNvPr id="48" name="タイトル 2">
            <a:extLst>
              <a:ext uri="{FF2B5EF4-FFF2-40B4-BE49-F238E27FC236}">
                <a16:creationId xmlns:a16="http://schemas.microsoft.com/office/drawing/2014/main" id="{DFE8F7BA-3682-0B4B-A9CC-BFA8EF4EB6D9}"/>
              </a:ext>
            </a:extLst>
          </p:cNvPr>
          <p:cNvSpPr txBox="1">
            <a:spLocks/>
          </p:cNvSpPr>
          <p:nvPr/>
        </p:nvSpPr>
        <p:spPr>
          <a:xfrm>
            <a:off x="1557100" y="1392196"/>
            <a:ext cx="1189987" cy="25452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200" u="sng"/>
              <a:t>放送型</a:t>
            </a:r>
            <a:r>
              <a:rPr lang="en-US" altLang="ja-JP" sz="1200" u="sng" dirty="0"/>
              <a:t>G</a:t>
            </a:r>
            <a:r>
              <a:rPr lang="ja-JP" altLang="en-US" sz="1200" u="sng"/>
              <a:t>ガイド</a:t>
            </a:r>
            <a:endParaRPr lang="ja-JP" altLang="en-US" sz="1200" u="sng" dirty="0"/>
          </a:p>
        </p:txBody>
      </p:sp>
      <p:sp>
        <p:nvSpPr>
          <p:cNvPr id="52" name="タイトル 2">
            <a:extLst>
              <a:ext uri="{FF2B5EF4-FFF2-40B4-BE49-F238E27FC236}">
                <a16:creationId xmlns:a16="http://schemas.microsoft.com/office/drawing/2014/main" id="{D26F4F05-E915-BA48-AF58-4398396AAD63}"/>
              </a:ext>
            </a:extLst>
          </p:cNvPr>
          <p:cNvSpPr txBox="1">
            <a:spLocks/>
          </p:cNvSpPr>
          <p:nvPr/>
        </p:nvSpPr>
        <p:spPr>
          <a:xfrm>
            <a:off x="4222484" y="1392196"/>
            <a:ext cx="1439885" cy="25452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200" u="sng"/>
              <a:t>プレミアムジャック</a:t>
            </a:r>
            <a:endParaRPr lang="ja-JP" altLang="en-US" sz="1200" u="sng" dirty="0"/>
          </a:p>
        </p:txBody>
      </p:sp>
      <p:sp>
        <p:nvSpPr>
          <p:cNvPr id="56" name="タイトル 2">
            <a:extLst>
              <a:ext uri="{FF2B5EF4-FFF2-40B4-BE49-F238E27FC236}">
                <a16:creationId xmlns:a16="http://schemas.microsoft.com/office/drawing/2014/main" id="{1C5716CB-F4E4-4340-9979-378120D3989B}"/>
              </a:ext>
            </a:extLst>
          </p:cNvPr>
          <p:cNvSpPr txBox="1">
            <a:spLocks/>
          </p:cNvSpPr>
          <p:nvPr/>
        </p:nvSpPr>
        <p:spPr>
          <a:xfrm>
            <a:off x="6217188" y="1392196"/>
            <a:ext cx="1439885" cy="25452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200" u="sng"/>
              <a:t>網掛け</a:t>
            </a:r>
            <a:endParaRPr lang="ja-JP" altLang="en-US" sz="1200" u="sng" dirty="0"/>
          </a:p>
        </p:txBody>
      </p:sp>
      <p:pic>
        <p:nvPicPr>
          <p:cNvPr id="57" name="Picture 5" descr="C:\Users\ipg_CR03\Desktop\color.png">
            <a:extLst>
              <a:ext uri="{FF2B5EF4-FFF2-40B4-BE49-F238E27FC236}">
                <a16:creationId xmlns:a16="http://schemas.microsoft.com/office/drawing/2014/main" id="{AD11ED7A-EF94-C94B-A4F4-4F09BB3804A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83098" y="2712527"/>
            <a:ext cx="1412875" cy="47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正方形/長方形 6">
            <a:extLst>
              <a:ext uri="{FF2B5EF4-FFF2-40B4-BE49-F238E27FC236}">
                <a16:creationId xmlns:a16="http://schemas.microsoft.com/office/drawing/2014/main" id="{AA0EA88F-84C2-4A4F-BFD0-4D1D01095E0A}"/>
              </a:ext>
            </a:extLst>
          </p:cNvPr>
          <p:cNvSpPr>
            <a:spLocks noChangeArrowheads="1"/>
          </p:cNvSpPr>
          <p:nvPr/>
        </p:nvSpPr>
        <p:spPr bwMode="auto">
          <a:xfrm>
            <a:off x="7432511" y="2484205"/>
            <a:ext cx="18902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7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＜網掛けの色は下記よりお選び頂けます＞</a:t>
            </a:r>
            <a:endParaRPr lang="en-US" altLang="ja-JP" sz="7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9" name="正方形/長方形 7">
            <a:extLst>
              <a:ext uri="{FF2B5EF4-FFF2-40B4-BE49-F238E27FC236}">
                <a16:creationId xmlns:a16="http://schemas.microsoft.com/office/drawing/2014/main" id="{BFB98D1B-ED96-6241-849C-A2E5CB142951}"/>
              </a:ext>
            </a:extLst>
          </p:cNvPr>
          <p:cNvSpPr>
            <a:spLocks noChangeArrowheads="1"/>
          </p:cNvSpPr>
          <p:nvPr/>
        </p:nvSpPr>
        <p:spPr bwMode="auto">
          <a:xfrm>
            <a:off x="7617825" y="2585599"/>
            <a:ext cx="5180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900" dirty="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ocean</a:t>
            </a:r>
          </a:p>
        </p:txBody>
      </p:sp>
      <p:sp>
        <p:nvSpPr>
          <p:cNvPr id="60" name="正方形/長方形 20">
            <a:extLst>
              <a:ext uri="{FF2B5EF4-FFF2-40B4-BE49-F238E27FC236}">
                <a16:creationId xmlns:a16="http://schemas.microsoft.com/office/drawing/2014/main" id="{D6B14DDC-B32D-D846-B353-B395677ED834}"/>
              </a:ext>
            </a:extLst>
          </p:cNvPr>
          <p:cNvSpPr>
            <a:spLocks noChangeArrowheads="1"/>
          </p:cNvSpPr>
          <p:nvPr/>
        </p:nvSpPr>
        <p:spPr bwMode="auto">
          <a:xfrm>
            <a:off x="8046092" y="2596712"/>
            <a:ext cx="50847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9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forest</a:t>
            </a:r>
          </a:p>
        </p:txBody>
      </p:sp>
      <p:sp>
        <p:nvSpPr>
          <p:cNvPr id="61" name="正方形/長方形 21">
            <a:extLst>
              <a:ext uri="{FF2B5EF4-FFF2-40B4-BE49-F238E27FC236}">
                <a16:creationId xmlns:a16="http://schemas.microsoft.com/office/drawing/2014/main" id="{2E1363D9-69E1-9249-BF8C-BEA876173218}"/>
              </a:ext>
            </a:extLst>
          </p:cNvPr>
          <p:cNvSpPr>
            <a:spLocks noChangeArrowheads="1"/>
          </p:cNvSpPr>
          <p:nvPr/>
        </p:nvSpPr>
        <p:spPr bwMode="auto">
          <a:xfrm>
            <a:off x="8464742" y="2577662"/>
            <a:ext cx="58862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9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sunrise</a:t>
            </a:r>
          </a:p>
        </p:txBody>
      </p:sp>
      <p:sp>
        <p:nvSpPr>
          <p:cNvPr id="62" name="正方形/長方形 22">
            <a:extLst>
              <a:ext uri="{FF2B5EF4-FFF2-40B4-BE49-F238E27FC236}">
                <a16:creationId xmlns:a16="http://schemas.microsoft.com/office/drawing/2014/main" id="{C45AD549-57FC-514E-A1B4-78355CBF2893}"/>
              </a:ext>
            </a:extLst>
          </p:cNvPr>
          <p:cNvSpPr>
            <a:spLocks noChangeArrowheads="1"/>
          </p:cNvSpPr>
          <p:nvPr/>
        </p:nvSpPr>
        <p:spPr bwMode="auto">
          <a:xfrm>
            <a:off x="7793944" y="3078151"/>
            <a:ext cx="5196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9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peach</a:t>
            </a:r>
          </a:p>
        </p:txBody>
      </p:sp>
      <p:sp>
        <p:nvSpPr>
          <p:cNvPr id="63" name="正方形/長方形 23">
            <a:extLst>
              <a:ext uri="{FF2B5EF4-FFF2-40B4-BE49-F238E27FC236}">
                <a16:creationId xmlns:a16="http://schemas.microsoft.com/office/drawing/2014/main" id="{DB5B4003-9B8D-234B-8470-885AADBEAF7C}"/>
              </a:ext>
            </a:extLst>
          </p:cNvPr>
          <p:cNvSpPr>
            <a:spLocks noChangeArrowheads="1"/>
          </p:cNvSpPr>
          <p:nvPr/>
        </p:nvSpPr>
        <p:spPr bwMode="auto">
          <a:xfrm>
            <a:off x="8281478" y="3067039"/>
            <a:ext cx="4844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900" dirty="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grape</a:t>
            </a:r>
          </a:p>
        </p:txBody>
      </p:sp>
      <p:pic>
        <p:nvPicPr>
          <p:cNvPr id="64" name="Picture 5" descr="C:\Users\ipg_CR03\Desktop\color.png">
            <a:extLst>
              <a:ext uri="{FF2B5EF4-FFF2-40B4-BE49-F238E27FC236}">
                <a16:creationId xmlns:a16="http://schemas.microsoft.com/office/drawing/2014/main" id="{01E8768C-66DA-1746-BB5D-774F5620C64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826404" y="3188469"/>
            <a:ext cx="979995" cy="48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図 64">
            <a:extLst>
              <a:ext uri="{FF2B5EF4-FFF2-40B4-BE49-F238E27FC236}">
                <a16:creationId xmlns:a16="http://schemas.microsoft.com/office/drawing/2014/main" id="{172017F5-B3CD-9145-8B97-A033B93436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4042" y="1637049"/>
            <a:ext cx="950923" cy="1986517"/>
          </a:xfrm>
          <a:prstGeom prst="rect">
            <a:avLst/>
          </a:prstGeom>
        </p:spPr>
      </p:pic>
      <p:grpSp>
        <p:nvGrpSpPr>
          <p:cNvPr id="67" name="グループ化 66">
            <a:extLst>
              <a:ext uri="{FF2B5EF4-FFF2-40B4-BE49-F238E27FC236}">
                <a16:creationId xmlns:a16="http://schemas.microsoft.com/office/drawing/2014/main" id="{378D7867-95A7-3247-8374-F2BDD4B7F626}"/>
              </a:ext>
            </a:extLst>
          </p:cNvPr>
          <p:cNvGrpSpPr/>
          <p:nvPr/>
        </p:nvGrpSpPr>
        <p:grpSpPr>
          <a:xfrm>
            <a:off x="6445919" y="1637048"/>
            <a:ext cx="950580" cy="1986518"/>
            <a:chOff x="1289149" y="1400972"/>
            <a:chExt cx="1684010" cy="3519237"/>
          </a:xfrm>
        </p:grpSpPr>
        <p:pic>
          <p:nvPicPr>
            <p:cNvPr id="68" name="図 67">
              <a:extLst>
                <a:ext uri="{FF2B5EF4-FFF2-40B4-BE49-F238E27FC236}">
                  <a16:creationId xmlns:a16="http://schemas.microsoft.com/office/drawing/2014/main" id="{CF50B2B2-90AC-204F-BBE5-628A65CD76BE}"/>
                </a:ext>
              </a:extLst>
            </p:cNvPr>
            <p:cNvPicPr>
              <a:picLocks noChangeAspect="1"/>
            </p:cNvPicPr>
            <p:nvPr/>
          </p:nvPicPr>
          <p:blipFill>
            <a:blip r:embed="rId6"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289149" y="1400972"/>
              <a:ext cx="1684010" cy="3519237"/>
            </a:xfrm>
            <a:prstGeom prst="rect">
              <a:avLst/>
            </a:prstGeom>
          </p:spPr>
        </p:pic>
        <p:pic>
          <p:nvPicPr>
            <p:cNvPr id="69" name="図 68">
              <a:extLst>
                <a:ext uri="{FF2B5EF4-FFF2-40B4-BE49-F238E27FC236}">
                  <a16:creationId xmlns:a16="http://schemas.microsoft.com/office/drawing/2014/main" id="{A7D3C2A7-6937-AC48-BAE2-AF709CBF43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46876" y="1779129"/>
              <a:ext cx="1542635" cy="2742459"/>
            </a:xfrm>
            <a:prstGeom prst="rect">
              <a:avLst/>
            </a:prstGeom>
          </p:spPr>
        </p:pic>
        <p:sp>
          <p:nvSpPr>
            <p:cNvPr id="70" name="正方形/長方形 69">
              <a:extLst>
                <a:ext uri="{FF2B5EF4-FFF2-40B4-BE49-F238E27FC236}">
                  <a16:creationId xmlns:a16="http://schemas.microsoft.com/office/drawing/2014/main" id="{031BFE21-55B6-AB43-9567-C89A6C65A72B}"/>
                </a:ext>
              </a:extLst>
            </p:cNvPr>
            <p:cNvSpPr/>
            <p:nvPr/>
          </p:nvSpPr>
          <p:spPr>
            <a:xfrm>
              <a:off x="1786444" y="2617746"/>
              <a:ext cx="603464" cy="1050845"/>
            </a:xfrm>
            <a:prstGeom prst="rect">
              <a:avLst/>
            </a:prstGeom>
            <a:noFill/>
            <a:ln w="381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a:solidFill>
                  <a:srgbClr val="FFFFFF"/>
                </a:solidFill>
                <a:latin typeface="游ゴシック" panose="020B0400000000000000" pitchFamily="50" charset="-128"/>
                <a:ea typeface="游ゴシック" panose="020B0400000000000000" pitchFamily="50" charset="-128"/>
              </a:endParaRPr>
            </a:p>
          </p:txBody>
        </p:sp>
        <p:sp>
          <p:nvSpPr>
            <p:cNvPr id="71" name="正方形/長方形 70">
              <a:extLst>
                <a:ext uri="{FF2B5EF4-FFF2-40B4-BE49-F238E27FC236}">
                  <a16:creationId xmlns:a16="http://schemas.microsoft.com/office/drawing/2014/main" id="{898BF4A6-64DF-D040-AFD7-37B0F126CCA5}"/>
                </a:ext>
              </a:extLst>
            </p:cNvPr>
            <p:cNvSpPr/>
            <p:nvPr/>
          </p:nvSpPr>
          <p:spPr>
            <a:xfrm>
              <a:off x="1346876" y="4090326"/>
              <a:ext cx="1542635" cy="2419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游ゴシック" panose="020B0400000000000000" pitchFamily="50" charset="-128"/>
                  <a:ea typeface="游ゴシック" panose="020B0400000000000000" pitchFamily="50" charset="-128"/>
                </a:rPr>
                <a:t>AD</a:t>
              </a:r>
              <a:endParaRPr kumimoji="1" lang="ja-JP" altLang="en-US" sz="1100" dirty="0">
                <a:latin typeface="游ゴシック" panose="020B0400000000000000" pitchFamily="50" charset="-128"/>
                <a:ea typeface="游ゴシック" panose="020B0400000000000000" pitchFamily="50" charset="-128"/>
              </a:endParaRPr>
            </a:p>
          </p:txBody>
        </p:sp>
      </p:grpSp>
      <p:sp>
        <p:nvSpPr>
          <p:cNvPr id="82" name="タイトル 2">
            <a:extLst>
              <a:ext uri="{FF2B5EF4-FFF2-40B4-BE49-F238E27FC236}">
                <a16:creationId xmlns:a16="http://schemas.microsoft.com/office/drawing/2014/main" id="{C46C12BC-B53D-F047-9F38-0EF95738EAE7}"/>
              </a:ext>
            </a:extLst>
          </p:cNvPr>
          <p:cNvSpPr txBox="1">
            <a:spLocks/>
          </p:cNvSpPr>
          <p:nvPr/>
        </p:nvSpPr>
        <p:spPr>
          <a:xfrm>
            <a:off x="3273623" y="2502507"/>
            <a:ext cx="1439885" cy="255600"/>
          </a:xfrm>
          <a:prstGeom prst="rect">
            <a:avLst/>
          </a:prstGeom>
        </p:spPr>
        <p:txBody>
          <a:bodyPr vert="horz" lIns="0" tIns="0" rIns="0" bIns="0" rtlCol="0" anchor="ctr"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en-US" altLang="ja-JP" sz="5400" dirty="0"/>
              <a:t>×</a:t>
            </a:r>
            <a:endParaRPr lang="ja-JP" altLang="en-US" sz="5400" dirty="0"/>
          </a:p>
        </p:txBody>
      </p:sp>
      <p:sp>
        <p:nvSpPr>
          <p:cNvPr id="83" name="タイトル 2">
            <a:extLst>
              <a:ext uri="{FF2B5EF4-FFF2-40B4-BE49-F238E27FC236}">
                <a16:creationId xmlns:a16="http://schemas.microsoft.com/office/drawing/2014/main" id="{DB9D6EC0-49EF-FE40-8FE4-EA75C9366EE0}"/>
              </a:ext>
            </a:extLst>
          </p:cNvPr>
          <p:cNvSpPr txBox="1">
            <a:spLocks/>
          </p:cNvSpPr>
          <p:nvPr/>
        </p:nvSpPr>
        <p:spPr>
          <a:xfrm>
            <a:off x="5225499" y="2502507"/>
            <a:ext cx="1439885" cy="255600"/>
          </a:xfrm>
          <a:prstGeom prst="rect">
            <a:avLst/>
          </a:prstGeom>
        </p:spPr>
        <p:txBody>
          <a:bodyPr vert="horz" lIns="0" tIns="0" rIns="0" bIns="0" rtlCol="0" anchor="ctr"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en-US" altLang="ja-JP" sz="5400" dirty="0"/>
              <a:t>×</a:t>
            </a:r>
            <a:endParaRPr lang="ja-JP" altLang="en-US" sz="5400" dirty="0"/>
          </a:p>
        </p:txBody>
      </p:sp>
      <p:sp>
        <p:nvSpPr>
          <p:cNvPr id="84" name="正方形/長方形 83">
            <a:extLst>
              <a:ext uri="{FF2B5EF4-FFF2-40B4-BE49-F238E27FC236}">
                <a16:creationId xmlns:a16="http://schemas.microsoft.com/office/drawing/2014/main" id="{5C45796E-C286-334E-AD5E-480671F2CCD0}"/>
              </a:ext>
            </a:extLst>
          </p:cNvPr>
          <p:cNvSpPr>
            <a:spLocks noChangeArrowheads="1"/>
          </p:cNvSpPr>
          <p:nvPr/>
        </p:nvSpPr>
        <p:spPr bwMode="auto">
          <a:xfrm>
            <a:off x="464306" y="5631234"/>
            <a:ext cx="9087152"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3">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※3</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メニューとも同日掲載に限ります。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※G</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ガイドモバイルのプレミアムジャックは動画掲載が可能です。追加費用別途</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 ¥100,000(</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税別</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a:t>
            </a:r>
          </a:p>
          <a:p>
            <a:pPr>
              <a:spcBef>
                <a:spcPct val="30000"/>
              </a:spcBef>
              <a:defRPr/>
            </a:pP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※G</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ガイドモバイルのプレミアムジャックは、アプリバージョン</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6.8.3</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以上</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(Android</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版</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400" dirty="0" err="1">
                <a:solidFill>
                  <a:schemeClr val="tx1">
                    <a:lumMod val="85000"/>
                    <a:lumOff val="15000"/>
                  </a:schemeClr>
                </a:solidFill>
                <a:latin typeface="游ゴシック" panose="020B0400000000000000" pitchFamily="50" charset="-128"/>
                <a:ea typeface="游ゴシック" panose="020B0400000000000000" pitchFamily="50" charset="-128"/>
              </a:rPr>
              <a:t>、</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2.2.0</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以上</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(iOS</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版</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が対象になります。</a:t>
            </a:r>
            <a:endPar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endParaRPr>
          </a:p>
          <a:p>
            <a:pPr>
              <a:spcBef>
                <a:spcPct val="30000"/>
              </a:spcBef>
              <a:defRPr/>
            </a:pP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※G</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ガイドモバイルの網掛けは、</a:t>
            </a:r>
            <a:r>
              <a:rPr lang="ja-JP" altLang="en-US" sz="400" dirty="0">
                <a:latin typeface="游ゴシック" panose="020B0400000000000000" pitchFamily="50" charset="-128"/>
                <a:ea typeface="游ゴシック" panose="020B0400000000000000" pitchFamily="50" charset="-128"/>
              </a:rPr>
              <a:t>アプリバージョン</a:t>
            </a:r>
            <a:r>
              <a:rPr lang="en-US" altLang="ja-JP" sz="400" dirty="0">
                <a:latin typeface="游ゴシック" panose="020B0400000000000000" pitchFamily="50" charset="-128"/>
                <a:ea typeface="游ゴシック" panose="020B0400000000000000" pitchFamily="50" charset="-128"/>
              </a:rPr>
              <a:t>5.5.4</a:t>
            </a:r>
            <a:r>
              <a:rPr lang="ja-JP" altLang="en-US" sz="400" dirty="0">
                <a:latin typeface="游ゴシック" panose="020B0400000000000000" pitchFamily="50" charset="-128"/>
                <a:ea typeface="游ゴシック" panose="020B0400000000000000" pitchFamily="50" charset="-128"/>
              </a:rPr>
              <a:t>または</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a:t>
            </a:r>
            <a:r>
              <a:rPr lang="en-US" altLang="ja-JP" sz="400" dirty="0">
                <a:latin typeface="游ゴシック" panose="020B0400000000000000" pitchFamily="50" charset="-128"/>
                <a:ea typeface="游ゴシック" panose="020B0400000000000000" pitchFamily="50" charset="-128"/>
              </a:rPr>
              <a:t>)</a:t>
            </a:r>
            <a:r>
              <a:rPr lang="ja-JP" altLang="en-US" sz="400" dirty="0" err="1">
                <a:latin typeface="游ゴシック" panose="020B0400000000000000" pitchFamily="50" charset="-128"/>
                <a:ea typeface="游ゴシック" panose="020B0400000000000000" pitchFamily="50" charset="-128"/>
              </a:rPr>
              <a:t>、</a:t>
            </a:r>
            <a:r>
              <a:rPr lang="en-US" altLang="ja-JP" sz="400" dirty="0">
                <a:latin typeface="游ゴシック" panose="020B0400000000000000" pitchFamily="50" charset="-128"/>
                <a:ea typeface="游ゴシック" panose="020B0400000000000000" pitchFamily="50" charset="-128"/>
              </a:rPr>
              <a:t>2.2.0</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が対象になります。</a:t>
            </a:r>
          </a:p>
          <a:p>
            <a:pPr>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競合排除はしておりません。放送型</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G</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ガイドは</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10</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秒後に競合社の広告が掲載される場合がございます。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放送型</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G</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ガイドは全国</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or</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関東掲載時の場合、掲載画面を写真撮影しレポートさせて頂きます。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広告掲載日より中</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7</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営業日前での素材納品が原則となります。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endParaRPr kumimoji="0" lang="en-US" altLang="ja-JP"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kumimoji="0" lang="en-US" altLang="ja-JP"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素材制作を</a:t>
            </a:r>
            <a:r>
              <a:rPr kumimoji="0" lang="en"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IPG</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社にて請負う場合、別途費用がかかります。</a:t>
            </a: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※IPG</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社にて表現考査がございます。広告表現内容によっては、掲載をお断りする場合もございます。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別紙記載の免責事項を必ずご確認下さい。</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p:txBody>
      </p:sp>
      <p:grpSp>
        <p:nvGrpSpPr>
          <p:cNvPr id="5" name="グループ化 4">
            <a:extLst>
              <a:ext uri="{FF2B5EF4-FFF2-40B4-BE49-F238E27FC236}">
                <a16:creationId xmlns:a16="http://schemas.microsoft.com/office/drawing/2014/main" id="{F61F2D5E-5610-7647-86A6-AC2F81ABC3C1}"/>
              </a:ext>
            </a:extLst>
          </p:cNvPr>
          <p:cNvGrpSpPr/>
          <p:nvPr/>
        </p:nvGrpSpPr>
        <p:grpSpPr>
          <a:xfrm>
            <a:off x="5496822" y="1655987"/>
            <a:ext cx="239760" cy="786541"/>
            <a:chOff x="95567" y="2952768"/>
            <a:chExt cx="752469" cy="2468509"/>
          </a:xfrm>
        </p:grpSpPr>
        <p:pic>
          <p:nvPicPr>
            <p:cNvPr id="85" name="図 84">
              <a:extLst>
                <a:ext uri="{FF2B5EF4-FFF2-40B4-BE49-F238E27FC236}">
                  <a16:creationId xmlns:a16="http://schemas.microsoft.com/office/drawing/2014/main" id="{727F9716-EAB5-D74E-AA53-2BA07C84F0DC}"/>
                </a:ext>
              </a:extLst>
            </p:cNvPr>
            <p:cNvPicPr>
              <a:picLocks noChangeAspect="1"/>
            </p:cNvPicPr>
            <p:nvPr/>
          </p:nvPicPr>
          <p:blipFill>
            <a:blip r:embed="rId8"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98024" y="3827023"/>
              <a:ext cx="747557" cy="747560"/>
            </a:xfrm>
            <a:prstGeom prst="rect">
              <a:avLst/>
            </a:prstGeom>
          </p:spPr>
        </p:pic>
        <p:pic>
          <p:nvPicPr>
            <p:cNvPr id="86" name="Picture 2" descr="「Gガイドモバイル」の画像検索結果">
              <a:extLst>
                <a:ext uri="{FF2B5EF4-FFF2-40B4-BE49-F238E27FC236}">
                  <a16:creationId xmlns:a16="http://schemas.microsoft.com/office/drawing/2014/main" id="{B088337F-349C-2842-B678-100F66103076}"/>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5567" y="2952768"/>
              <a:ext cx="752469" cy="752468"/>
            </a:xfrm>
            <a:prstGeom prst="rect">
              <a:avLst/>
            </a:prstGeom>
            <a:noFill/>
            <a:extLst>
              <a:ext uri="{909E8E84-426E-40DD-AFC4-6F175D3DCCD1}">
                <a14:hiddenFill xmlns:a14="http://schemas.microsoft.com/office/drawing/2010/main">
                  <a:solidFill>
                    <a:srgbClr val="FFFFFF"/>
                  </a:solidFill>
                </a14:hiddenFill>
              </a:ext>
            </a:extLst>
          </p:spPr>
        </p:pic>
        <p:pic>
          <p:nvPicPr>
            <p:cNvPr id="87" name="図 86">
              <a:extLst>
                <a:ext uri="{FF2B5EF4-FFF2-40B4-BE49-F238E27FC236}">
                  <a16:creationId xmlns:a16="http://schemas.microsoft.com/office/drawing/2014/main" id="{2B31738B-1DA5-204A-9841-026262F46530}"/>
                </a:ext>
              </a:extLst>
            </p:cNvPr>
            <p:cNvPicPr>
              <a:picLocks noChangeAspect="1"/>
            </p:cNvPicPr>
            <p:nvPr/>
          </p:nvPicPr>
          <p:blipFill>
            <a:blip r:embed="rId10"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09351" y="4696370"/>
              <a:ext cx="724904" cy="724907"/>
            </a:xfrm>
            <a:prstGeom prst="rect">
              <a:avLst/>
            </a:prstGeom>
          </p:spPr>
        </p:pic>
      </p:grpSp>
      <p:grpSp>
        <p:nvGrpSpPr>
          <p:cNvPr id="88" name="グループ化 87">
            <a:extLst>
              <a:ext uri="{FF2B5EF4-FFF2-40B4-BE49-F238E27FC236}">
                <a16:creationId xmlns:a16="http://schemas.microsoft.com/office/drawing/2014/main" id="{9B8EE713-F1D8-2048-BBEE-D2BDDBCE9C6C}"/>
              </a:ext>
            </a:extLst>
          </p:cNvPr>
          <p:cNvGrpSpPr/>
          <p:nvPr/>
        </p:nvGrpSpPr>
        <p:grpSpPr>
          <a:xfrm>
            <a:off x="7464770" y="1655987"/>
            <a:ext cx="239760" cy="786541"/>
            <a:chOff x="95567" y="2952768"/>
            <a:chExt cx="752469" cy="2468509"/>
          </a:xfrm>
        </p:grpSpPr>
        <p:pic>
          <p:nvPicPr>
            <p:cNvPr id="89" name="図 88">
              <a:extLst>
                <a:ext uri="{FF2B5EF4-FFF2-40B4-BE49-F238E27FC236}">
                  <a16:creationId xmlns:a16="http://schemas.microsoft.com/office/drawing/2014/main" id="{5F5F1965-5771-9F4D-8A59-129CFFA2DCEA}"/>
                </a:ext>
              </a:extLst>
            </p:cNvPr>
            <p:cNvPicPr>
              <a:picLocks noChangeAspect="1"/>
            </p:cNvPicPr>
            <p:nvPr/>
          </p:nvPicPr>
          <p:blipFill>
            <a:blip r:embed="rId8"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98024" y="3827023"/>
              <a:ext cx="747557" cy="747560"/>
            </a:xfrm>
            <a:prstGeom prst="rect">
              <a:avLst/>
            </a:prstGeom>
          </p:spPr>
        </p:pic>
        <p:pic>
          <p:nvPicPr>
            <p:cNvPr id="90" name="Picture 2" descr="「Gガイドモバイル」の画像検索結果">
              <a:extLst>
                <a:ext uri="{FF2B5EF4-FFF2-40B4-BE49-F238E27FC236}">
                  <a16:creationId xmlns:a16="http://schemas.microsoft.com/office/drawing/2014/main" id="{0715CFE1-F465-D742-921A-DDBE8EA0B9AF}"/>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5567" y="2952768"/>
              <a:ext cx="752469" cy="752468"/>
            </a:xfrm>
            <a:prstGeom prst="rect">
              <a:avLst/>
            </a:prstGeom>
            <a:noFill/>
            <a:extLst>
              <a:ext uri="{909E8E84-426E-40DD-AFC4-6F175D3DCCD1}">
                <a14:hiddenFill xmlns:a14="http://schemas.microsoft.com/office/drawing/2010/main">
                  <a:solidFill>
                    <a:srgbClr val="FFFFFF"/>
                  </a:solidFill>
                </a14:hiddenFill>
              </a:ext>
            </a:extLst>
          </p:spPr>
        </p:pic>
        <p:pic>
          <p:nvPicPr>
            <p:cNvPr id="91" name="図 90">
              <a:extLst>
                <a:ext uri="{FF2B5EF4-FFF2-40B4-BE49-F238E27FC236}">
                  <a16:creationId xmlns:a16="http://schemas.microsoft.com/office/drawing/2014/main" id="{538B57BD-7352-E140-B3D6-A37D7F56271F}"/>
                </a:ext>
              </a:extLst>
            </p:cNvPr>
            <p:cNvPicPr>
              <a:picLocks noChangeAspect="1"/>
            </p:cNvPicPr>
            <p:nvPr/>
          </p:nvPicPr>
          <p:blipFill>
            <a:blip r:embed="rId10"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09351" y="4696370"/>
              <a:ext cx="724904" cy="724907"/>
            </a:xfrm>
            <a:prstGeom prst="rect">
              <a:avLst/>
            </a:prstGeom>
          </p:spPr>
        </p:pic>
      </p:grpSp>
      <p:sp>
        <p:nvSpPr>
          <p:cNvPr id="93" name="角丸四角形 92">
            <a:extLst>
              <a:ext uri="{FF2B5EF4-FFF2-40B4-BE49-F238E27FC236}">
                <a16:creationId xmlns:a16="http://schemas.microsoft.com/office/drawing/2014/main" id="{196F1A20-1A9B-BC42-A6A6-8353FBEE6A88}"/>
              </a:ext>
            </a:extLst>
          </p:cNvPr>
          <p:cNvSpPr/>
          <p:nvPr/>
        </p:nvSpPr>
        <p:spPr>
          <a:xfrm>
            <a:off x="6251209" y="0"/>
            <a:ext cx="105732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a:solidFill>
                  <a:prstClr val="white"/>
                </a:solidFill>
                <a:latin typeface="游ゴシック" panose="020B0400000000000000" pitchFamily="50" charset="-128"/>
                <a:ea typeface="游ゴシック" panose="020B0400000000000000" pitchFamily="50" charset="-128"/>
              </a:rPr>
              <a:t>番宣限定</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en-US" altLang="ja-JP" sz="1400" dirty="0">
                <a:solidFill>
                  <a:prstClr val="white"/>
                </a:solidFill>
                <a:latin typeface="游ゴシック" panose="020B0400000000000000" pitchFamily="50" charset="-128"/>
                <a:ea typeface="游ゴシック" panose="020B0400000000000000" pitchFamily="50" charset="-128"/>
              </a:rPr>
              <a:t>1</a:t>
            </a:r>
            <a:r>
              <a:rPr lang="ja-JP" altLang="en-US" sz="1400">
                <a:solidFill>
                  <a:prstClr val="white"/>
                </a:solidFill>
                <a:latin typeface="游ゴシック" panose="020B0400000000000000" pitchFamily="50" charset="-128"/>
                <a:ea typeface="游ゴシック" panose="020B0400000000000000" pitchFamily="50" charset="-128"/>
              </a:rPr>
              <a:t>日</a:t>
            </a:r>
            <a:r>
              <a:rPr lang="en-US" altLang="ja-JP" sz="1400" dirty="0">
                <a:solidFill>
                  <a:prstClr val="white"/>
                </a:solidFill>
                <a:latin typeface="游ゴシック" panose="020B0400000000000000" pitchFamily="50" charset="-128"/>
                <a:ea typeface="游ゴシック" panose="020B0400000000000000" pitchFamily="50" charset="-128"/>
              </a:rPr>
              <a:t>1</a:t>
            </a:r>
            <a:r>
              <a:rPr lang="ja-JP" altLang="en-US" sz="1400">
                <a:solidFill>
                  <a:prstClr val="white"/>
                </a:solidFill>
                <a:latin typeface="游ゴシック" panose="020B0400000000000000" pitchFamily="50" charset="-128"/>
                <a:ea typeface="游ゴシック" panose="020B0400000000000000" pitchFamily="50" charset="-128"/>
              </a:rPr>
              <a:t>社限定</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sp>
        <p:nvSpPr>
          <p:cNvPr id="49" name="角丸四角形 48">
            <a:extLst>
              <a:ext uri="{FF2B5EF4-FFF2-40B4-BE49-F238E27FC236}">
                <a16:creationId xmlns:a16="http://schemas.microsoft.com/office/drawing/2014/main" id="{71842AB4-2155-0E48-AF38-C4014D7EA57D}"/>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3" name="テキスト ボックス 52">
            <a:extLst>
              <a:ext uri="{FF2B5EF4-FFF2-40B4-BE49-F238E27FC236}">
                <a16:creationId xmlns:a16="http://schemas.microsoft.com/office/drawing/2014/main" id="{0DE0E73A-9A2C-8D41-ABA7-FE75CBFC6D77}"/>
              </a:ext>
            </a:extLst>
          </p:cNvPr>
          <p:cNvSpPr txBox="1"/>
          <p:nvPr/>
        </p:nvSpPr>
        <p:spPr>
          <a:xfrm>
            <a:off x="6157026" y="3755323"/>
            <a:ext cx="3472489" cy="276999"/>
          </a:xfrm>
          <a:prstGeom prst="rect">
            <a:avLst/>
          </a:prstGeom>
          <a:noFill/>
        </p:spPr>
        <p:txBody>
          <a:bodyPr wrap="none" rtlCol="0">
            <a:spAutoFit/>
          </a:bodyPr>
          <a:lstStyle/>
          <a:p>
            <a:pPr algn="r"/>
            <a:r>
              <a:rPr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6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endPar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endParaRPr>
          </a:p>
          <a:p>
            <a:pPr algn="r"/>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a:latin typeface="游ゴシック" panose="020B0400000000000000" pitchFamily="50" charset="-128"/>
                <a:ea typeface="游ゴシック" panose="020B0400000000000000" pitchFamily="50" charset="-128"/>
                <a:cs typeface="メイリオ" panose="020B0604030504040204" pitchFamily="50" charset="-128"/>
              </a:rPr>
              <a:t>放送型</a:t>
            </a:r>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G</a:t>
            </a:r>
            <a:r>
              <a:rPr kumimoji="1" lang="ja-JP" altLang="en-US" sz="600">
                <a:latin typeface="游ゴシック" panose="020B0400000000000000" pitchFamily="50" charset="-128"/>
                <a:ea typeface="游ゴシック" panose="020B0400000000000000" pitchFamily="50" charset="-128"/>
                <a:cs typeface="メイリオ" panose="020B0604030504040204" pitchFamily="50" charset="-128"/>
              </a:rPr>
              <a:t>ガイド</a:t>
            </a:r>
            <a:r>
              <a:rPr lang="ja-JP" altLang="en-US" sz="600">
                <a:latin typeface="游ゴシック" panose="020B0400000000000000" pitchFamily="50" charset="-128"/>
                <a:ea typeface="游ゴシック" panose="020B0400000000000000" pitchFamily="50" charset="-128"/>
                <a:cs typeface="メイリオ" panose="020B0604030504040204" pitchFamily="50" charset="-128"/>
              </a:rPr>
              <a:t>の</a:t>
            </a:r>
            <a:r>
              <a:rPr kumimoji="1" lang="ja-JP" altLang="en-US" sz="600">
                <a:latin typeface="游ゴシック" panose="020B0400000000000000" pitchFamily="50" charset="-128"/>
                <a:ea typeface="游ゴシック" panose="020B0400000000000000" pitchFamily="50" charset="-128"/>
                <a:cs typeface="メイリオ" panose="020B0604030504040204" pitchFamily="50" charset="-128"/>
              </a:rPr>
              <a:t>想定露出量は、結線受信機ログ数値を全受信機に拡張した推計になります。</a:t>
            </a:r>
            <a:endPar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1" name="正方形/長方形 50">
            <a:extLst>
              <a:ext uri="{FF2B5EF4-FFF2-40B4-BE49-F238E27FC236}">
                <a16:creationId xmlns:a16="http://schemas.microsoft.com/office/drawing/2014/main" id="{75499C10-FCB8-E545-B350-93B2EF2E8549}"/>
              </a:ext>
            </a:extLst>
          </p:cNvPr>
          <p:cNvSpPr/>
          <p:nvPr/>
        </p:nvSpPr>
        <p:spPr>
          <a:xfrm>
            <a:off x="272753" y="808790"/>
            <a:ext cx="9278705" cy="400110"/>
          </a:xfrm>
          <a:prstGeom prst="rect">
            <a:avLst/>
          </a:prstGeom>
        </p:spPr>
        <p:txBody>
          <a:bodyPr wrap="square">
            <a:spAutoFit/>
          </a:bodyPr>
          <a:lstStyle/>
          <a:p>
            <a:pPr algn="ctr"/>
            <a:r>
              <a:rPr lang="ja-JP" altLang="en-US" sz="2000" b="1" u="sng">
                <a:solidFill>
                  <a:schemeClr val="tx1">
                    <a:lumMod val="75000"/>
                    <a:lumOff val="25000"/>
                  </a:schemeClr>
                </a:solidFill>
                <a:latin typeface="游ゴシック" panose="020B0400000000000000" pitchFamily="50" charset="-128"/>
                <a:ea typeface="游ゴシック" panose="020B0400000000000000" pitchFamily="50" charset="-128"/>
              </a:rPr>
              <a:t>世帯</a:t>
            </a:r>
            <a:r>
              <a:rPr lang="en-US" altLang="ja-JP" sz="1200" u="sng"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u="sng">
                <a:solidFill>
                  <a:schemeClr val="tx1">
                    <a:lumMod val="75000"/>
                    <a:lumOff val="25000"/>
                  </a:schemeClr>
                </a:solidFill>
                <a:latin typeface="游ゴシック" panose="020B0400000000000000" pitchFamily="50" charset="-128"/>
                <a:ea typeface="游ゴシック" panose="020B0400000000000000" pitchFamily="50" charset="-128"/>
              </a:rPr>
              <a:t>全てのテレビ視聴者</a:t>
            </a:r>
            <a:r>
              <a:rPr lang="en-US" altLang="ja-JP" sz="1200" u="sng"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2000" b="1" dirty="0">
                <a:solidFill>
                  <a:srgbClr val="FF0000"/>
                </a:solidFill>
                <a:latin typeface="游ゴシック" panose="020B0400000000000000" pitchFamily="50" charset="-128"/>
                <a:ea typeface="游ゴシック" panose="020B0400000000000000" pitchFamily="50" charset="-128"/>
              </a:rPr>
              <a:t>×</a:t>
            </a:r>
            <a:r>
              <a:rPr lang="ja-JP" altLang="en-US" sz="20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個人</a:t>
            </a: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200" u="sng" dirty="0">
                <a:solidFill>
                  <a:schemeClr val="tx1">
                    <a:lumMod val="75000"/>
                    <a:lumOff val="25000"/>
                  </a:schemeClr>
                </a:solidFill>
                <a:latin typeface="游ゴシック" panose="020B0400000000000000" pitchFamily="50" charset="-128"/>
                <a:ea typeface="游ゴシック" panose="020B0400000000000000" pitchFamily="50" charset="-128"/>
              </a:rPr>
              <a:t>20~30</a:t>
            </a:r>
            <a:r>
              <a:rPr lang="ja-JP" altLang="en-US" sz="1200" u="sng">
                <a:solidFill>
                  <a:schemeClr val="tx1">
                    <a:lumMod val="75000"/>
                    <a:lumOff val="25000"/>
                  </a:schemeClr>
                </a:solidFill>
                <a:latin typeface="游ゴシック" panose="020B0400000000000000" pitchFamily="50" charset="-128"/>
                <a:ea typeface="游ゴシック" panose="020B0400000000000000" pitchFamily="50" charset="-128"/>
              </a:rPr>
              <a:t>代利用の多い</a:t>
            </a:r>
            <a:r>
              <a:rPr lang="en-US" altLang="ja-JP" sz="1200" b="1" u="sng" dirty="0">
                <a:solidFill>
                  <a:schemeClr val="tx1">
                    <a:lumMod val="75000"/>
                    <a:lumOff val="25000"/>
                  </a:schemeClr>
                </a:solidFill>
                <a:latin typeface="游ゴシック" panose="020B0400000000000000" pitchFamily="50" charset="-128"/>
                <a:ea typeface="游ゴシック" panose="020B0400000000000000" pitchFamily="50" charset="-128"/>
              </a:rPr>
              <a:t>G</a:t>
            </a:r>
            <a:r>
              <a:rPr lang="ja-JP" altLang="en-US" sz="1200" b="1" u="sng">
                <a:solidFill>
                  <a:schemeClr val="tx1">
                    <a:lumMod val="75000"/>
                    <a:lumOff val="25000"/>
                  </a:schemeClr>
                </a:solidFill>
                <a:latin typeface="游ゴシック" panose="020B0400000000000000" pitchFamily="50" charset="-128"/>
                <a:ea typeface="游ゴシック" panose="020B0400000000000000" pitchFamily="50" charset="-128"/>
              </a:rPr>
              <a:t>ガイドモバイル</a:t>
            </a:r>
            <a:r>
              <a:rPr lang="en-US" altLang="ja-JP" sz="1200" u="sng"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000">
                <a:solidFill>
                  <a:schemeClr val="tx1">
                    <a:lumMod val="75000"/>
                    <a:lumOff val="25000"/>
                  </a:schemeClr>
                </a:solidFill>
                <a:latin typeface="游ゴシック" panose="020B0400000000000000" pitchFamily="50" charset="-128"/>
                <a:ea typeface="游ゴシック" panose="020B0400000000000000" pitchFamily="50" charset="-128"/>
              </a:rPr>
              <a:t>で</a:t>
            </a:r>
            <a:r>
              <a:rPr lang="ja-JP" altLang="en-US" sz="2000" b="1" u="sng">
                <a:solidFill>
                  <a:schemeClr val="tx1">
                    <a:lumMod val="75000"/>
                    <a:lumOff val="25000"/>
                  </a:schemeClr>
                </a:solidFill>
                <a:latin typeface="游ゴシック" panose="020B0400000000000000" pitchFamily="50" charset="-128"/>
                <a:ea typeface="游ゴシック" panose="020B0400000000000000" pitchFamily="50" charset="-128"/>
              </a:rPr>
              <a:t>エリアセグメント</a:t>
            </a:r>
            <a:r>
              <a:rPr lang="ja-JP" altLang="en-US" sz="2000">
                <a:solidFill>
                  <a:schemeClr val="tx1">
                    <a:lumMod val="75000"/>
                    <a:lumOff val="25000"/>
                  </a:schemeClr>
                </a:solidFill>
                <a:latin typeface="游ゴシック" panose="020B0400000000000000" pitchFamily="50" charset="-128"/>
                <a:ea typeface="游ゴシック" panose="020B0400000000000000" pitchFamily="50" charset="-128"/>
              </a:rPr>
              <a:t>掲載</a:t>
            </a:r>
          </a:p>
        </p:txBody>
      </p:sp>
      <p:grpSp>
        <p:nvGrpSpPr>
          <p:cNvPr id="50" name="グループ化 49">
            <a:extLst>
              <a:ext uri="{FF2B5EF4-FFF2-40B4-BE49-F238E27FC236}">
                <a16:creationId xmlns:a16="http://schemas.microsoft.com/office/drawing/2014/main" id="{2D86DD10-1473-914A-8B08-072FBD1281BA}"/>
              </a:ext>
            </a:extLst>
          </p:cNvPr>
          <p:cNvGrpSpPr/>
          <p:nvPr/>
        </p:nvGrpSpPr>
        <p:grpSpPr>
          <a:xfrm>
            <a:off x="4530067" y="1813817"/>
            <a:ext cx="876931" cy="1592367"/>
            <a:chOff x="1843785" y="2152725"/>
            <a:chExt cx="1696045" cy="3079748"/>
          </a:xfrm>
        </p:grpSpPr>
        <p:pic>
          <p:nvPicPr>
            <p:cNvPr id="54" name="図 53" descr="コンピューターのスクリーンショット&#10;&#10;自動的に生成された説明">
              <a:extLst>
                <a:ext uri="{FF2B5EF4-FFF2-40B4-BE49-F238E27FC236}">
                  <a16:creationId xmlns:a16="http://schemas.microsoft.com/office/drawing/2014/main" id="{FADA0DFF-2C90-514C-975B-86D4EF870001}"/>
                </a:ext>
              </a:extLst>
            </p:cNvPr>
            <p:cNvPicPr>
              <a:picLocks noChangeAspect="1"/>
            </p:cNvPicPr>
            <p:nvPr/>
          </p:nvPicPr>
          <p:blipFill rotWithShape="1">
            <a:blip r:embed="rId11">
              <a:extLst>
                <a:ext uri="{28A0092B-C50C-407E-A947-70E740481C1C}">
                  <a14:useLocalDpi xmlns:a14="http://schemas.microsoft.com/office/drawing/2010/main" val="0"/>
                </a:ext>
              </a:extLst>
            </a:blip>
            <a:srcRect t="2875" b="6332"/>
            <a:stretch/>
          </p:blipFill>
          <p:spPr>
            <a:xfrm>
              <a:off x="1843785" y="2152725"/>
              <a:ext cx="1696045" cy="3079748"/>
            </a:xfrm>
            <a:prstGeom prst="rect">
              <a:avLst/>
            </a:prstGeom>
          </p:spPr>
        </p:pic>
        <p:sp>
          <p:nvSpPr>
            <p:cNvPr id="55" name="正方形/長方形 54">
              <a:extLst>
                <a:ext uri="{FF2B5EF4-FFF2-40B4-BE49-F238E27FC236}">
                  <a16:creationId xmlns:a16="http://schemas.microsoft.com/office/drawing/2014/main" id="{451D9CE7-7139-C848-845A-9F875710C733}"/>
                </a:ext>
              </a:extLst>
            </p:cNvPr>
            <p:cNvSpPr/>
            <p:nvPr/>
          </p:nvSpPr>
          <p:spPr bwMode="auto">
            <a:xfrm>
              <a:off x="2173056" y="2889782"/>
              <a:ext cx="1047257" cy="1310333"/>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16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grpSp>
    </p:spTree>
    <p:extLst>
      <p:ext uri="{BB962C8B-B14F-4D97-AF65-F5344CB8AC3E}">
        <p14:creationId xmlns:p14="http://schemas.microsoft.com/office/powerpoint/2010/main" val="434508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2"/>
          <p:cNvSpPr>
            <a:spLocks noGrp="1"/>
          </p:cNvSpPr>
          <p:nvPr>
            <p:ph type="title"/>
          </p:nvPr>
        </p:nvSpPr>
        <p:spPr/>
        <p:txBody>
          <a:bodyPr/>
          <a:lstStyle/>
          <a:p>
            <a:r>
              <a:rPr lang="ja-JP" altLang="en-US" sz="2400"/>
              <a:t>テレビ</a:t>
            </a:r>
            <a:r>
              <a:rPr lang="en-US" altLang="ja-JP" sz="2400" dirty="0"/>
              <a:t>×Yahoo! G</a:t>
            </a:r>
            <a:r>
              <a:rPr lang="ja-JP" altLang="en-US" sz="2400"/>
              <a:t>ガイド</a:t>
            </a:r>
            <a:r>
              <a:rPr lang="en-US" altLang="ja-JP" sz="2400" dirty="0"/>
              <a:t>2</a:t>
            </a:r>
            <a:r>
              <a:rPr lang="ja-JP" altLang="en-US" sz="2400"/>
              <a:t>点パック</a:t>
            </a:r>
            <a:br>
              <a:rPr lang="en-US" altLang="ja-JP" sz="2400" dirty="0"/>
            </a:b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272753" y="808790"/>
            <a:ext cx="9278705" cy="400110"/>
          </a:xfrm>
          <a:prstGeom prst="rect">
            <a:avLst/>
          </a:prstGeom>
        </p:spPr>
        <p:txBody>
          <a:bodyPr wrap="square">
            <a:spAutoFit/>
          </a:bodyPr>
          <a:lstStyle/>
          <a:p>
            <a:pPr algn="ctr"/>
            <a:r>
              <a:rPr lang="ja-JP" altLang="en-US" sz="2000" b="1" u="sng">
                <a:solidFill>
                  <a:schemeClr val="tx1">
                    <a:lumMod val="75000"/>
                    <a:lumOff val="25000"/>
                  </a:schemeClr>
                </a:solidFill>
                <a:latin typeface="游ゴシック" panose="020B0400000000000000" pitchFamily="50" charset="-128"/>
                <a:ea typeface="游ゴシック" panose="020B0400000000000000" pitchFamily="50" charset="-128"/>
              </a:rPr>
              <a:t>世帯</a:t>
            </a:r>
            <a:r>
              <a:rPr lang="en-US" altLang="ja-JP" sz="1200" u="sng"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u="sng">
                <a:solidFill>
                  <a:schemeClr val="tx1">
                    <a:lumMod val="75000"/>
                    <a:lumOff val="25000"/>
                  </a:schemeClr>
                </a:solidFill>
                <a:latin typeface="游ゴシック" panose="020B0400000000000000" pitchFamily="50" charset="-128"/>
                <a:ea typeface="游ゴシック" panose="020B0400000000000000" pitchFamily="50" charset="-128"/>
              </a:rPr>
              <a:t>全てのテレビ視聴者</a:t>
            </a:r>
            <a:r>
              <a:rPr lang="en-US" altLang="ja-JP" sz="1200" u="sng"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2000" b="1" dirty="0">
                <a:solidFill>
                  <a:srgbClr val="FF0000"/>
                </a:solidFill>
                <a:latin typeface="游ゴシック" panose="020B0400000000000000" pitchFamily="50" charset="-128"/>
                <a:ea typeface="游ゴシック" panose="020B0400000000000000" pitchFamily="50" charset="-128"/>
              </a:rPr>
              <a:t>×</a:t>
            </a:r>
            <a:r>
              <a:rPr lang="ja-JP" altLang="en-US" sz="20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個人</a:t>
            </a: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200" u="sng" dirty="0">
                <a:solidFill>
                  <a:schemeClr val="tx1">
                    <a:lumMod val="75000"/>
                    <a:lumOff val="25000"/>
                  </a:schemeClr>
                </a:solidFill>
                <a:latin typeface="游ゴシック" panose="020B0400000000000000" pitchFamily="50" charset="-128"/>
                <a:ea typeface="游ゴシック" panose="020B0400000000000000" pitchFamily="50" charset="-128"/>
              </a:rPr>
              <a:t>30~40</a:t>
            </a:r>
            <a:r>
              <a:rPr lang="ja-JP" altLang="en-US" sz="1200" u="sng">
                <a:solidFill>
                  <a:schemeClr val="tx1">
                    <a:lumMod val="75000"/>
                    <a:lumOff val="25000"/>
                  </a:schemeClr>
                </a:solidFill>
                <a:latin typeface="游ゴシック" panose="020B0400000000000000" pitchFamily="50" charset="-128"/>
                <a:ea typeface="游ゴシック" panose="020B0400000000000000" pitchFamily="50" charset="-128"/>
              </a:rPr>
              <a:t>代利用の多い</a:t>
            </a:r>
            <a:r>
              <a:rPr lang="en-US" altLang="ja-JP" sz="1200" b="1" u="sng" dirty="0">
                <a:solidFill>
                  <a:schemeClr val="tx1">
                    <a:lumMod val="75000"/>
                    <a:lumOff val="25000"/>
                  </a:schemeClr>
                </a:solidFill>
                <a:latin typeface="游ゴシック" panose="020B0400000000000000" pitchFamily="50" charset="-128"/>
                <a:ea typeface="游ゴシック" panose="020B0400000000000000" pitchFamily="50" charset="-128"/>
              </a:rPr>
              <a:t>Yahoo!&lt;SP&gt;</a:t>
            </a:r>
            <a:r>
              <a:rPr lang="en-US" altLang="ja-JP" sz="1200" u="sng"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000">
                <a:solidFill>
                  <a:schemeClr val="tx1">
                    <a:lumMod val="75000"/>
                    <a:lumOff val="25000"/>
                  </a:schemeClr>
                </a:solidFill>
                <a:latin typeface="游ゴシック" panose="020B0400000000000000" pitchFamily="50" charset="-128"/>
                <a:ea typeface="游ゴシック" panose="020B0400000000000000" pitchFamily="50" charset="-128"/>
              </a:rPr>
              <a:t>で</a:t>
            </a:r>
            <a:r>
              <a:rPr lang="ja-JP" altLang="en-US" sz="2000" b="1" u="sng">
                <a:solidFill>
                  <a:schemeClr val="tx1">
                    <a:lumMod val="75000"/>
                    <a:lumOff val="25000"/>
                  </a:schemeClr>
                </a:solidFill>
                <a:latin typeface="游ゴシック" panose="020B0400000000000000" pitchFamily="50" charset="-128"/>
                <a:ea typeface="游ゴシック" panose="020B0400000000000000" pitchFamily="50" charset="-128"/>
              </a:rPr>
              <a:t>エリアセグメント</a:t>
            </a:r>
            <a:r>
              <a:rPr lang="ja-JP" altLang="en-US" sz="2000">
                <a:solidFill>
                  <a:schemeClr val="tx1">
                    <a:lumMod val="75000"/>
                    <a:lumOff val="25000"/>
                  </a:schemeClr>
                </a:solidFill>
                <a:latin typeface="游ゴシック" panose="020B0400000000000000" pitchFamily="50" charset="-128"/>
                <a:ea typeface="游ゴシック" panose="020B0400000000000000" pitchFamily="50" charset="-128"/>
              </a:rPr>
              <a:t>掲載</a:t>
            </a: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a:t>その他エリアでの</a:t>
            </a:r>
            <a:r>
              <a:rPr lang="en-US" altLang="ja-JP" sz="1800" dirty="0"/>
              <a:t>2</a:t>
            </a:r>
            <a:r>
              <a:rPr lang="ja-JP" altLang="en-US" sz="1800"/>
              <a:t>点パックも多数展開中</a:t>
            </a:r>
            <a:r>
              <a:rPr lang="en-US" altLang="ja-JP" sz="1800" dirty="0"/>
              <a:t> </a:t>
            </a:r>
          </a:p>
        </p:txBody>
      </p:sp>
      <p:sp>
        <p:nvSpPr>
          <p:cNvPr id="30" name="フッター プレースホルダー 2">
            <a:extLst>
              <a:ext uri="{FF2B5EF4-FFF2-40B4-BE49-F238E27FC236}">
                <a16:creationId xmlns:a16="http://schemas.microsoft.com/office/drawing/2014/main" id="{AC098F90-122B-4348-B1FE-7FF5EE211D3A}"/>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31" name="スライド番号プレースホルダー 3">
            <a:extLst>
              <a:ext uri="{FF2B5EF4-FFF2-40B4-BE49-F238E27FC236}">
                <a16:creationId xmlns:a16="http://schemas.microsoft.com/office/drawing/2014/main" id="{C6E6BEFE-8A37-9C4F-9374-A9C87ADA427F}"/>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19</a:t>
            </a:fld>
            <a:endParaRPr lang="ja-JP" altLang="en-US" dirty="0"/>
          </a:p>
        </p:txBody>
      </p:sp>
      <p:graphicFrame>
        <p:nvGraphicFramePr>
          <p:cNvPr id="39" name="表 38">
            <a:extLst>
              <a:ext uri="{FF2B5EF4-FFF2-40B4-BE49-F238E27FC236}">
                <a16:creationId xmlns:a16="http://schemas.microsoft.com/office/drawing/2014/main" id="{D01382C6-8FA1-184C-B3FE-4FC54CDAD78C}"/>
              </a:ext>
            </a:extLst>
          </p:cNvPr>
          <p:cNvGraphicFramePr>
            <a:graphicFrameLocks noGrp="1"/>
          </p:cNvGraphicFramePr>
          <p:nvPr/>
        </p:nvGraphicFramePr>
        <p:xfrm>
          <a:off x="474563" y="4044611"/>
          <a:ext cx="9076895" cy="1582105"/>
        </p:xfrm>
        <a:graphic>
          <a:graphicData uri="http://schemas.openxmlformats.org/drawingml/2006/table">
            <a:tbl>
              <a:tblPr/>
              <a:tblGrid>
                <a:gridCol w="1984552">
                  <a:extLst>
                    <a:ext uri="{9D8B030D-6E8A-4147-A177-3AD203B41FA5}">
                      <a16:colId xmlns:a16="http://schemas.microsoft.com/office/drawing/2014/main" val="809599711"/>
                    </a:ext>
                  </a:extLst>
                </a:gridCol>
                <a:gridCol w="1755044">
                  <a:extLst>
                    <a:ext uri="{9D8B030D-6E8A-4147-A177-3AD203B41FA5}">
                      <a16:colId xmlns:a16="http://schemas.microsoft.com/office/drawing/2014/main" val="2585900640"/>
                    </a:ext>
                  </a:extLst>
                </a:gridCol>
                <a:gridCol w="1032546">
                  <a:extLst>
                    <a:ext uri="{9D8B030D-6E8A-4147-A177-3AD203B41FA5}">
                      <a16:colId xmlns:a16="http://schemas.microsoft.com/office/drawing/2014/main" val="995951513"/>
                    </a:ext>
                  </a:extLst>
                </a:gridCol>
                <a:gridCol w="1331650">
                  <a:extLst>
                    <a:ext uri="{9D8B030D-6E8A-4147-A177-3AD203B41FA5}">
                      <a16:colId xmlns:a16="http://schemas.microsoft.com/office/drawing/2014/main" val="3270367151"/>
                    </a:ext>
                  </a:extLst>
                </a:gridCol>
                <a:gridCol w="1376348">
                  <a:extLst>
                    <a:ext uri="{9D8B030D-6E8A-4147-A177-3AD203B41FA5}">
                      <a16:colId xmlns:a16="http://schemas.microsoft.com/office/drawing/2014/main" val="130332203"/>
                    </a:ext>
                  </a:extLst>
                </a:gridCol>
                <a:gridCol w="1596755">
                  <a:extLst>
                    <a:ext uri="{9D8B030D-6E8A-4147-A177-3AD203B41FA5}">
                      <a16:colId xmlns:a16="http://schemas.microsoft.com/office/drawing/2014/main" val="4147243762"/>
                    </a:ext>
                  </a:extLst>
                </a:gridCol>
              </a:tblGrid>
              <a:tr h="339859">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メニュー名</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掲載日</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掲載エリア</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想定露出量</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販売価格</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特別価格</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834782722"/>
                  </a:ext>
                </a:extLst>
              </a:tr>
              <a:tr h="621123">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放送型</a:t>
                      </a:r>
                      <a:r>
                        <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rPr>
                        <a:t>G</a:t>
                      </a: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ガイド 終日枠</a:t>
                      </a:r>
                      <a:endPar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ご指定の</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日</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(5:00~29:00)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関東</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約</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600</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万</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imp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\400,000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800" b="1" i="0" u="none" strike="sng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\900,000</a:t>
                      </a:r>
                      <a:endParaRPr kumimoji="1" lang="en-US" altLang="ja-JP" sz="1200" b="1" i="0" u="none" strike="sng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742950" rtl="0" eaLnBrk="1" fontAlgn="ctr"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18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7C80"/>
                          </a:solidFill>
                          <a:effectLst/>
                          <a:uLnTx/>
                          <a:uFillTx/>
                          <a:latin typeface="游ゴシック" panose="020B0400000000000000" pitchFamily="50" charset="-128"/>
                          <a:ea typeface="游ゴシック" panose="020B0400000000000000" pitchFamily="50" charset="-128"/>
                          <a:cs typeface="+mn-cs"/>
                        </a:rPr>
                        <a:t>¥800,000</a:t>
                      </a:r>
                      <a:endParaRPr kumimoji="1" lang="en-US" altLang="ja-JP" sz="1600" b="1" i="0" u="none" strike="noStrike" kern="1200" cap="none" spc="0" normalizeH="0" baseline="0" noProof="0" dirty="0">
                        <a:ln>
                          <a:noFill/>
                        </a:ln>
                        <a:solidFill>
                          <a:srgbClr val="FF7C80"/>
                        </a:solidFill>
                        <a:effectLst/>
                        <a:uLnTx/>
                        <a:uFillTx/>
                        <a:latin typeface="游ゴシック" panose="020B0400000000000000" pitchFamily="50" charset="-128"/>
                        <a:ea typeface="游ゴシック" panose="020B0400000000000000" pitchFamily="50" charset="-128"/>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839931"/>
                  </a:ext>
                </a:extLst>
              </a:tr>
              <a:tr h="621123">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Yahoo!</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テレビ</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.G</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ガイド</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プレミアムジャック</a:t>
                      </a:r>
                      <a:endPar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ご指定の</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日</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(0:00~24:00)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関東</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約</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30</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万</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imp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\500,000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a:ln>
                          <a:noFill/>
                        </a:ln>
                        <a:solidFill>
                          <a:schemeClr val="accent6"/>
                        </a:solidFill>
                        <a:effectLst/>
                        <a:uLnTx/>
                        <a:uFillTx/>
                        <a:latin typeface="游ゴシック" panose="020B0400000000000000" pitchFamily="50" charset="-128"/>
                        <a:ea typeface="游ゴシック" panose="020B0400000000000000" pitchFamily="50" charset="-128"/>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893621"/>
                  </a:ext>
                </a:extLst>
              </a:tr>
            </a:tbl>
          </a:graphicData>
        </a:graphic>
      </p:graphicFrame>
      <p:sp>
        <p:nvSpPr>
          <p:cNvPr id="40" name="正方形/長方形 39">
            <a:extLst>
              <a:ext uri="{FF2B5EF4-FFF2-40B4-BE49-F238E27FC236}">
                <a16:creationId xmlns:a16="http://schemas.microsoft.com/office/drawing/2014/main" id="{2765F0B2-16EF-FF4A-A10A-8A0AA417FDC7}"/>
              </a:ext>
            </a:extLst>
          </p:cNvPr>
          <p:cNvSpPr/>
          <p:nvPr/>
        </p:nvSpPr>
        <p:spPr>
          <a:xfrm>
            <a:off x="464306" y="3735115"/>
            <a:ext cx="1544012" cy="307777"/>
          </a:xfrm>
          <a:prstGeom prst="rect">
            <a:avLst/>
          </a:prstGeom>
        </p:spPr>
        <p:txBody>
          <a:bodyPr wrap="none">
            <a:spAutoFit/>
          </a:bodyPr>
          <a:lstStyle/>
          <a:p>
            <a:pPr algn="ctr"/>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■関東</a:t>
            </a:r>
            <a:r>
              <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点パック</a:t>
            </a:r>
          </a:p>
        </p:txBody>
      </p:sp>
      <p:sp>
        <p:nvSpPr>
          <p:cNvPr id="43" name="テキスト ボックス 42">
            <a:extLst>
              <a:ext uri="{FF2B5EF4-FFF2-40B4-BE49-F238E27FC236}">
                <a16:creationId xmlns:a16="http://schemas.microsoft.com/office/drawing/2014/main" id="{3D841877-0215-504A-843D-9EBA75272B9E}"/>
              </a:ext>
            </a:extLst>
          </p:cNvPr>
          <p:cNvSpPr txBox="1"/>
          <p:nvPr/>
        </p:nvSpPr>
        <p:spPr>
          <a:xfrm>
            <a:off x="6157026" y="3755323"/>
            <a:ext cx="3472489" cy="276999"/>
          </a:xfrm>
          <a:prstGeom prst="rect">
            <a:avLst/>
          </a:prstGeom>
          <a:noFill/>
        </p:spPr>
        <p:txBody>
          <a:bodyPr wrap="none" rtlCol="0">
            <a:spAutoFit/>
          </a:bodyPr>
          <a:lstStyle/>
          <a:p>
            <a:pPr algn="r"/>
            <a:r>
              <a:rPr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6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endPar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endParaRPr>
          </a:p>
          <a:p>
            <a:pPr algn="r"/>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a:latin typeface="游ゴシック" panose="020B0400000000000000" pitchFamily="50" charset="-128"/>
                <a:ea typeface="游ゴシック" panose="020B0400000000000000" pitchFamily="50" charset="-128"/>
                <a:cs typeface="メイリオ" panose="020B0604030504040204" pitchFamily="50" charset="-128"/>
              </a:rPr>
              <a:t>放送型</a:t>
            </a:r>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G</a:t>
            </a:r>
            <a:r>
              <a:rPr kumimoji="1" lang="ja-JP" altLang="en-US" sz="600">
                <a:latin typeface="游ゴシック" panose="020B0400000000000000" pitchFamily="50" charset="-128"/>
                <a:ea typeface="游ゴシック" panose="020B0400000000000000" pitchFamily="50" charset="-128"/>
                <a:cs typeface="メイリオ" panose="020B0604030504040204" pitchFamily="50" charset="-128"/>
              </a:rPr>
              <a:t>ガイド</a:t>
            </a:r>
            <a:r>
              <a:rPr lang="ja-JP" altLang="en-US" sz="600">
                <a:latin typeface="游ゴシック" panose="020B0400000000000000" pitchFamily="50" charset="-128"/>
                <a:ea typeface="游ゴシック" panose="020B0400000000000000" pitchFamily="50" charset="-128"/>
                <a:cs typeface="メイリオ" panose="020B0604030504040204" pitchFamily="50" charset="-128"/>
              </a:rPr>
              <a:t>の</a:t>
            </a:r>
            <a:r>
              <a:rPr kumimoji="1" lang="ja-JP" altLang="en-US" sz="600">
                <a:latin typeface="游ゴシック" panose="020B0400000000000000" pitchFamily="50" charset="-128"/>
                <a:ea typeface="游ゴシック" panose="020B0400000000000000" pitchFamily="50" charset="-128"/>
                <a:cs typeface="メイリオ" panose="020B0604030504040204" pitchFamily="50" charset="-128"/>
              </a:rPr>
              <a:t>想定露出量は、結線受信機ログ数値を全受信機に拡張した推計になります。</a:t>
            </a:r>
            <a:endPar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84" name="正方形/長方形 83">
            <a:extLst>
              <a:ext uri="{FF2B5EF4-FFF2-40B4-BE49-F238E27FC236}">
                <a16:creationId xmlns:a16="http://schemas.microsoft.com/office/drawing/2014/main" id="{5C45796E-C286-334E-AD5E-480671F2CCD0}"/>
              </a:ext>
            </a:extLst>
          </p:cNvPr>
          <p:cNvSpPr>
            <a:spLocks noChangeArrowheads="1"/>
          </p:cNvSpPr>
          <p:nvPr/>
        </p:nvSpPr>
        <p:spPr bwMode="auto">
          <a:xfrm>
            <a:off x="464306" y="5631234"/>
            <a:ext cx="9087152"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3">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400">
                <a:solidFill>
                  <a:schemeClr val="tx1">
                    <a:lumMod val="85000"/>
                    <a:lumOff val="15000"/>
                  </a:schemeClr>
                </a:solidFill>
                <a:latin typeface="游ゴシック" panose="020B0400000000000000" pitchFamily="50" charset="-128"/>
                <a:ea typeface="游ゴシック" panose="020B0400000000000000" pitchFamily="50" charset="-128"/>
              </a:rPr>
              <a:t>両メニューとも同日掲載に限ります。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競合排除はしておりません。放送型</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G</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ガイドは</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10</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秒後に競合社の広告が掲載される場合がございます。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放送型</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G</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ガイドは全国</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or</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関東掲載時の場合、掲載画面を写真撮影しレポートさせて頂きます。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広告掲載日より中</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7</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営業日前での素材納品が原則と</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なります。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素材制作を</a:t>
            </a:r>
            <a:r>
              <a:rPr kumimoji="0" lang="en"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IPG</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社にて請負う場合、別途費用がかかります。</a:t>
            </a:r>
            <a:endPar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※IPG</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社にて表現考査がございます。広告表現内容によっては、掲載をお断りする場合も</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ございます。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別紙記載の免責事項を必ずご確認</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下さい。</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p:txBody>
      </p:sp>
      <p:grpSp>
        <p:nvGrpSpPr>
          <p:cNvPr id="6" name="グループ化 5">
            <a:extLst>
              <a:ext uri="{FF2B5EF4-FFF2-40B4-BE49-F238E27FC236}">
                <a16:creationId xmlns:a16="http://schemas.microsoft.com/office/drawing/2014/main" id="{7CCAE613-DD84-0A4C-9940-E333491EE8CF}"/>
              </a:ext>
            </a:extLst>
          </p:cNvPr>
          <p:cNvGrpSpPr/>
          <p:nvPr/>
        </p:nvGrpSpPr>
        <p:grpSpPr>
          <a:xfrm>
            <a:off x="2235139" y="1484977"/>
            <a:ext cx="5434770" cy="2230256"/>
            <a:chOff x="1584251" y="1392196"/>
            <a:chExt cx="5434770" cy="2230256"/>
          </a:xfrm>
        </p:grpSpPr>
        <p:pic>
          <p:nvPicPr>
            <p:cNvPr id="3" name="図 2">
              <a:extLst>
                <a:ext uri="{FF2B5EF4-FFF2-40B4-BE49-F238E27FC236}">
                  <a16:creationId xmlns:a16="http://schemas.microsoft.com/office/drawing/2014/main" id="{A98C44A6-4E7A-3E47-A040-EC77C66A94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60990" y="1635935"/>
              <a:ext cx="949783" cy="1986517"/>
            </a:xfrm>
            <a:prstGeom prst="rect">
              <a:avLst/>
            </a:prstGeom>
          </p:spPr>
        </p:pic>
        <p:grpSp>
          <p:nvGrpSpPr>
            <p:cNvPr id="4" name="グループ化 3">
              <a:extLst>
                <a:ext uri="{FF2B5EF4-FFF2-40B4-BE49-F238E27FC236}">
                  <a16:creationId xmlns:a16="http://schemas.microsoft.com/office/drawing/2014/main" id="{00AB145A-58FF-5947-80DD-4407A7085654}"/>
                </a:ext>
              </a:extLst>
            </p:cNvPr>
            <p:cNvGrpSpPr/>
            <p:nvPr/>
          </p:nvGrpSpPr>
          <p:grpSpPr>
            <a:xfrm>
              <a:off x="1584251" y="1699250"/>
              <a:ext cx="2876234" cy="1862115"/>
              <a:chOff x="786934" y="1730976"/>
              <a:chExt cx="2377053" cy="1538938"/>
            </a:xfrm>
          </p:grpSpPr>
          <p:sp>
            <p:nvSpPr>
              <p:cNvPr id="77" name="正方形/長方形 76">
                <a:extLst>
                  <a:ext uri="{FF2B5EF4-FFF2-40B4-BE49-F238E27FC236}">
                    <a16:creationId xmlns:a16="http://schemas.microsoft.com/office/drawing/2014/main" id="{1F7A9825-90D0-8042-BF98-069B541E72BA}"/>
                  </a:ext>
                </a:extLst>
              </p:cNvPr>
              <p:cNvSpPr/>
              <p:nvPr/>
            </p:nvSpPr>
            <p:spPr bwMode="auto">
              <a:xfrm>
                <a:off x="786934" y="1730976"/>
                <a:ext cx="2377053" cy="1363765"/>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78" name="正方形/長方形 77">
                <a:extLst>
                  <a:ext uri="{FF2B5EF4-FFF2-40B4-BE49-F238E27FC236}">
                    <a16:creationId xmlns:a16="http://schemas.microsoft.com/office/drawing/2014/main" id="{D67FD7A9-EBF1-0A4D-85D8-2D0E00883661}"/>
                  </a:ext>
                </a:extLst>
              </p:cNvPr>
              <p:cNvSpPr/>
              <p:nvPr/>
            </p:nvSpPr>
            <p:spPr bwMode="auto">
              <a:xfrm>
                <a:off x="1911283" y="2980858"/>
                <a:ext cx="77454" cy="279065"/>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79" name="正方形/長方形 78">
                <a:extLst>
                  <a:ext uri="{FF2B5EF4-FFF2-40B4-BE49-F238E27FC236}">
                    <a16:creationId xmlns:a16="http://schemas.microsoft.com/office/drawing/2014/main" id="{27FFDE38-AB02-9F40-8FBB-FF50DF7E8B88}"/>
                  </a:ext>
                </a:extLst>
              </p:cNvPr>
              <p:cNvSpPr/>
              <p:nvPr/>
            </p:nvSpPr>
            <p:spPr bwMode="auto">
              <a:xfrm>
                <a:off x="1455588" y="3212560"/>
                <a:ext cx="977869" cy="57354"/>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pic>
            <p:nvPicPr>
              <p:cNvPr id="80" name="Picture 38" descr="0817OLDCEdammy">
                <a:extLst>
                  <a:ext uri="{FF2B5EF4-FFF2-40B4-BE49-F238E27FC236}">
                    <a16:creationId xmlns:a16="http://schemas.microsoft.com/office/drawing/2014/main" id="{CC87A31C-E82D-0F4B-928D-B96FA2AC45B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0502" y="1795656"/>
                <a:ext cx="2229918" cy="1245392"/>
              </a:xfrm>
              <a:prstGeom prst="rect">
                <a:avLst/>
              </a:prstGeom>
              <a:solidFill>
                <a:schemeClr val="tx1">
                  <a:lumMod val="75000"/>
                  <a:lumOff val="25000"/>
                </a:schemeClr>
              </a:solidFill>
              <a:ln>
                <a:solidFill>
                  <a:schemeClr val="tx1">
                    <a:lumMod val="75000"/>
                    <a:lumOff val="25000"/>
                  </a:schemeClr>
                </a:solidFill>
              </a:ln>
            </p:spPr>
          </p:pic>
          <p:sp>
            <p:nvSpPr>
              <p:cNvPr id="81" name="正方形/長方形 80">
                <a:extLst>
                  <a:ext uri="{FF2B5EF4-FFF2-40B4-BE49-F238E27FC236}">
                    <a16:creationId xmlns:a16="http://schemas.microsoft.com/office/drawing/2014/main" id="{933ECFC2-3544-894B-83F1-4097F2CE5A9D}"/>
                  </a:ext>
                </a:extLst>
              </p:cNvPr>
              <p:cNvSpPr/>
              <p:nvPr/>
            </p:nvSpPr>
            <p:spPr>
              <a:xfrm>
                <a:off x="906954" y="2190350"/>
                <a:ext cx="425771" cy="596445"/>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endParaRPr kumimoji="1" lang="ja-JP" altLang="en-US" sz="1100" b="1" dirty="0">
                  <a:solidFill>
                    <a:schemeClr val="bg1"/>
                  </a:solidFill>
                  <a:latin typeface="游ゴシック" panose="020B0400000000000000" pitchFamily="50" charset="-128"/>
                  <a:ea typeface="游ゴシック" panose="020B0400000000000000" pitchFamily="50" charset="-128"/>
                </a:endParaRPr>
              </a:p>
            </p:txBody>
          </p:sp>
        </p:grpSp>
        <p:sp>
          <p:nvSpPr>
            <p:cNvPr id="48" name="タイトル 2">
              <a:extLst>
                <a:ext uri="{FF2B5EF4-FFF2-40B4-BE49-F238E27FC236}">
                  <a16:creationId xmlns:a16="http://schemas.microsoft.com/office/drawing/2014/main" id="{DFE8F7BA-3682-0B4B-A9CC-BFA8EF4EB6D9}"/>
                </a:ext>
              </a:extLst>
            </p:cNvPr>
            <p:cNvSpPr txBox="1">
              <a:spLocks/>
            </p:cNvSpPr>
            <p:nvPr/>
          </p:nvSpPr>
          <p:spPr>
            <a:xfrm>
              <a:off x="2524496" y="1392196"/>
              <a:ext cx="1189987" cy="25452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200" u="sng"/>
                <a:t>放送型</a:t>
              </a:r>
              <a:r>
                <a:rPr lang="en-US" altLang="ja-JP" sz="1200" u="sng" dirty="0"/>
                <a:t>G</a:t>
              </a:r>
              <a:r>
                <a:rPr lang="ja-JP" altLang="en-US" sz="1200" u="sng"/>
                <a:t>ガイド</a:t>
              </a:r>
              <a:endParaRPr lang="ja-JP" altLang="en-US" sz="1200" u="sng" dirty="0"/>
            </a:p>
          </p:txBody>
        </p:sp>
        <p:sp>
          <p:nvSpPr>
            <p:cNvPr id="52" name="タイトル 2">
              <a:extLst>
                <a:ext uri="{FF2B5EF4-FFF2-40B4-BE49-F238E27FC236}">
                  <a16:creationId xmlns:a16="http://schemas.microsoft.com/office/drawing/2014/main" id="{D26F4F05-E915-BA48-AF58-4398396AAD63}"/>
                </a:ext>
              </a:extLst>
            </p:cNvPr>
            <p:cNvSpPr txBox="1">
              <a:spLocks/>
            </p:cNvSpPr>
            <p:nvPr/>
          </p:nvSpPr>
          <p:spPr>
            <a:xfrm>
              <a:off x="5189880" y="1392196"/>
              <a:ext cx="1439885" cy="25452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200" u="sng"/>
                <a:t>プレミアムジャック</a:t>
              </a:r>
              <a:endParaRPr lang="ja-JP" altLang="en-US" sz="1200" u="sng" dirty="0"/>
            </a:p>
          </p:txBody>
        </p:sp>
        <p:sp>
          <p:nvSpPr>
            <p:cNvPr id="82" name="タイトル 2">
              <a:extLst>
                <a:ext uri="{FF2B5EF4-FFF2-40B4-BE49-F238E27FC236}">
                  <a16:creationId xmlns:a16="http://schemas.microsoft.com/office/drawing/2014/main" id="{C46C12BC-B53D-F047-9F38-0EF95738EAE7}"/>
                </a:ext>
              </a:extLst>
            </p:cNvPr>
            <p:cNvSpPr txBox="1">
              <a:spLocks/>
            </p:cNvSpPr>
            <p:nvPr/>
          </p:nvSpPr>
          <p:spPr>
            <a:xfrm>
              <a:off x="4241019" y="2502507"/>
              <a:ext cx="1439885" cy="255600"/>
            </a:xfrm>
            <a:prstGeom prst="rect">
              <a:avLst/>
            </a:prstGeom>
          </p:spPr>
          <p:txBody>
            <a:bodyPr vert="horz" lIns="0" tIns="0" rIns="0" bIns="0" rtlCol="0" anchor="ctr"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en-US" altLang="ja-JP" sz="5400" dirty="0"/>
                <a:t>×</a:t>
              </a:r>
              <a:endParaRPr lang="ja-JP" altLang="en-US" sz="5400" dirty="0"/>
            </a:p>
          </p:txBody>
        </p:sp>
        <p:pic>
          <p:nvPicPr>
            <p:cNvPr id="5" name="図 4">
              <a:extLst>
                <a:ext uri="{FF2B5EF4-FFF2-40B4-BE49-F238E27FC236}">
                  <a16:creationId xmlns:a16="http://schemas.microsoft.com/office/drawing/2014/main" id="{4DD79298-60A6-F844-9DF7-23ED84D86D16}"/>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65232" y="1550596"/>
              <a:ext cx="753789" cy="502525"/>
            </a:xfrm>
            <a:prstGeom prst="rect">
              <a:avLst/>
            </a:prstGeom>
          </p:spPr>
        </p:pic>
      </p:grpSp>
      <p:sp>
        <p:nvSpPr>
          <p:cNvPr id="49" name="角丸四角形 48">
            <a:extLst>
              <a:ext uri="{FF2B5EF4-FFF2-40B4-BE49-F238E27FC236}">
                <a16:creationId xmlns:a16="http://schemas.microsoft.com/office/drawing/2014/main" id="{B066F602-32AE-344A-9122-4786ECE66D6B}"/>
              </a:ext>
            </a:extLst>
          </p:cNvPr>
          <p:cNvSpPr/>
          <p:nvPr/>
        </p:nvSpPr>
        <p:spPr>
          <a:xfrm>
            <a:off x="6251209" y="0"/>
            <a:ext cx="105732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a:solidFill>
                  <a:prstClr val="white"/>
                </a:solidFill>
                <a:latin typeface="游ゴシック" panose="020B0400000000000000" pitchFamily="50" charset="-128"/>
                <a:ea typeface="游ゴシック" panose="020B0400000000000000" pitchFamily="50" charset="-128"/>
              </a:rPr>
              <a:t>番宣限定</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en-US" altLang="ja-JP" sz="1400" dirty="0">
                <a:solidFill>
                  <a:prstClr val="white"/>
                </a:solidFill>
                <a:latin typeface="游ゴシック" panose="020B0400000000000000" pitchFamily="50" charset="-128"/>
                <a:ea typeface="游ゴシック" panose="020B0400000000000000" pitchFamily="50" charset="-128"/>
              </a:rPr>
              <a:t>1</a:t>
            </a:r>
            <a:r>
              <a:rPr lang="ja-JP" altLang="en-US" sz="1400">
                <a:solidFill>
                  <a:prstClr val="white"/>
                </a:solidFill>
                <a:latin typeface="游ゴシック" panose="020B0400000000000000" pitchFamily="50" charset="-128"/>
                <a:ea typeface="游ゴシック" panose="020B0400000000000000" pitchFamily="50" charset="-128"/>
              </a:rPr>
              <a:t>日</a:t>
            </a:r>
            <a:r>
              <a:rPr lang="en-US" altLang="ja-JP" sz="1400" dirty="0">
                <a:solidFill>
                  <a:prstClr val="white"/>
                </a:solidFill>
                <a:latin typeface="游ゴシック" panose="020B0400000000000000" pitchFamily="50" charset="-128"/>
                <a:ea typeface="游ゴシック" panose="020B0400000000000000" pitchFamily="50" charset="-128"/>
              </a:rPr>
              <a:t>1</a:t>
            </a:r>
            <a:r>
              <a:rPr lang="ja-JP" altLang="en-US" sz="1400">
                <a:solidFill>
                  <a:prstClr val="white"/>
                </a:solidFill>
                <a:latin typeface="游ゴシック" panose="020B0400000000000000" pitchFamily="50" charset="-128"/>
                <a:ea typeface="游ゴシック" panose="020B0400000000000000" pitchFamily="50" charset="-128"/>
              </a:rPr>
              <a:t>社限定</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sp>
        <p:nvSpPr>
          <p:cNvPr id="25" name="角丸四角形 24">
            <a:extLst>
              <a:ext uri="{FF2B5EF4-FFF2-40B4-BE49-F238E27FC236}">
                <a16:creationId xmlns:a16="http://schemas.microsoft.com/office/drawing/2014/main" id="{E9B092B2-34A0-B248-80AE-6A7FBF026EC2}"/>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26" name="図 25" descr="スクリーンショットの画面&#10;&#10;自動的に生成された説明">
            <a:extLst>
              <a:ext uri="{FF2B5EF4-FFF2-40B4-BE49-F238E27FC236}">
                <a16:creationId xmlns:a16="http://schemas.microsoft.com/office/drawing/2014/main" id="{0387F33B-C2CD-EB4B-B8E0-FAB2E1859F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7383" y="1932827"/>
            <a:ext cx="878771" cy="1562259"/>
          </a:xfrm>
          <a:prstGeom prst="rect">
            <a:avLst/>
          </a:prstGeom>
          <a:ln w="3175">
            <a:solidFill>
              <a:schemeClr val="bg1">
                <a:lumMod val="75000"/>
              </a:schemeClr>
            </a:solidFill>
          </a:ln>
        </p:spPr>
      </p:pic>
      <p:sp>
        <p:nvSpPr>
          <p:cNvPr id="27" name="正方形/長方形 26">
            <a:extLst>
              <a:ext uri="{FF2B5EF4-FFF2-40B4-BE49-F238E27FC236}">
                <a16:creationId xmlns:a16="http://schemas.microsoft.com/office/drawing/2014/main" id="{DBA13DEC-38CA-9947-8BBF-6917B5E173E9}"/>
              </a:ext>
            </a:extLst>
          </p:cNvPr>
          <p:cNvSpPr/>
          <p:nvPr/>
        </p:nvSpPr>
        <p:spPr>
          <a:xfrm>
            <a:off x="6295696" y="2228915"/>
            <a:ext cx="577949" cy="72169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endParaRPr kumimoji="1"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36101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lang="ja-JP" altLang="en-US" sz="4400" dirty="0">
                <a:latin typeface="Yu Gothic" panose="020B0400000000000000" pitchFamily="34" charset="-128"/>
                <a:ea typeface="Yu Gothic" panose="020B0400000000000000" pitchFamily="34" charset="-128"/>
              </a:rPr>
              <a:t>放送型</a:t>
            </a:r>
            <a:r>
              <a:rPr lang="en-US" altLang="ja-JP" sz="4400" dirty="0">
                <a:latin typeface="Yu Gothic" panose="020B0400000000000000" pitchFamily="34" charset="-128"/>
                <a:ea typeface="Yu Gothic" panose="020B0400000000000000" pitchFamily="34" charset="-128"/>
              </a:rPr>
              <a:t>G</a:t>
            </a:r>
            <a:r>
              <a:rPr lang="ja-JP" altLang="en-US" sz="4400" dirty="0">
                <a:latin typeface="Yu Gothic" panose="020B0400000000000000" pitchFamily="34" charset="-128"/>
                <a:ea typeface="Yu Gothic" panose="020B0400000000000000" pitchFamily="34" charset="-128"/>
              </a:rPr>
              <a:t>ガイド</a:t>
            </a:r>
            <a:endParaRPr kumimoji="1" lang="ja-JP" altLang="en-US" sz="44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07446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solidFill>
                  <a:srgbClr val="404040"/>
                </a:solidFill>
              </a:rPr>
              <a:t>G</a:t>
            </a:r>
            <a:r>
              <a:rPr lang="ja-JP" altLang="en-US" sz="2400" dirty="0">
                <a:solidFill>
                  <a:srgbClr val="404040"/>
                </a:solidFill>
              </a:rPr>
              <a:t>ガイド広告における注意事項</a:t>
            </a:r>
          </a:p>
        </p:txBody>
      </p:sp>
      <p:sp>
        <p:nvSpPr>
          <p:cNvPr id="21" name="Rectangle 4"/>
          <p:cNvSpPr>
            <a:spLocks noChangeArrowheads="1"/>
          </p:cNvSpPr>
          <p:nvPr/>
        </p:nvSpPr>
        <p:spPr bwMode="auto">
          <a:xfrm>
            <a:off x="365178" y="1409090"/>
            <a:ext cx="9418826" cy="4881144"/>
          </a:xfrm>
          <a:prstGeom prst="rect">
            <a:avLst/>
          </a:prstGeom>
          <a:noFill/>
          <a:ln>
            <a:noFill/>
          </a:ln>
          <a:effectLst>
            <a:prstShdw prst="shdw17" dist="17961" dir="2700000">
              <a:srgbClr val="99995C">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ガイドサービスは、各放送局と</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社が契約をして、データ放送の仕組みを利用してサービスを行っています。各放送局は、</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社から送り届けられた番組表データおよび広告データ等を通常の放送と同じ仕組みを使って</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日数回決められた時間に放送します。</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ガイドは蓄積型</a:t>
            </a:r>
            <a:r>
              <a:rPr lang="en-US" altLang="ja-JP" sz="900" dirty="0">
                <a:solidFill>
                  <a:srgbClr val="404040"/>
                </a:solidFill>
                <a:latin typeface="游ゴシック" panose="020B0400000000000000" pitchFamily="50" charset="-128"/>
                <a:ea typeface="游ゴシック" panose="020B0400000000000000" pitchFamily="50" charset="-128"/>
              </a:rPr>
              <a:t>EPG</a:t>
            </a:r>
            <a:r>
              <a:rPr lang="ja-JP" altLang="en-US" sz="900" dirty="0">
                <a:solidFill>
                  <a:srgbClr val="404040"/>
                </a:solidFill>
                <a:latin typeface="游ゴシック" panose="020B0400000000000000" pitchFamily="50" charset="-128"/>
                <a:ea typeface="游ゴシック" panose="020B0400000000000000" pitchFamily="50" charset="-128"/>
              </a:rPr>
              <a:t>システムであり、</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対応受信機は、番組表データと共に広告データ等をメモリ等の蓄積エリア内に取り込み、ユーザの動作により番組表を表示する際、番組表データ等と共に広告データを呼び出して表示します。よって掲載日当日までに、対応受信機の蓄積エリアに広告データが蓄積されていれば、当日の放送状態に影響を受けず、広告は表示され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ガイドは蓄積型</a:t>
            </a:r>
            <a:r>
              <a:rPr lang="en-US" altLang="ja-JP" sz="900" dirty="0">
                <a:solidFill>
                  <a:srgbClr val="404040"/>
                </a:solidFill>
                <a:latin typeface="游ゴシック" panose="020B0400000000000000" pitchFamily="50" charset="-128"/>
                <a:ea typeface="游ゴシック" panose="020B0400000000000000" pitchFamily="50" charset="-128"/>
              </a:rPr>
              <a:t>EPG</a:t>
            </a:r>
            <a:r>
              <a:rPr lang="ja-JP" altLang="en-US" sz="900" dirty="0">
                <a:solidFill>
                  <a:srgbClr val="404040"/>
                </a:solidFill>
                <a:latin typeface="游ゴシック" panose="020B0400000000000000" pitchFamily="50" charset="-128"/>
                <a:ea typeface="游ゴシック" panose="020B0400000000000000" pitchFamily="50" charset="-128"/>
              </a:rPr>
              <a:t>システムのため、</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ガイドの表示が行われる前に必要なデータが各放送局から放送され、対応受信機に蓄積されていれば、</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ガイドサービスが正常に提供されていることになります。つまり、</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回の放送が正常に行われなかった場合でも、前回に蓄積されたデータ等が表示されるため、ユーザへのサービスの提供は正常に行われていることになります。対応受信機の蓄積エリアには番組データとして、丸</a:t>
            </a:r>
            <a:r>
              <a:rPr lang="en-US" altLang="ja-JP" sz="900" dirty="0">
                <a:solidFill>
                  <a:srgbClr val="404040"/>
                </a:solidFill>
                <a:latin typeface="游ゴシック" panose="020B0400000000000000" pitchFamily="50" charset="-128"/>
                <a:ea typeface="游ゴシック" panose="020B0400000000000000" pitchFamily="50" charset="-128"/>
              </a:rPr>
              <a:t>8</a:t>
            </a:r>
            <a:r>
              <a:rPr lang="ja-JP" altLang="en-US" sz="900" dirty="0">
                <a:solidFill>
                  <a:srgbClr val="404040"/>
                </a:solidFill>
                <a:latin typeface="游ゴシック" panose="020B0400000000000000" pitchFamily="50" charset="-128"/>
                <a:ea typeface="游ゴシック" panose="020B0400000000000000" pitchFamily="50" charset="-128"/>
              </a:rPr>
              <a:t>日分ないしは丸</a:t>
            </a:r>
            <a:r>
              <a:rPr lang="en-US" altLang="ja-JP" sz="900" dirty="0">
                <a:solidFill>
                  <a:srgbClr val="404040"/>
                </a:solidFill>
                <a:latin typeface="游ゴシック" panose="020B0400000000000000" pitchFamily="50" charset="-128"/>
                <a:ea typeface="游ゴシック" panose="020B0400000000000000" pitchFamily="50" charset="-128"/>
              </a:rPr>
              <a:t>2</a:t>
            </a:r>
            <a:r>
              <a:rPr lang="ja-JP" altLang="en-US" sz="900" dirty="0">
                <a:solidFill>
                  <a:srgbClr val="404040"/>
                </a:solidFill>
                <a:latin typeface="游ゴシック" panose="020B0400000000000000" pitchFamily="50" charset="-128"/>
                <a:ea typeface="游ゴシック" panose="020B0400000000000000" pitchFamily="50" charset="-128"/>
              </a:rPr>
              <a:t>日分の番組表とジャンル別ハイライトの番組が</a:t>
            </a:r>
            <a:r>
              <a:rPr lang="en-US" altLang="ja-JP" sz="900" dirty="0">
                <a:solidFill>
                  <a:srgbClr val="404040"/>
                </a:solidFill>
                <a:latin typeface="游ゴシック" panose="020B0400000000000000" pitchFamily="50" charset="-128"/>
                <a:ea typeface="游ゴシック" panose="020B0400000000000000" pitchFamily="50" charset="-128"/>
              </a:rPr>
              <a:t>8</a:t>
            </a:r>
            <a:r>
              <a:rPr lang="ja-JP" altLang="en-US" sz="900" dirty="0">
                <a:solidFill>
                  <a:srgbClr val="404040"/>
                </a:solidFill>
                <a:latin typeface="游ゴシック" panose="020B0400000000000000" pitchFamily="50" charset="-128"/>
                <a:ea typeface="游ゴシック" panose="020B0400000000000000" pitchFamily="50" charset="-128"/>
              </a:rPr>
              <a:t>日分蓄積されていますので、</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日数回の放送の内、</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回でも正常に放送された場合には、サービスは正常に提供されているものとします。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ガイド広告の提供サービス範囲は、ご入稿頂いた広告素材を</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ガイド対応受信機に送り届けるところまでになります。各放送または</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の責めに帰すべき事由により当該広告の表示が不可能になった場合には、取扱い広告会社と協議の上、</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側で対策を講じるものとします。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　広告表示が不可能であった地域の世帯カバー率（合計）が当該広告表示地域の</a:t>
            </a:r>
            <a:r>
              <a:rPr lang="en-US" altLang="ja-JP" sz="900" dirty="0">
                <a:solidFill>
                  <a:srgbClr val="404040"/>
                </a:solidFill>
                <a:latin typeface="游ゴシック" panose="020B0400000000000000" pitchFamily="50" charset="-128"/>
                <a:ea typeface="游ゴシック" panose="020B0400000000000000" pitchFamily="50" charset="-128"/>
              </a:rPr>
              <a:t>3%</a:t>
            </a:r>
            <a:r>
              <a:rPr lang="ja-JP" altLang="en-US" sz="900" dirty="0">
                <a:solidFill>
                  <a:srgbClr val="404040"/>
                </a:solidFill>
                <a:latin typeface="游ゴシック" panose="020B0400000000000000" pitchFamily="50" charset="-128"/>
                <a:ea typeface="游ゴシック" panose="020B0400000000000000" pitchFamily="50" charset="-128"/>
              </a:rPr>
              <a:t>未満である場合は、原則補償対象外とします。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2.</a:t>
            </a:r>
            <a:r>
              <a:rPr lang="ja-JP" altLang="en-US" sz="900" dirty="0">
                <a:solidFill>
                  <a:srgbClr val="404040"/>
                </a:solidFill>
                <a:latin typeface="游ゴシック" panose="020B0400000000000000" pitchFamily="50" charset="-128"/>
                <a:ea typeface="游ゴシック" panose="020B0400000000000000" pitchFamily="50" charset="-128"/>
              </a:rPr>
              <a:t>　地震などの天変地異災害やストライキ、インフラの甚大な障害（電波塔への影響を含む）など、</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ないしは各放送局では回避できない理由により、</a:t>
            </a:r>
          </a:p>
          <a:p>
            <a:pPr eaLnBrk="1" hangingPunct="1">
              <a:lnSpc>
                <a:spcPct val="9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　　 広告表示が不可能になった場合は原則、補償対象外とします。</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3.</a:t>
            </a:r>
            <a:r>
              <a:rPr lang="ja-JP" altLang="en-US" sz="900" dirty="0">
                <a:solidFill>
                  <a:srgbClr val="404040"/>
                </a:solidFill>
                <a:latin typeface="游ゴシック" panose="020B0400000000000000" pitchFamily="50" charset="-128"/>
                <a:ea typeface="游ゴシック" panose="020B0400000000000000" pitchFamily="50" charset="-128"/>
              </a:rPr>
              <a:t>　対応受信機の主電源が切れていたり、対応受信機が稼働し続けていたため、データ蓄積が行われず、広告が表示されない場合は原則補償対象外とします。</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　　スタンバイ状態（リモコンの</a:t>
            </a:r>
            <a:r>
              <a:rPr lang="en-US" altLang="ja-JP" sz="900" dirty="0">
                <a:solidFill>
                  <a:srgbClr val="404040"/>
                </a:solidFill>
                <a:latin typeface="游ゴシック" panose="020B0400000000000000" pitchFamily="50" charset="-128"/>
                <a:ea typeface="游ゴシック" panose="020B0400000000000000" pitchFamily="50" charset="-128"/>
              </a:rPr>
              <a:t>ON/OFF</a:t>
            </a:r>
            <a:r>
              <a:rPr lang="ja-JP" altLang="en-US" sz="900" dirty="0">
                <a:solidFill>
                  <a:srgbClr val="404040"/>
                </a:solidFill>
                <a:latin typeface="游ゴシック" panose="020B0400000000000000" pitchFamily="50" charset="-128"/>
                <a:ea typeface="游ゴシック" panose="020B0400000000000000" pitchFamily="50" charset="-128"/>
              </a:rPr>
              <a:t>ボタンで</a:t>
            </a:r>
            <a:r>
              <a:rPr lang="en-US" altLang="ja-JP" sz="900" dirty="0">
                <a:solidFill>
                  <a:srgbClr val="404040"/>
                </a:solidFill>
                <a:latin typeface="游ゴシック" panose="020B0400000000000000" pitchFamily="50" charset="-128"/>
                <a:ea typeface="游ゴシック" panose="020B0400000000000000" pitchFamily="50" charset="-128"/>
              </a:rPr>
              <a:t>OFF</a:t>
            </a:r>
            <a:r>
              <a:rPr lang="ja-JP" altLang="en-US" sz="900" dirty="0">
                <a:solidFill>
                  <a:srgbClr val="404040"/>
                </a:solidFill>
                <a:latin typeface="游ゴシック" panose="020B0400000000000000" pitchFamily="50" charset="-128"/>
                <a:ea typeface="游ゴシック" panose="020B0400000000000000" pitchFamily="50" charset="-128"/>
              </a:rPr>
              <a:t>にした状態）でデータ蓄積を行ってください。</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4.</a:t>
            </a:r>
            <a:r>
              <a:rPr lang="ja-JP" altLang="en-US" sz="900" dirty="0">
                <a:solidFill>
                  <a:srgbClr val="404040"/>
                </a:solidFill>
                <a:latin typeface="游ゴシック" panose="020B0400000000000000" pitchFamily="50" charset="-128"/>
                <a:ea typeface="游ゴシック" panose="020B0400000000000000" pitchFamily="50" charset="-128"/>
              </a:rPr>
              <a:t>　ケーブルテレビがパススルー形式で伝送されておらず、対応受信機にて広告掲載がされない場合は原則、補償対象外とします。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5.</a:t>
            </a:r>
            <a:r>
              <a:rPr lang="ja-JP" altLang="en-US" sz="900" dirty="0">
                <a:solidFill>
                  <a:srgbClr val="404040"/>
                </a:solidFill>
                <a:latin typeface="游ゴシック" panose="020B0400000000000000" pitchFamily="50" charset="-128"/>
                <a:ea typeface="游ゴシック" panose="020B0400000000000000" pitchFamily="50" charset="-128"/>
              </a:rPr>
              <a:t>　一部受信機の不具合により広告表示が不可能であった場合は原則、補償対象外とします。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6.</a:t>
            </a:r>
            <a:r>
              <a:rPr lang="ja-JP" altLang="en-US" sz="900" dirty="0">
                <a:solidFill>
                  <a:srgbClr val="404040"/>
                </a:solidFill>
                <a:latin typeface="游ゴシック" panose="020B0400000000000000" pitchFamily="50" charset="-128"/>
                <a:ea typeface="游ゴシック" panose="020B0400000000000000" pitchFamily="50" charset="-128"/>
              </a:rPr>
              <a:t>　補償については原則として、等倍補償と致します。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5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ガイドに掲出する広告表現に関する責任については、広告主が全ての責任を負うものとします。</a:t>
            </a:r>
          </a:p>
          <a:p>
            <a:pPr eaLnBrk="1" hangingPunct="1">
              <a:lnSpc>
                <a:spcPct val="5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社判断のもと、掲載中の広告においても改稿をお願いする場合がございます。場合によっては掲載中止を判断する事がございますので、あらかじめご了承下さい。</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5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また、掲載終了後は番組情報提供元の関連会社向けに展開させて頂いております「番宣広告一覧」にて、事例をご紹介させて頂くことがございますので、ご理解ください。</a:t>
            </a:r>
          </a:p>
        </p:txBody>
      </p:sp>
      <p:sp>
        <p:nvSpPr>
          <p:cNvPr id="7" name="AutoShape 11"/>
          <p:cNvSpPr>
            <a:spLocks noChangeArrowheads="1"/>
          </p:cNvSpPr>
          <p:nvPr/>
        </p:nvSpPr>
        <p:spPr bwMode="auto">
          <a:xfrm>
            <a:off x="365178" y="1132984"/>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8" name="AutoShape 11"/>
          <p:cNvSpPr>
            <a:spLocks noChangeArrowheads="1"/>
          </p:cNvSpPr>
          <p:nvPr/>
        </p:nvSpPr>
        <p:spPr bwMode="auto">
          <a:xfrm>
            <a:off x="365178" y="2162731"/>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ガイド広告の正常な提供について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9" name="AutoShape 11"/>
          <p:cNvSpPr>
            <a:spLocks noChangeArrowheads="1"/>
          </p:cNvSpPr>
          <p:nvPr/>
        </p:nvSpPr>
        <p:spPr bwMode="auto">
          <a:xfrm>
            <a:off x="365178" y="3177267"/>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ガイド広告の提供サービス責任範囲について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10" name="AutoShape 11"/>
          <p:cNvSpPr>
            <a:spLocks noChangeArrowheads="1"/>
          </p:cNvSpPr>
          <p:nvPr/>
        </p:nvSpPr>
        <p:spPr bwMode="auto">
          <a:xfrm>
            <a:off x="365178" y="5473705"/>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dirty="0">
                <a:solidFill>
                  <a:srgbClr val="FFFFFF"/>
                </a:solidFill>
                <a:latin typeface="游ゴシック" panose="020B0400000000000000" pitchFamily="50" charset="-128"/>
                <a:ea typeface="游ゴシック" panose="020B0400000000000000" pitchFamily="50" charset="-128"/>
              </a:rPr>
              <a:t>広告表現について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11" name="Rectangle 5"/>
          <p:cNvSpPr>
            <a:spLocks noChangeArrowheads="1"/>
          </p:cNvSpPr>
          <p:nvPr/>
        </p:nvSpPr>
        <p:spPr bwMode="auto">
          <a:xfrm>
            <a:off x="498808" y="867291"/>
            <a:ext cx="8710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800"/>
              </a:lnSpc>
              <a:spcBef>
                <a:spcPct val="50000"/>
              </a:spcBef>
            </a:pPr>
            <a:r>
              <a:rPr lang="ja-JP" altLang="en-US" sz="800" dirty="0">
                <a:solidFill>
                  <a:srgbClr val="FF5050"/>
                </a:solidFill>
                <a:latin typeface="游ゴシック" panose="020B0400000000000000" pitchFamily="50" charset="-128"/>
                <a:ea typeface="游ゴシック" panose="020B0400000000000000" pitchFamily="50" charset="-128"/>
              </a:rPr>
              <a:t>株式会社</a:t>
            </a:r>
            <a:r>
              <a:rPr lang="en-US" altLang="ja-JP" sz="800" dirty="0">
                <a:solidFill>
                  <a:srgbClr val="FF5050"/>
                </a:solidFill>
                <a:latin typeface="游ゴシック" panose="020B0400000000000000" pitchFamily="50" charset="-128"/>
                <a:ea typeface="游ゴシック" panose="020B0400000000000000" pitchFamily="50" charset="-128"/>
              </a:rPr>
              <a:t>IPG</a:t>
            </a:r>
            <a:r>
              <a:rPr lang="ja-JP" altLang="en-US" sz="800" dirty="0">
                <a:solidFill>
                  <a:srgbClr val="FF5050"/>
                </a:solidFill>
                <a:latin typeface="游ゴシック" panose="020B0400000000000000" pitchFamily="50" charset="-128"/>
                <a:ea typeface="游ゴシック" panose="020B0400000000000000" pitchFamily="50" charset="-128"/>
              </a:rPr>
              <a:t> </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以下、「弊社」という</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の発注メール受信をもって本内容についてご承諾頂けたものとします。</a:t>
            </a:r>
          </a:p>
        </p:txBody>
      </p:sp>
      <p:sp>
        <p:nvSpPr>
          <p:cNvPr id="12" name="フッター プレースホルダー 2">
            <a:extLst>
              <a:ext uri="{FF2B5EF4-FFF2-40B4-BE49-F238E27FC236}">
                <a16:creationId xmlns:a16="http://schemas.microsoft.com/office/drawing/2014/main" id="{4B3415BD-B13D-024B-8C84-52EBDA813192}"/>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3" name="スライド番号プレースホルダー 3">
            <a:extLst>
              <a:ext uri="{FF2B5EF4-FFF2-40B4-BE49-F238E27FC236}">
                <a16:creationId xmlns:a16="http://schemas.microsoft.com/office/drawing/2014/main" id="{C80833F6-92D4-EA4A-BD80-6B9D454CB484}"/>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20</a:t>
            </a:fld>
            <a:endParaRPr lang="ja-JP" altLang="en-US" dirty="0"/>
          </a:p>
        </p:txBody>
      </p:sp>
    </p:spTree>
    <p:extLst>
      <p:ext uri="{BB962C8B-B14F-4D97-AF65-F5344CB8AC3E}">
        <p14:creationId xmlns:p14="http://schemas.microsoft.com/office/powerpoint/2010/main" val="1314866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solidFill>
                  <a:srgbClr val="404040"/>
                </a:solidFill>
              </a:rPr>
              <a:t>G</a:t>
            </a:r>
            <a:r>
              <a:rPr lang="ja-JP" altLang="en-US" sz="2400" dirty="0">
                <a:solidFill>
                  <a:srgbClr val="404040"/>
                </a:solidFill>
              </a:rPr>
              <a:t>ガイドモバイルにおける注意事項</a:t>
            </a:r>
            <a:endParaRPr lang="en-US" altLang="ja-JP" sz="2400" dirty="0">
              <a:solidFill>
                <a:srgbClr val="404040"/>
              </a:solidFill>
            </a:endParaRPr>
          </a:p>
        </p:txBody>
      </p:sp>
      <p:cxnSp>
        <p:nvCxnSpPr>
          <p:cNvPr id="7" name="直線コネクタ 6"/>
          <p:cNvCxnSpPr/>
          <p:nvPr/>
        </p:nvCxnSpPr>
        <p:spPr>
          <a:xfrm>
            <a:off x="4956241" y="1094856"/>
            <a:ext cx="0" cy="503555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AutoShape 7"/>
          <p:cNvSpPr>
            <a:spLocks noChangeArrowheads="1"/>
          </p:cNvSpPr>
          <p:nvPr/>
        </p:nvSpPr>
        <p:spPr bwMode="auto">
          <a:xfrm>
            <a:off x="525528" y="21251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注意事項</a:t>
            </a:r>
          </a:p>
        </p:txBody>
      </p:sp>
      <p:sp>
        <p:nvSpPr>
          <p:cNvPr id="9" name="Text Box 5"/>
          <p:cNvSpPr txBox="1">
            <a:spLocks noChangeArrowheads="1"/>
          </p:cNvSpPr>
          <p:nvPr/>
        </p:nvSpPr>
        <p:spPr bwMode="auto">
          <a:xfrm>
            <a:off x="552516" y="2359920"/>
            <a:ext cx="4265065" cy="4078039"/>
          </a:xfrm>
          <a:prstGeom prst="rect">
            <a:avLst/>
          </a:prstGeom>
          <a:noFill/>
          <a:ln>
            <a:noFill/>
          </a:ln>
        </p:spPr>
        <p:txBody>
          <a:bodyPr lIns="0" tIns="0" rIns="0" bIns="0">
            <a:spAutoFit/>
          </a:bodyPr>
          <a:lstStyle>
            <a:lvl1pPr eaLnBrk="0" hangingPunct="0">
              <a:defRPr kumimoji="1" sz="1000">
                <a:solidFill>
                  <a:schemeClr val="tx1"/>
                </a:solidFill>
                <a:latin typeface="HGP創英角ｺﾞｼｯｸUB" pitchFamily="50" charset="-128"/>
                <a:ea typeface="HGP創英角ｺﾞｼｯｸUB" pitchFamily="50" charset="-128"/>
              </a:defRPr>
            </a:lvl1pPr>
            <a:lvl2pPr marL="742950" indent="-285750" eaLnBrk="0" hangingPunct="0">
              <a:defRPr kumimoji="1" sz="1000">
                <a:solidFill>
                  <a:schemeClr val="tx1"/>
                </a:solidFill>
                <a:latin typeface="HGP創英角ｺﾞｼｯｸUB" pitchFamily="50" charset="-128"/>
                <a:ea typeface="HGP創英角ｺﾞｼｯｸUB" pitchFamily="50" charset="-128"/>
              </a:defRPr>
            </a:lvl2pPr>
            <a:lvl3pPr marL="1143000" indent="-228600" eaLnBrk="0" hangingPunct="0">
              <a:defRPr kumimoji="1" sz="1000">
                <a:solidFill>
                  <a:schemeClr val="tx1"/>
                </a:solidFill>
                <a:latin typeface="HGP創英角ｺﾞｼｯｸUB" pitchFamily="50" charset="-128"/>
                <a:ea typeface="HGP創英角ｺﾞｼｯｸUB" pitchFamily="50" charset="-128"/>
              </a:defRPr>
            </a:lvl3pPr>
            <a:lvl4pPr marL="1600200" indent="-228600" eaLnBrk="0" hangingPunct="0">
              <a:defRPr kumimoji="1" sz="1000">
                <a:solidFill>
                  <a:schemeClr val="tx1"/>
                </a:solidFill>
                <a:latin typeface="HGP創英角ｺﾞｼｯｸUB" pitchFamily="50" charset="-128"/>
                <a:ea typeface="HGP創英角ｺﾞｼｯｸUB" pitchFamily="50" charset="-128"/>
              </a:defRPr>
            </a:lvl4pPr>
            <a:lvl5pPr marL="2057400" indent="-228600" eaLnBrk="0" hangingPunct="0">
              <a:defRPr kumimoji="1" sz="1000">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9pPr>
          </a:lstStyle>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セールスシートについて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・セールスシートの内容は諸事由により変更する場合がございます。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2.</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商品の内容・構成に関して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・本商品の内容・構成は、予告なく変更される場合や、災害時、通信障害時等には、特別編成となる場合がございます。それらに伴い本商品の掲載箇所が変更となる場合がございます。また、実掲載</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数が想定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数に未達だった場合についても、弊社は一切の責任を負わないものとします。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・想定配信商品については、想定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数の保証はいたしません。ただし、弊社の責に帰すべき事由により、実掲載</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数が想定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80%</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に達しなかった場合については、想定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80%</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との差分について補填いたします。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・いずれの商品・提案も掲載期間中の連続的な配信を想定するものではありません。</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場合により配信されない時間帯等が生じる場合がございます）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・掲載する媒体の状況により閲覧できる端末が異なります</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また、表示された場合においても端末により正しく表示されない場合がございます。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・ネットワーク環境、システム環境、サイトの都合等により、一時サービス・掲載が中断される場合がございます。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・アプリ上のコンテンツ及びウェブ上のコンテンツは、使用される機種・端末の解像度等により、若干見え方が異なり、本資料の表記と異なる場合がございます。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端末の通信状況や搭載ソフトウェア、ユーザーによる端末個別設定、その他設定や環境により、広告が表示されない場合がございます。また、表示された場合においても、正しく表示されない場合や指定されたサイトの課金・サービスが利用でき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・本広告は競合排除をおこなっておりませんので、同画面上に競合他社の広告が表示される場合がございます。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3.</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掲載審査に関して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・本商品に、以下の広告は掲載できません。</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）法律、政令、省令、条例、条約、業界規制等に違反するもの</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252000" indent="-2520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2</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犯罪を肯定・美化する表現・内容、性に関する表現で、青少年の保護育成に反すると思われる表現・内容、醜悪、残酷な広告表現で、消費者に不快感を与えるおそれのある表現・内容、非科学的、迷信に類するもので、消費者を惑わせたり不安を与える表現・内容、不良商法、詐欺的とみなされる表現・内容、誹謗中傷・人権侵害になる表現・内容などを含むもの</a:t>
            </a:r>
          </a:p>
          <a:p>
            <a:pPr marL="252000" indent="-2520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3</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）広告内容に虚偽があるか、または誤認・錯誤されるおそれのあるもの、公正・客観的な根拠なく最大級・絶対的表現を使用しているもの　　　</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4</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）弊社及び弊社の運営するメディアの品位を損なうと判断されるもの</a:t>
            </a: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5</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）責任の所在が明らかでないと判断されるもの、また内容及び、その目的が不明確なもの</a:t>
            </a: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6</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）個人、団体の氏名、写真、談話及び肖像、商標、著作物等を無断で使用し、無体財産を侵害するもの</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・本商品は広告主の掲載審査を行います。掲載審査の結果、掲載をお断りする場合もございますので、広告会社は掲載可否に関し事前のご説明並びにご確認をお願いいたします。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・掲載可否審査は、事前に弊社営業までお問い合わせください。なお、本商品について、他の弊社取扱い媒体と掲載基準が異なる場合がございます。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終了までに弊社がサイトを掲載不適切と判断する事態が発生した場合、及び、事前審査でのサイト内容と掲載期間中のサイト内容に掲載不適切と判断する相違が発覚した場合、通知無く掲載中止となっても、掲載中止分を含め、当初から提示されている広告料を滞りなくお支払いいただき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4.</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入稿に関して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・本商品の入稿は、入稿締切日を遵守いただく必要がございます。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・入稿締切日を過ぎた場合は、お申込みいただいた通りの掲載ができない場合がございます。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・標準ブラウザで閲覧できることが必須となります。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・訴求に関連する内容記載は本商品からリンクするファーストページ（第一階層）の分かりやすい場所に設置をお願いいたします。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クリエイティブにつき、リンク先は</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箇所のみ指定可能です。また、</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err="1">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つの</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リンク先に対して複数のページを表示することは不可となります。</a:t>
            </a:r>
            <a:endParaRPr lang="en-US" altLang="ja-JP" sz="500" strike="sngStrike"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・掲載期間中のサイト内更新及び別サイトへの変更は不可となります。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広告掲載期間中の掲載審査基準の変更となる場合がございます。それに伴い、クリエイティブ表現及びリンク先の修正をお願いする場合がございます。また、ご対応いただけない場合には、広告掲載を中断又は中止す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5.</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クリエイティブ表現に関して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・本商品のクリエイティブには、必ずサイト名称または会社名を表記する必要がございます。また、リンク先には本商品の広告内容に関するユーザーからの問い合わせ先を必ず明記ください。</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・原稿詳細仕様については、「</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CREATIVE GUIDE</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」をご覧ください。</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fontAlgn="auto">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入稿後、表現内容によってはキャリア規定及び弊社規定により、クリエイティブ表現及びリンク先の修正をお願いする場合がございます。なお、クリエイティブ表現及びリンク先の審査が通過しない場合、発注後であっても掲載できない場合がございます。その際は、当初から提示されている 広告料を滞りなくお支払いいただきます。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期間中及び掲載終了後如何に関わらず、広告掲載に関連して、本商品に対してユーザー及びステークホルダーが、何らかの意思を示した場合は、その後の対応については、全て広告主に行っていただくよう、予め広告主から承諾を得ていただく必要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p:txBody>
      </p:sp>
      <p:sp>
        <p:nvSpPr>
          <p:cNvPr id="10" name="AutoShape 11"/>
          <p:cNvSpPr>
            <a:spLocks noChangeArrowheads="1"/>
          </p:cNvSpPr>
          <p:nvPr/>
        </p:nvSpPr>
        <p:spPr bwMode="auto">
          <a:xfrm>
            <a:off x="525528" y="10964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dirty="0">
                <a:solidFill>
                  <a:srgbClr val="FFFFFF"/>
                </a:solidFill>
                <a:latin typeface="游ゴシック" panose="020B0400000000000000" pitchFamily="50" charset="-128"/>
                <a:ea typeface="游ゴシック" panose="020B0400000000000000" pitchFamily="50" charset="-128"/>
              </a:rPr>
              <a:t>連絡先の通知</a:t>
            </a:r>
          </a:p>
        </p:txBody>
      </p:sp>
      <p:sp>
        <p:nvSpPr>
          <p:cNvPr id="11" name="AutoShape 13"/>
          <p:cNvSpPr>
            <a:spLocks noChangeArrowheads="1"/>
          </p:cNvSpPr>
          <p:nvPr/>
        </p:nvSpPr>
        <p:spPr bwMode="auto">
          <a:xfrm>
            <a:off x="525528" y="1671119"/>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キャンセル</a:t>
            </a:r>
          </a:p>
        </p:txBody>
      </p:sp>
      <p:sp>
        <p:nvSpPr>
          <p:cNvPr id="12" name="AutoShape 7"/>
          <p:cNvSpPr>
            <a:spLocks noChangeArrowheads="1"/>
          </p:cNvSpPr>
          <p:nvPr/>
        </p:nvSpPr>
        <p:spPr bwMode="auto">
          <a:xfrm>
            <a:off x="5067366" y="10964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免責事項</a:t>
            </a:r>
          </a:p>
        </p:txBody>
      </p:sp>
      <p:sp>
        <p:nvSpPr>
          <p:cNvPr id="13" name="Text Box 5"/>
          <p:cNvSpPr txBox="1">
            <a:spLocks noChangeArrowheads="1"/>
          </p:cNvSpPr>
          <p:nvPr/>
        </p:nvSpPr>
        <p:spPr bwMode="auto">
          <a:xfrm>
            <a:off x="5134568" y="1383869"/>
            <a:ext cx="4729338"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弊社は、以下の理由により、広告主または広告会社に損害が生じたとしても弊社は一切の責任を負わず、免責されるものとします。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1. </a:t>
            </a:r>
            <a:r>
              <a:rPr lang="ja-JP" altLang="en-US" sz="500">
                <a:solidFill>
                  <a:srgbClr val="404040"/>
                </a:solidFill>
                <a:latin typeface="游ゴシック" panose="020B0400000000000000" pitchFamily="50" charset="-128"/>
                <a:ea typeface="游ゴシック" panose="020B0400000000000000" pitchFamily="50" charset="-128"/>
              </a:rPr>
              <a:t>広告掲載面の中断・中止・変更等</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・弊社の責によらない天災の発生時、各通信会社やデータセンターの都合、緊急のシステムメンテナンスや保守点検を行う場合、</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           </a:t>
            </a:r>
            <a:r>
              <a:rPr lang="ja-JP" altLang="en-US" sz="500">
                <a:solidFill>
                  <a:srgbClr val="404040"/>
                </a:solidFill>
                <a:latin typeface="游ゴシック" panose="020B0400000000000000" pitchFamily="50" charset="-128"/>
                <a:ea typeface="游ゴシック" panose="020B0400000000000000" pitchFamily="50" charset="-128"/>
              </a:rPr>
              <a:t>その他一時的な中断を必要とする場合により、本商品の一時的な中断・中止を行う場合がございます。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・本商品の内容・構成は、予告なく変更される場合や、災害時、通信障害時等、特別編成となる場合がございます。</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また、それらに伴い本商品の掲載箇所が変更となる場合がございます。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広告出稿の中断・中止・変更等</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・以下の各号に定める場合、弊社はやむを得ず広告掲載を中断又は中止若しくは掲載内容を変更することがございます。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広告会社は、これについて予め広告主の承諾を得るものとします。</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1</a:t>
            </a:r>
            <a:r>
              <a:rPr lang="ja-JP" altLang="en-US" sz="500">
                <a:solidFill>
                  <a:srgbClr val="404040"/>
                </a:solidFill>
                <a:latin typeface="游ゴシック" panose="020B0400000000000000" pitchFamily="50" charset="-128"/>
                <a:ea typeface="游ゴシック" panose="020B0400000000000000" pitchFamily="50" charset="-128"/>
              </a:rPr>
              <a:t>）広告クリエイティブ及びそのリンク先内容の審査が通過しない場合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）広告申込時になされた広告内容と掲載内容（掲載表現）が異なる場合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）広告主サーバーへのリンク設定が正常に行われない場合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4</a:t>
            </a:r>
            <a:r>
              <a:rPr lang="ja-JP" altLang="en-US" sz="500">
                <a:solidFill>
                  <a:srgbClr val="404040"/>
                </a:solidFill>
                <a:latin typeface="游ゴシック" panose="020B0400000000000000" pitchFamily="50" charset="-128"/>
                <a:ea typeface="游ゴシック" panose="020B0400000000000000" pitchFamily="50" charset="-128"/>
              </a:rPr>
              <a:t>）広告主サーバーへのリンク設定が困難（サーバーダウン、ネットワーク障害等）である場合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5</a:t>
            </a:r>
            <a:r>
              <a:rPr lang="ja-JP" altLang="en-US" sz="500">
                <a:solidFill>
                  <a:srgbClr val="404040"/>
                </a:solidFill>
                <a:latin typeface="游ゴシック" panose="020B0400000000000000" pitchFamily="50" charset="-128"/>
                <a:ea typeface="游ゴシック" panose="020B0400000000000000" pitchFamily="50" charset="-128"/>
              </a:rPr>
              <a:t>）掲載内容の不備又は第三者からの掲載内容等に対する苦情その他申し立てがあり、</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これにより弊社が広告掲載を継続することが困難と判断した場合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6</a:t>
            </a:r>
            <a:r>
              <a:rPr lang="ja-JP" altLang="en-US" sz="500">
                <a:solidFill>
                  <a:srgbClr val="404040"/>
                </a:solidFill>
                <a:latin typeface="游ゴシック" panose="020B0400000000000000" pitchFamily="50" charset="-128"/>
                <a:ea typeface="游ゴシック" panose="020B0400000000000000" pitchFamily="50" charset="-128"/>
              </a:rPr>
              <a:t>）広告主が行政処分を受けたり、犯罪に関与した場合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7</a:t>
            </a:r>
            <a:r>
              <a:rPr lang="ja-JP" altLang="en-US" sz="500">
                <a:solidFill>
                  <a:srgbClr val="404040"/>
                </a:solidFill>
                <a:latin typeface="游ゴシック" panose="020B0400000000000000" pitchFamily="50" charset="-128"/>
                <a:ea typeface="游ゴシック" panose="020B0400000000000000" pitchFamily="50" charset="-128"/>
              </a:rPr>
              <a:t>）その他弊社が不適切と判断する場合</a:t>
            </a:r>
            <a:endParaRPr lang="en-US" altLang="ja-JP" sz="500">
              <a:solidFill>
                <a:srgbClr val="404040"/>
              </a:solidFill>
              <a:latin typeface="游ゴシック" panose="020B0400000000000000" pitchFamily="50" charset="-128"/>
              <a:ea typeface="游ゴシック" panose="020B0400000000000000" pitchFamily="50" charset="-128"/>
            </a:endParaRPr>
          </a:p>
          <a:p>
            <a:r>
              <a:rPr lang="en-US" altLang="ja-JP" sz="500">
                <a:solidFill>
                  <a:srgbClr val="404040"/>
                </a:solidFill>
                <a:latin typeface="游ゴシック" panose="020B0400000000000000" pitchFamily="50" charset="-128"/>
                <a:ea typeface="游ゴシック" panose="020B0400000000000000" pitchFamily="50" charset="-128"/>
              </a:rPr>
              <a:t> </a:t>
            </a:r>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ユーザーの設定や環境によっては、内容が正しく表示されない、またはクリックしてもリンク先へ誘導できない可能性があることをご了承ください。</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4.</a:t>
            </a:r>
            <a:r>
              <a:rPr lang="ja-JP" altLang="en-US" sz="500">
                <a:solidFill>
                  <a:srgbClr val="404040"/>
                </a:solidFill>
                <a:latin typeface="游ゴシック" panose="020B0400000000000000" pitchFamily="50" charset="-128"/>
                <a:ea typeface="游ゴシック" panose="020B0400000000000000" pitchFamily="50" charset="-128"/>
              </a:rPr>
              <a:t>その他、本商品の規格は適宜、サービス向上を目的とした見直しを行い、変更を行う可能性がございます。</a:t>
            </a:r>
          </a:p>
        </p:txBody>
      </p:sp>
      <p:sp>
        <p:nvSpPr>
          <p:cNvPr id="14" name="AutoShape 7"/>
          <p:cNvSpPr>
            <a:spLocks noChangeArrowheads="1"/>
          </p:cNvSpPr>
          <p:nvPr/>
        </p:nvSpPr>
        <p:spPr bwMode="auto">
          <a:xfrm>
            <a:off x="5067366" y="2960169"/>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損害賠償責任</a:t>
            </a:r>
          </a:p>
        </p:txBody>
      </p:sp>
      <p:sp>
        <p:nvSpPr>
          <p:cNvPr id="15" name="AutoShape 7"/>
          <p:cNvSpPr>
            <a:spLocks noChangeArrowheads="1"/>
          </p:cNvSpPr>
          <p:nvPr/>
        </p:nvSpPr>
        <p:spPr bwMode="auto">
          <a:xfrm>
            <a:off x="5067366" y="4231756"/>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適用</a:t>
            </a:r>
          </a:p>
        </p:txBody>
      </p:sp>
      <p:sp>
        <p:nvSpPr>
          <p:cNvPr id="16" name="Rectangle 5"/>
          <p:cNvSpPr>
            <a:spLocks noChangeArrowheads="1"/>
          </p:cNvSpPr>
          <p:nvPr/>
        </p:nvSpPr>
        <p:spPr bwMode="auto">
          <a:xfrm>
            <a:off x="560453" y="821806"/>
            <a:ext cx="8710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800"/>
              </a:lnSpc>
              <a:spcBef>
                <a:spcPct val="50000"/>
              </a:spcBef>
            </a:pPr>
            <a:r>
              <a:rPr lang="ja-JP" altLang="en-US" sz="800" dirty="0">
                <a:solidFill>
                  <a:srgbClr val="FF5050"/>
                </a:solidFill>
                <a:latin typeface="游ゴシック" panose="020B0400000000000000" pitchFamily="50" charset="-128"/>
                <a:ea typeface="游ゴシック" panose="020B0400000000000000" pitchFamily="50" charset="-128"/>
              </a:rPr>
              <a:t>株式会社</a:t>
            </a:r>
            <a:r>
              <a:rPr lang="en-US" altLang="ja-JP" sz="800" dirty="0">
                <a:solidFill>
                  <a:srgbClr val="FF5050"/>
                </a:solidFill>
                <a:latin typeface="游ゴシック" panose="020B0400000000000000" pitchFamily="50" charset="-128"/>
                <a:ea typeface="游ゴシック" panose="020B0400000000000000" pitchFamily="50" charset="-128"/>
              </a:rPr>
              <a:t>IPG</a:t>
            </a:r>
            <a:r>
              <a:rPr lang="ja-JP" altLang="en-US" sz="800" dirty="0">
                <a:solidFill>
                  <a:srgbClr val="FF5050"/>
                </a:solidFill>
                <a:latin typeface="游ゴシック" panose="020B0400000000000000" pitchFamily="50" charset="-128"/>
                <a:ea typeface="游ゴシック" panose="020B0400000000000000" pitchFamily="50" charset="-128"/>
              </a:rPr>
              <a:t> </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以下、「弊社」という</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の発注メール受信をもって本内容についてご承諾頂けたものとします。</a:t>
            </a:r>
          </a:p>
        </p:txBody>
      </p:sp>
      <p:sp>
        <p:nvSpPr>
          <p:cNvPr id="17" name="テキスト ボックス 16"/>
          <p:cNvSpPr txBox="1">
            <a:spLocks noChangeArrowheads="1"/>
          </p:cNvSpPr>
          <p:nvPr/>
        </p:nvSpPr>
        <p:spPr bwMode="auto">
          <a:xfrm>
            <a:off x="552516" y="1858444"/>
            <a:ext cx="42751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キャンセルは原則受付けいたしかねます。止むを得ない理由でキャンセルを受付ける場合について、広告主・広告会社の事由による場合は有償とし、その金額は、契約掲載料金の全額とします</a:t>
            </a:r>
          </a:p>
        </p:txBody>
      </p:sp>
      <p:sp>
        <p:nvSpPr>
          <p:cNvPr id="18" name="テキスト ボックス 17"/>
          <p:cNvSpPr txBox="1">
            <a:spLocks noChangeArrowheads="1"/>
          </p:cNvSpPr>
          <p:nvPr/>
        </p:nvSpPr>
        <p:spPr bwMode="auto">
          <a:xfrm>
            <a:off x="552516" y="1299644"/>
            <a:ext cx="4371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dirty="0">
                <a:solidFill>
                  <a:srgbClr val="404040"/>
                </a:solidFill>
                <a:latin typeface="游ゴシック" panose="020B0400000000000000" pitchFamily="50" charset="-128"/>
                <a:ea typeface="游ゴシック" panose="020B0400000000000000" pitchFamily="50" charset="-128"/>
              </a:rPr>
              <a:t>広告会社は、弊社に対し、「基本契約」及び本商品の「出稿に関してのご注意」に関する事項についての自らの緊急連絡先を明示すると共に、基本契約の有効期間中、随時弊社の広告主に対する緊急連絡の要否について、調査、判断し、これを必要と判断した場合は、すみやかに広告主の連絡先を弊社に対して明示するものとします。</a:t>
            </a:r>
          </a:p>
        </p:txBody>
      </p:sp>
      <p:sp>
        <p:nvSpPr>
          <p:cNvPr id="19" name="テキスト ボックス 18"/>
          <p:cNvSpPr txBox="1">
            <a:spLocks noChangeArrowheads="1"/>
          </p:cNvSpPr>
          <p:nvPr/>
        </p:nvSpPr>
        <p:spPr bwMode="auto">
          <a:xfrm>
            <a:off x="5054666" y="4434956"/>
            <a:ext cx="2749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本内容は</a:t>
            </a:r>
            <a:r>
              <a:rPr lang="en-US" altLang="ja-JP" sz="500">
                <a:solidFill>
                  <a:srgbClr val="404040"/>
                </a:solidFill>
                <a:latin typeface="游ゴシック" panose="020B0400000000000000" pitchFamily="50" charset="-128"/>
                <a:ea typeface="游ゴシック" panose="020B0400000000000000" pitchFamily="50" charset="-128"/>
              </a:rPr>
              <a:t>2012</a:t>
            </a:r>
            <a:r>
              <a:rPr lang="ja-JP" altLang="en-US" sz="500">
                <a:solidFill>
                  <a:srgbClr val="404040"/>
                </a:solidFill>
                <a:latin typeface="游ゴシック" panose="020B0400000000000000" pitchFamily="50" charset="-128"/>
                <a:ea typeface="游ゴシック" panose="020B0400000000000000" pitchFamily="50" charset="-128"/>
              </a:rPr>
              <a:t>年</a:t>
            </a:r>
            <a:r>
              <a:rPr lang="en-US" altLang="ja-JP" sz="500">
                <a:solidFill>
                  <a:srgbClr val="404040"/>
                </a:solidFill>
                <a:latin typeface="游ゴシック" panose="020B0400000000000000" pitchFamily="50" charset="-128"/>
                <a:ea typeface="游ゴシック" panose="020B0400000000000000" pitchFamily="50" charset="-128"/>
              </a:rPr>
              <a:t>10</a:t>
            </a:r>
            <a:r>
              <a:rPr lang="ja-JP" altLang="en-US" sz="500">
                <a:solidFill>
                  <a:srgbClr val="404040"/>
                </a:solidFill>
                <a:latin typeface="游ゴシック" panose="020B0400000000000000" pitchFamily="50" charset="-128"/>
                <a:ea typeface="游ゴシック" panose="020B0400000000000000" pitchFamily="50" charset="-128"/>
              </a:rPr>
              <a:t>月期掲載開始分より適用するものとします。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なお、本内容に定めなき事項については、別途、弊社との契約の内容に従うものとします</a:t>
            </a:r>
          </a:p>
        </p:txBody>
      </p:sp>
      <p:sp>
        <p:nvSpPr>
          <p:cNvPr id="20" name="テキスト ボックス 19"/>
          <p:cNvSpPr txBox="1">
            <a:spLocks noChangeArrowheads="1"/>
          </p:cNvSpPr>
          <p:nvPr/>
        </p:nvSpPr>
        <p:spPr bwMode="auto">
          <a:xfrm>
            <a:off x="5054666" y="3210994"/>
            <a:ext cx="43402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広告会社は、本内容または別途弊社との定めに違反し、弊社に損害を与えた場合、弊社に対し当該損害に伴う一切を賠償しなければなりません。また、これにより、弊社以外の第三者に損害を与えた場合、自己の責任に基づき、当該第三者に対し賠償を行うものとし、弊社を免責せしめるものとします。また、広告会社は、広告宣伝取引に関する弊社の損害賠償責任の負担について以下の定めに合意し、広告会社はかかる事項を広告主に対して説明し、広告主の承諾を得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1.</a:t>
            </a:r>
            <a:r>
              <a:rPr lang="ja-JP" altLang="en-US" sz="500">
                <a:solidFill>
                  <a:srgbClr val="404040"/>
                </a:solidFill>
                <a:latin typeface="游ゴシック" panose="020B0400000000000000" pitchFamily="50" charset="-128"/>
                <a:ea typeface="游ゴシック" panose="020B0400000000000000" pitchFamily="50" charset="-128"/>
              </a:rPr>
              <a:t>本商品の利用は、広告主の判断と責任において利用することとします。</a:t>
            </a: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フィルタリング等、弊社の関与しえないユーザーの契約事情により本商品から広告主が指定したサイトへリンクしない場合は、弊社では一切の責任を負いかねます。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本商品に関し、弊社の責に帰さない事由（天変地異、火災・停電や、公官庁・行政による指導・命令、通信規制、弊社外のシステム上の不具合、広告主及び広告取り扱い代理店側のサーバー障害等）によって生じた、故障または事故（本プログラムの提供のために使用するシステム、データベース及び通信回線等を含む）により、弊社の広告会社に対する債務の全部または一部が履行されない場合、弊社は免責され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p:txBody>
      </p:sp>
      <p:sp>
        <p:nvSpPr>
          <p:cNvPr id="21" name="Rectangle 4">
            <a:extLst>
              <a:ext uri="{FF2B5EF4-FFF2-40B4-BE49-F238E27FC236}">
                <a16:creationId xmlns:a16="http://schemas.microsoft.com/office/drawing/2014/main" id="{E041A74F-A6F3-EC48-A2C2-94BDF4865610}"/>
              </a:ext>
            </a:extLst>
          </p:cNvPr>
          <p:cNvSpPr>
            <a:spLocks noChangeArrowheads="1"/>
          </p:cNvSpPr>
          <p:nvPr/>
        </p:nvSpPr>
        <p:spPr bwMode="auto">
          <a:xfrm>
            <a:off x="5094902" y="4822705"/>
            <a:ext cx="4299989" cy="1564938"/>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000">
                <a:latin typeface="游ゴシック" panose="020B0400000000000000" pitchFamily="50" charset="-128"/>
                <a:ea typeface="游ゴシック" panose="020B0400000000000000" pitchFamily="50" charset="-128"/>
              </a:rPr>
              <a:t>広告掲載に関するお問い合わせは下記窓口にて承っております。</a:t>
            </a:r>
            <a:endParaRPr lang="en-US" altLang="ja-JP" sz="1000" dirty="0">
              <a:latin typeface="游ゴシック" panose="020B0400000000000000" pitchFamily="50" charset="-128"/>
              <a:ea typeface="游ゴシック" panose="020B0400000000000000" pitchFamily="50" charset="-128"/>
            </a:endParaRPr>
          </a:p>
          <a:p>
            <a:r>
              <a:rPr lang="ja-JP" altLang="en-US" sz="200">
                <a:latin typeface="游ゴシック" panose="020B0400000000000000" pitchFamily="50" charset="-128"/>
                <a:ea typeface="游ゴシック" panose="020B0400000000000000" pitchFamily="50" charset="-128"/>
              </a:rPr>
              <a:t>　</a:t>
            </a:r>
            <a:endParaRPr lang="en-US" altLang="ja-JP" sz="200" dirty="0">
              <a:latin typeface="游ゴシック" panose="020B0400000000000000" pitchFamily="50" charset="-128"/>
              <a:ea typeface="游ゴシック" panose="020B0400000000000000" pitchFamily="50" charset="-128"/>
            </a:endParaRPr>
          </a:p>
          <a:p>
            <a:endParaRPr lang="en-US" altLang="ja-JP" sz="1100" dirty="0">
              <a:latin typeface="游ゴシック" panose="020B0400000000000000" pitchFamily="50" charset="-128"/>
              <a:ea typeface="游ゴシック" panose="020B0400000000000000" pitchFamily="50" charset="-128"/>
            </a:endParaRPr>
          </a:p>
          <a:p>
            <a:r>
              <a:rPr lang="ja-JP" altLang="en-US" sz="1000">
                <a:latin typeface="游ゴシック" panose="020B0400000000000000" pitchFamily="50" charset="-128"/>
                <a:ea typeface="游ゴシック" panose="020B0400000000000000" pitchFamily="50" charset="-128"/>
              </a:rPr>
              <a:t>　</a:t>
            </a:r>
            <a:r>
              <a:rPr lang="ja-JP" altLang="en-US" sz="1050">
                <a:latin typeface="游ゴシック" panose="020B0400000000000000" pitchFamily="50" charset="-128"/>
                <a:ea typeface="游ゴシック" panose="020B0400000000000000" pitchFamily="50" charset="-128"/>
              </a:rPr>
              <a:t>▼メールアドレス</a:t>
            </a:r>
            <a:endParaRPr lang="en-US" altLang="ja-JP" sz="1050" dirty="0">
              <a:latin typeface="游ゴシック" panose="020B0400000000000000" pitchFamily="50" charset="-128"/>
              <a:ea typeface="游ゴシック" panose="020B0400000000000000" pitchFamily="50" charset="-128"/>
            </a:endParaRPr>
          </a:p>
          <a:p>
            <a:r>
              <a:rPr lang="ja-JP" altLang="en-US" sz="1050">
                <a:latin typeface="游ゴシック" panose="020B0400000000000000" pitchFamily="50" charset="-128"/>
                <a:ea typeface="游ゴシック" panose="020B0400000000000000" pitchFamily="50" charset="-128"/>
              </a:rPr>
              <a:t>　</a:t>
            </a:r>
            <a:r>
              <a:rPr lang="en-US" altLang="ja-JP" sz="1050" dirty="0">
                <a:latin typeface="游ゴシック" panose="020B0400000000000000" pitchFamily="50" charset="-128"/>
                <a:ea typeface="游ゴシック" panose="020B0400000000000000" pitchFamily="50" charset="-128"/>
              </a:rPr>
              <a:t> </a:t>
            </a:r>
            <a:r>
              <a:rPr lang="en-US" altLang="ja-JP" sz="1200" b="1" dirty="0" err="1">
                <a:latin typeface="游ゴシック" panose="020B0400000000000000" pitchFamily="50" charset="-128"/>
                <a:ea typeface="游ゴシック" panose="020B0400000000000000" pitchFamily="50" charset="-128"/>
              </a:rPr>
              <a:t>ad-info@ipg.co.jp</a:t>
            </a:r>
            <a:endParaRPr lang="en-US" altLang="ja-JP" sz="1200" b="1" dirty="0">
              <a:latin typeface="游ゴシック" panose="020B0400000000000000" pitchFamily="50" charset="-128"/>
              <a:ea typeface="游ゴシック" panose="020B0400000000000000" pitchFamily="50" charset="-128"/>
            </a:endParaRPr>
          </a:p>
        </p:txBody>
      </p:sp>
      <p:sp>
        <p:nvSpPr>
          <p:cNvPr id="22" name="フッター プレースホルダー 2">
            <a:extLst>
              <a:ext uri="{FF2B5EF4-FFF2-40B4-BE49-F238E27FC236}">
                <a16:creationId xmlns:a16="http://schemas.microsoft.com/office/drawing/2014/main" id="{E7B844E1-63BE-3A44-B7E2-0CA723A5DFF1}"/>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23" name="スライド番号プレースホルダー 3">
            <a:extLst>
              <a:ext uri="{FF2B5EF4-FFF2-40B4-BE49-F238E27FC236}">
                <a16:creationId xmlns:a16="http://schemas.microsoft.com/office/drawing/2014/main" id="{C4AF26BB-9C38-E44F-9F9D-6F504DFC0DEC}"/>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21</a:t>
            </a:fld>
            <a:endParaRPr lang="ja-JP" altLang="en-US" dirty="0"/>
          </a:p>
        </p:txBody>
      </p:sp>
    </p:spTree>
    <p:extLst>
      <p:ext uri="{BB962C8B-B14F-4D97-AF65-F5344CB8AC3E}">
        <p14:creationId xmlns:p14="http://schemas.microsoft.com/office/powerpoint/2010/main" val="3822445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a:extLst>
              <a:ext uri="{FF2B5EF4-FFF2-40B4-BE49-F238E27FC236}">
                <a16:creationId xmlns:a16="http://schemas.microsoft.com/office/drawing/2014/main" id="{0C2209D8-083F-8C4D-BF1F-50819A8AFFFA}"/>
              </a:ext>
            </a:extLst>
          </p:cNvPr>
          <p:cNvSpPr txBox="1">
            <a:spLocks/>
          </p:cNvSpPr>
          <p:nvPr/>
        </p:nvSpPr>
        <p:spPr>
          <a:xfrm>
            <a:off x="272753" y="252543"/>
            <a:ext cx="8432482"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400">
                <a:solidFill>
                  <a:schemeClr val="tx1">
                    <a:lumMod val="75000"/>
                    <a:lumOff val="25000"/>
                  </a:schemeClr>
                </a:solidFill>
              </a:rPr>
              <a:t>番組ロゴ・代表カット　画像提供のお願い</a:t>
            </a:r>
            <a:endParaRPr lang="ja-JP" altLang="en-US" sz="2400" dirty="0">
              <a:solidFill>
                <a:srgbClr val="404040"/>
              </a:solidFill>
            </a:endParaRPr>
          </a:p>
        </p:txBody>
      </p:sp>
      <p:sp>
        <p:nvSpPr>
          <p:cNvPr id="27" name="フッター プレースホルダー 2">
            <a:extLst>
              <a:ext uri="{FF2B5EF4-FFF2-40B4-BE49-F238E27FC236}">
                <a16:creationId xmlns:a16="http://schemas.microsoft.com/office/drawing/2014/main" id="{05727D6B-BEB5-7A4B-BF6E-D0FCEBE8EAD3}"/>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28" name="スライド番号プレースホルダー 3">
            <a:extLst>
              <a:ext uri="{FF2B5EF4-FFF2-40B4-BE49-F238E27FC236}">
                <a16:creationId xmlns:a16="http://schemas.microsoft.com/office/drawing/2014/main" id="{BBEF3A57-467D-0D4D-829C-6FEE09EB7CE5}"/>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22</a:t>
            </a:fld>
            <a:endParaRPr lang="ja-JP" altLang="en-US" dirty="0"/>
          </a:p>
        </p:txBody>
      </p:sp>
      <p:sp>
        <p:nvSpPr>
          <p:cNvPr id="24" name="テキスト ボックス 83">
            <a:extLst>
              <a:ext uri="{FF2B5EF4-FFF2-40B4-BE49-F238E27FC236}">
                <a16:creationId xmlns:a16="http://schemas.microsoft.com/office/drawing/2014/main" id="{DA20518E-1A00-BB4E-8CF4-368A74E5834F}"/>
              </a:ext>
            </a:extLst>
          </p:cNvPr>
          <p:cNvSpPr txBox="1">
            <a:spLocks noChangeArrowheads="1"/>
          </p:cNvSpPr>
          <p:nvPr/>
        </p:nvSpPr>
        <p:spPr bwMode="auto">
          <a:xfrm>
            <a:off x="1742308" y="1530630"/>
            <a:ext cx="2348925" cy="1938992"/>
          </a:xfrm>
          <a:prstGeom prst="rect">
            <a:avLst/>
          </a:prstGeom>
          <a:noFill/>
          <a:ln w="9525">
            <a:noFill/>
            <a:miter lim="800000"/>
            <a:headEnd/>
            <a:tailEnd/>
          </a:ln>
        </p:spPr>
        <p:txBody>
          <a:bodyPr wrap="square">
            <a:spAutoFit/>
          </a:bodyPr>
          <a:lstStyle/>
          <a:p>
            <a:pPr eaLnBrk="1" hangingPunct="1"/>
            <a:r>
              <a:rPr lang="ja-JP" altLang="en-US" sz="1200" dirty="0">
                <a:latin typeface="游ゴシック" pitchFamily="50" charset="-128"/>
                <a:ea typeface="游ゴシック" pitchFamily="50" charset="-128"/>
              </a:rPr>
              <a:t>番組画像の中から</a:t>
            </a:r>
            <a:endParaRPr lang="en-US" altLang="ja-JP" sz="1200" dirty="0">
              <a:latin typeface="游ゴシック" pitchFamily="50" charset="-128"/>
              <a:ea typeface="游ゴシック" pitchFamily="50" charset="-128"/>
            </a:endParaRPr>
          </a:p>
          <a:p>
            <a:pPr eaLnBrk="1" hangingPunct="1"/>
            <a:r>
              <a:rPr lang="en-US" altLang="ja-JP" sz="1200" dirty="0">
                <a:latin typeface="游ゴシック" pitchFamily="50" charset="-128"/>
                <a:ea typeface="游ゴシック" pitchFamily="50" charset="-128"/>
              </a:rPr>
              <a:t>(1)</a:t>
            </a:r>
            <a:r>
              <a:rPr lang="ja-JP" altLang="en-US" sz="1200" dirty="0">
                <a:latin typeface="游ゴシック" pitchFamily="50" charset="-128"/>
                <a:ea typeface="游ゴシック" pitchFamily="50" charset="-128"/>
              </a:rPr>
              <a:t> 話数カット</a:t>
            </a:r>
            <a:r>
              <a:rPr lang="en-US" altLang="ja-JP" sz="1200" dirty="0">
                <a:latin typeface="游ゴシック" pitchFamily="50" charset="-128"/>
                <a:ea typeface="游ゴシック" pitchFamily="50" charset="-128"/>
              </a:rPr>
              <a:t>(※)</a:t>
            </a:r>
          </a:p>
          <a:p>
            <a:pPr eaLnBrk="1" hangingPunct="1"/>
            <a:r>
              <a:rPr lang="en-US" altLang="ja-JP" sz="1200" dirty="0">
                <a:latin typeface="游ゴシック" pitchFamily="50" charset="-128"/>
                <a:ea typeface="游ゴシック" pitchFamily="50" charset="-128"/>
              </a:rPr>
              <a:t>(2) </a:t>
            </a:r>
            <a:r>
              <a:rPr lang="ja-JP" altLang="en-US" sz="1200" dirty="0">
                <a:latin typeface="游ゴシック" pitchFamily="50" charset="-128"/>
                <a:ea typeface="游ゴシック" pitchFamily="50" charset="-128"/>
              </a:rPr>
              <a:t>代表カット</a:t>
            </a:r>
            <a:endParaRPr lang="en-US" altLang="ja-JP" sz="1200" dirty="0">
              <a:latin typeface="游ゴシック" pitchFamily="50" charset="-128"/>
              <a:ea typeface="游ゴシック" pitchFamily="50" charset="-128"/>
            </a:endParaRPr>
          </a:p>
          <a:p>
            <a:pPr eaLnBrk="1" hangingPunct="1"/>
            <a:r>
              <a:rPr lang="en-US" altLang="ja-JP" sz="1200" dirty="0">
                <a:latin typeface="游ゴシック" pitchFamily="50" charset="-128"/>
                <a:ea typeface="游ゴシック" pitchFamily="50" charset="-128"/>
              </a:rPr>
              <a:t>(3) </a:t>
            </a:r>
            <a:r>
              <a:rPr lang="ja-JP" altLang="en-US" sz="1200" dirty="0">
                <a:latin typeface="游ゴシック" pitchFamily="50" charset="-128"/>
                <a:ea typeface="游ゴシック" pitchFamily="50" charset="-128"/>
              </a:rPr>
              <a:t>番組ロゴ</a:t>
            </a:r>
            <a:endParaRPr lang="en-US" altLang="ja-JP" sz="1200" dirty="0">
              <a:latin typeface="游ゴシック" pitchFamily="50" charset="-128"/>
              <a:ea typeface="游ゴシック" pitchFamily="50" charset="-128"/>
            </a:endParaRPr>
          </a:p>
          <a:p>
            <a:r>
              <a:rPr lang="ja-JP" altLang="en-US" sz="1200" dirty="0" err="1">
                <a:latin typeface="游ゴシック" pitchFamily="50" charset="-128"/>
                <a:ea typeface="游ゴシック" pitchFamily="50" charset="-128"/>
              </a:rPr>
              <a:t>の優</a:t>
            </a:r>
            <a:r>
              <a:rPr lang="ja-JP" altLang="en-US" sz="1200" dirty="0">
                <a:latin typeface="游ゴシック" pitchFamily="50" charset="-128"/>
                <a:ea typeface="游ゴシック" pitchFamily="50" charset="-128"/>
              </a:rPr>
              <a:t>先順位で１枚の画像を</a:t>
            </a:r>
            <a:br>
              <a:rPr lang="en-US" altLang="ja-JP" sz="1200" dirty="0">
                <a:latin typeface="游ゴシック" pitchFamily="50" charset="-128"/>
                <a:ea typeface="游ゴシック" pitchFamily="50" charset="-128"/>
              </a:rPr>
            </a:br>
            <a:r>
              <a:rPr lang="ja-JP" altLang="en-US" sz="1200" dirty="0">
                <a:latin typeface="游ゴシック" pitchFamily="50" charset="-128"/>
                <a:ea typeface="游ゴシック" pitchFamily="50" charset="-128"/>
              </a:rPr>
              <a:t>画面上部に表示します。</a:t>
            </a:r>
          </a:p>
          <a:p>
            <a:r>
              <a:rPr lang="ja-JP" altLang="en-US" sz="1200" dirty="0">
                <a:latin typeface="游ゴシック" pitchFamily="50" charset="-128"/>
                <a:ea typeface="游ゴシック" pitchFamily="50" charset="-128"/>
              </a:rPr>
              <a:t>（話数カットが複数枚の場合は</a:t>
            </a:r>
            <a:r>
              <a:rPr lang="en-US" altLang="ja-JP" sz="1200" dirty="0">
                <a:latin typeface="游ゴシック" pitchFamily="50" charset="-128"/>
                <a:ea typeface="游ゴシック" pitchFamily="50" charset="-128"/>
              </a:rPr>
              <a:t>1</a:t>
            </a:r>
            <a:r>
              <a:rPr lang="ja-JP" altLang="en-US" sz="1200" dirty="0">
                <a:latin typeface="游ゴシック" pitchFamily="50" charset="-128"/>
                <a:ea typeface="游ゴシック" pitchFamily="50" charset="-128"/>
              </a:rPr>
              <a:t>枚目の画像を表示します）</a:t>
            </a:r>
          </a:p>
          <a:p>
            <a:r>
              <a:rPr lang="ja-JP" altLang="en-US" sz="1200" dirty="0">
                <a:latin typeface="游ゴシック" pitchFamily="50" charset="-128"/>
                <a:ea typeface="游ゴシック" pitchFamily="50" charset="-128"/>
              </a:rPr>
              <a:t>番組ロゴを除き、画面上部以外の画像は画面下部に表示します。</a:t>
            </a:r>
            <a:endParaRPr lang="en-US" altLang="ja-JP" sz="1200" dirty="0">
              <a:latin typeface="游ゴシック" pitchFamily="50" charset="-128"/>
              <a:ea typeface="游ゴシック" pitchFamily="50" charset="-128"/>
            </a:endParaRPr>
          </a:p>
        </p:txBody>
      </p:sp>
      <p:cxnSp>
        <p:nvCxnSpPr>
          <p:cNvPr id="25" name="直線コネクタ 24">
            <a:extLst>
              <a:ext uri="{FF2B5EF4-FFF2-40B4-BE49-F238E27FC236}">
                <a16:creationId xmlns:a16="http://schemas.microsoft.com/office/drawing/2014/main" id="{1E7CAE40-C8ED-E64F-A0BE-BACCE5E431BC}"/>
              </a:ext>
            </a:extLst>
          </p:cNvPr>
          <p:cNvCxnSpPr>
            <a:cxnSpLocks/>
          </p:cNvCxnSpPr>
          <p:nvPr/>
        </p:nvCxnSpPr>
        <p:spPr>
          <a:xfrm flipH="1">
            <a:off x="4113475" y="1036375"/>
            <a:ext cx="7040" cy="2737382"/>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4C67BC82-9C91-2E48-A53A-6C9FCDF7D85F}"/>
              </a:ext>
            </a:extLst>
          </p:cNvPr>
          <p:cNvPicPr>
            <a:picLocks noChangeAspect="1"/>
          </p:cNvPicPr>
          <p:nvPr/>
        </p:nvPicPr>
        <p:blipFill>
          <a:blip r:embed="rId3"/>
          <a:stretch>
            <a:fillRect/>
          </a:stretch>
        </p:blipFill>
        <p:spPr>
          <a:xfrm>
            <a:off x="609442" y="1466856"/>
            <a:ext cx="1062317" cy="2162655"/>
          </a:xfrm>
          <a:prstGeom prst="rect">
            <a:avLst/>
          </a:prstGeom>
        </p:spPr>
      </p:pic>
      <p:sp>
        <p:nvSpPr>
          <p:cNvPr id="31" name="正方形/長方形 30">
            <a:extLst>
              <a:ext uri="{FF2B5EF4-FFF2-40B4-BE49-F238E27FC236}">
                <a16:creationId xmlns:a16="http://schemas.microsoft.com/office/drawing/2014/main" id="{19E7A64B-460C-7A4D-9540-38E8B795CF31}"/>
              </a:ext>
            </a:extLst>
          </p:cNvPr>
          <p:cNvSpPr/>
          <p:nvPr/>
        </p:nvSpPr>
        <p:spPr>
          <a:xfrm>
            <a:off x="443019" y="1131585"/>
            <a:ext cx="3336527" cy="328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游ゴシック" panose="020B0400000000000000" pitchFamily="50" charset="-128"/>
                <a:ea typeface="游ゴシック" panose="020B0400000000000000" pitchFamily="50" charset="-128"/>
              </a:rPr>
              <a:t>G</a:t>
            </a:r>
            <a:r>
              <a:rPr lang="ja-JP" altLang="en-US" sz="1400" dirty="0">
                <a:solidFill>
                  <a:schemeClr val="tx1"/>
                </a:solidFill>
                <a:latin typeface="游ゴシック" panose="020B0400000000000000" pitchFamily="50" charset="-128"/>
                <a:ea typeface="游ゴシック" panose="020B0400000000000000" pitchFamily="50" charset="-128"/>
              </a:rPr>
              <a:t>ガイドモバイル</a:t>
            </a:r>
            <a:endParaRPr lang="en-US" altLang="ja-JP" sz="1400" dirty="0">
              <a:solidFill>
                <a:schemeClr val="tx1"/>
              </a:solidFill>
              <a:latin typeface="游ゴシック" panose="020B0400000000000000" pitchFamily="50" charset="-128"/>
              <a:ea typeface="游ゴシック" panose="020B0400000000000000" pitchFamily="50" charset="-128"/>
            </a:endParaRPr>
          </a:p>
        </p:txBody>
      </p:sp>
      <p:sp>
        <p:nvSpPr>
          <p:cNvPr id="33" name="正方形/長方形 32">
            <a:extLst>
              <a:ext uri="{FF2B5EF4-FFF2-40B4-BE49-F238E27FC236}">
                <a16:creationId xmlns:a16="http://schemas.microsoft.com/office/drawing/2014/main" id="{E1A02987-EBAB-9E4F-B3F4-9F529AE220ED}"/>
              </a:ext>
            </a:extLst>
          </p:cNvPr>
          <p:cNvSpPr/>
          <p:nvPr/>
        </p:nvSpPr>
        <p:spPr>
          <a:xfrm>
            <a:off x="4120514" y="1131585"/>
            <a:ext cx="3336527" cy="328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游ゴシック" panose="020B0400000000000000" pitchFamily="50" charset="-128"/>
                <a:ea typeface="游ゴシック" panose="020B0400000000000000" pitchFamily="50" charset="-128"/>
              </a:rPr>
              <a:t>Yahoo!</a:t>
            </a:r>
            <a:r>
              <a:rPr lang="ja-JP" altLang="en-US" sz="1400" dirty="0">
                <a:solidFill>
                  <a:schemeClr val="tx1"/>
                </a:solidFill>
                <a:latin typeface="游ゴシック" panose="020B0400000000000000" pitchFamily="50" charset="-128"/>
                <a:ea typeface="游ゴシック" panose="020B0400000000000000" pitchFamily="50" charset="-128"/>
              </a:rPr>
              <a:t>テレビ</a:t>
            </a:r>
            <a:r>
              <a:rPr lang="en-US" altLang="ja-JP" sz="1400" dirty="0">
                <a:solidFill>
                  <a:schemeClr val="tx1"/>
                </a:solidFill>
                <a:latin typeface="游ゴシック" panose="020B0400000000000000" pitchFamily="50" charset="-128"/>
                <a:ea typeface="游ゴシック" panose="020B0400000000000000" pitchFamily="50" charset="-128"/>
              </a:rPr>
              <a:t>. G</a:t>
            </a:r>
            <a:r>
              <a:rPr lang="ja-JP" altLang="en-US" sz="1400" dirty="0">
                <a:solidFill>
                  <a:schemeClr val="tx1"/>
                </a:solidFill>
                <a:latin typeface="游ゴシック" panose="020B0400000000000000" pitchFamily="50" charset="-128"/>
                <a:ea typeface="游ゴシック" panose="020B0400000000000000" pitchFamily="50" charset="-128"/>
              </a:rPr>
              <a:t>ガイド</a:t>
            </a:r>
            <a:endParaRPr lang="en-US" altLang="ja-JP" sz="1400" dirty="0">
              <a:solidFill>
                <a:schemeClr val="tx1"/>
              </a:solidFill>
              <a:latin typeface="游ゴシック" panose="020B0400000000000000" pitchFamily="50" charset="-128"/>
              <a:ea typeface="游ゴシック" panose="020B0400000000000000" pitchFamily="50" charset="-128"/>
            </a:endParaRPr>
          </a:p>
        </p:txBody>
      </p:sp>
      <p:sp>
        <p:nvSpPr>
          <p:cNvPr id="34" name="テキスト ボックス 83">
            <a:extLst>
              <a:ext uri="{FF2B5EF4-FFF2-40B4-BE49-F238E27FC236}">
                <a16:creationId xmlns:a16="http://schemas.microsoft.com/office/drawing/2014/main" id="{BB7ACF22-6A9B-CD43-8AB5-23185E1119F0}"/>
              </a:ext>
            </a:extLst>
          </p:cNvPr>
          <p:cNvSpPr txBox="1">
            <a:spLocks noChangeArrowheads="1"/>
          </p:cNvSpPr>
          <p:nvPr/>
        </p:nvSpPr>
        <p:spPr bwMode="auto">
          <a:xfrm>
            <a:off x="7361132" y="1530630"/>
            <a:ext cx="2232813" cy="1569660"/>
          </a:xfrm>
          <a:prstGeom prst="rect">
            <a:avLst/>
          </a:prstGeom>
          <a:noFill/>
          <a:ln w="9525">
            <a:noFill/>
            <a:miter lim="800000"/>
            <a:headEnd/>
            <a:tailEnd/>
          </a:ln>
        </p:spPr>
        <p:txBody>
          <a:bodyPr wrap="square">
            <a:spAutoFit/>
          </a:bodyPr>
          <a:lstStyle/>
          <a:p>
            <a:pPr eaLnBrk="1" hangingPunct="1"/>
            <a:r>
              <a:rPr lang="ja-JP" altLang="en-US" sz="1200" dirty="0">
                <a:latin typeface="游ゴシック" pitchFamily="50" charset="-128"/>
                <a:ea typeface="游ゴシック" pitchFamily="50" charset="-128"/>
              </a:rPr>
              <a:t>番組ロゴは、</a:t>
            </a:r>
            <a:endParaRPr lang="en-US" altLang="ja-JP" sz="1200" dirty="0">
              <a:latin typeface="游ゴシック" pitchFamily="50" charset="-128"/>
              <a:ea typeface="游ゴシック" pitchFamily="50" charset="-128"/>
            </a:endParaRPr>
          </a:p>
          <a:p>
            <a:pPr eaLnBrk="1" hangingPunct="1"/>
            <a:r>
              <a:rPr lang="ja-JP" altLang="en-US" sz="1200" dirty="0">
                <a:latin typeface="游ゴシック" pitchFamily="50" charset="-128"/>
                <a:ea typeface="游ゴシック" pitchFamily="50" charset="-128"/>
              </a:rPr>
              <a:t>　画面左上部に表示します。</a:t>
            </a:r>
            <a:endParaRPr lang="en-US" altLang="ja-JP" sz="1200" dirty="0">
              <a:latin typeface="游ゴシック" pitchFamily="50" charset="-128"/>
              <a:ea typeface="游ゴシック" pitchFamily="50" charset="-128"/>
            </a:endParaRPr>
          </a:p>
          <a:p>
            <a:pPr eaLnBrk="1" hangingPunct="1"/>
            <a:r>
              <a:rPr lang="ja-JP" altLang="en-US" sz="1200" dirty="0">
                <a:latin typeface="游ゴシック" pitchFamily="50" charset="-128"/>
                <a:ea typeface="游ゴシック" pitchFamily="50" charset="-128"/>
              </a:rPr>
              <a:t>代表カットは、</a:t>
            </a:r>
            <a:endParaRPr lang="en-US" altLang="ja-JP" sz="1200" dirty="0">
              <a:latin typeface="游ゴシック" pitchFamily="50" charset="-128"/>
              <a:ea typeface="游ゴシック" pitchFamily="50" charset="-128"/>
            </a:endParaRPr>
          </a:p>
          <a:p>
            <a:pPr eaLnBrk="1" hangingPunct="1"/>
            <a:r>
              <a:rPr lang="ja-JP" altLang="en-US" sz="1200" dirty="0">
                <a:latin typeface="游ゴシック" pitchFamily="50" charset="-128"/>
                <a:ea typeface="游ゴシック" pitchFamily="50" charset="-128"/>
              </a:rPr>
              <a:t>　右側の「番組概要」に表示</a:t>
            </a:r>
            <a:endParaRPr lang="en-US" altLang="ja-JP" sz="1200" dirty="0">
              <a:latin typeface="游ゴシック" pitchFamily="50" charset="-128"/>
              <a:ea typeface="游ゴシック" pitchFamily="50" charset="-128"/>
            </a:endParaRPr>
          </a:p>
          <a:p>
            <a:pPr eaLnBrk="1" hangingPunct="1"/>
            <a:r>
              <a:rPr lang="ja-JP" altLang="en-US" sz="1200" dirty="0">
                <a:latin typeface="游ゴシック" pitchFamily="50" charset="-128"/>
                <a:ea typeface="游ゴシック" pitchFamily="50" charset="-128"/>
              </a:rPr>
              <a:t>　します。</a:t>
            </a:r>
            <a:endParaRPr lang="en-US" altLang="ja-JP" sz="1200" dirty="0">
              <a:latin typeface="游ゴシック" pitchFamily="50" charset="-128"/>
              <a:ea typeface="游ゴシック" pitchFamily="50" charset="-128"/>
            </a:endParaRPr>
          </a:p>
          <a:p>
            <a:pPr eaLnBrk="1" hangingPunct="1"/>
            <a:endParaRPr lang="en-US" altLang="ja-JP" sz="1200" dirty="0">
              <a:latin typeface="游ゴシック" pitchFamily="50" charset="-128"/>
              <a:ea typeface="游ゴシック" pitchFamily="50" charset="-128"/>
            </a:endParaRPr>
          </a:p>
          <a:p>
            <a:pPr eaLnBrk="1" hangingPunct="1"/>
            <a:r>
              <a:rPr lang="ja-JP" altLang="en-US" sz="1200" dirty="0">
                <a:latin typeface="游ゴシック" pitchFamily="50" charset="-128"/>
                <a:ea typeface="游ゴシック" pitchFamily="50" charset="-128"/>
              </a:rPr>
              <a:t>話数カット</a:t>
            </a:r>
            <a:r>
              <a:rPr lang="en-US" altLang="ja-JP" sz="1200" dirty="0">
                <a:latin typeface="游ゴシック" pitchFamily="50" charset="-128"/>
                <a:ea typeface="游ゴシック" pitchFamily="50" charset="-128"/>
              </a:rPr>
              <a:t>(※)</a:t>
            </a:r>
            <a:r>
              <a:rPr lang="ja-JP" altLang="en-US" sz="1200" dirty="0">
                <a:latin typeface="游ゴシック" pitchFamily="50" charset="-128"/>
                <a:ea typeface="游ゴシック" pitchFamily="50" charset="-128"/>
              </a:rPr>
              <a:t>は、</a:t>
            </a:r>
            <a:endParaRPr lang="en-US" altLang="ja-JP" sz="1200" dirty="0">
              <a:latin typeface="游ゴシック" pitchFamily="50" charset="-128"/>
              <a:ea typeface="游ゴシック" pitchFamily="50" charset="-128"/>
            </a:endParaRPr>
          </a:p>
          <a:p>
            <a:pPr eaLnBrk="1" hangingPunct="1"/>
            <a:r>
              <a:rPr lang="ja-JP" altLang="en-US" sz="1200" dirty="0">
                <a:latin typeface="游ゴシック" pitchFamily="50" charset="-128"/>
                <a:ea typeface="游ゴシック" pitchFamily="50" charset="-128"/>
              </a:rPr>
              <a:t>　画面中程に表示します。</a:t>
            </a:r>
            <a:endParaRPr lang="en-US" altLang="ja-JP" sz="1200" dirty="0">
              <a:latin typeface="游ゴシック" pitchFamily="50" charset="-128"/>
              <a:ea typeface="游ゴシック" pitchFamily="50" charset="-128"/>
            </a:endParaRPr>
          </a:p>
        </p:txBody>
      </p:sp>
      <p:sp>
        <p:nvSpPr>
          <p:cNvPr id="36" name="正方形/長方形 35">
            <a:extLst>
              <a:ext uri="{FF2B5EF4-FFF2-40B4-BE49-F238E27FC236}">
                <a16:creationId xmlns:a16="http://schemas.microsoft.com/office/drawing/2014/main" id="{00DC4774-94B1-734E-8CF0-0E848D3D669E}"/>
              </a:ext>
            </a:extLst>
          </p:cNvPr>
          <p:cNvSpPr/>
          <p:nvPr/>
        </p:nvSpPr>
        <p:spPr>
          <a:xfrm>
            <a:off x="443019" y="764992"/>
            <a:ext cx="9288000" cy="5472000"/>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kumimoji="1" lang="ja-JP" altLang="en-US" sz="1200" dirty="0">
              <a:solidFill>
                <a:schemeClr val="tx1"/>
              </a:solidFill>
              <a:latin typeface="游ゴシック" panose="020B0400000000000000" pitchFamily="50" charset="-128"/>
              <a:ea typeface="游ゴシック" panose="020B0400000000000000" pitchFamily="50" charset="-128"/>
            </a:endParaRPr>
          </a:p>
        </p:txBody>
      </p:sp>
      <p:sp>
        <p:nvSpPr>
          <p:cNvPr id="38" name="正方形/長方形 37">
            <a:extLst>
              <a:ext uri="{FF2B5EF4-FFF2-40B4-BE49-F238E27FC236}">
                <a16:creationId xmlns:a16="http://schemas.microsoft.com/office/drawing/2014/main" id="{95CEE0A3-3850-E943-ABDA-59935E7EB933}"/>
              </a:ext>
            </a:extLst>
          </p:cNvPr>
          <p:cNvSpPr/>
          <p:nvPr/>
        </p:nvSpPr>
        <p:spPr>
          <a:xfrm>
            <a:off x="443018" y="794021"/>
            <a:ext cx="3060000" cy="2520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dirty="0">
                <a:solidFill>
                  <a:schemeClr val="tx1"/>
                </a:solidFill>
                <a:latin typeface="游ゴシック" panose="020B0400000000000000" pitchFamily="50" charset="-128"/>
                <a:ea typeface="游ゴシック" panose="020B0400000000000000" pitchFamily="50" charset="-128"/>
              </a:rPr>
              <a:t>掲載例</a:t>
            </a:r>
          </a:p>
        </p:txBody>
      </p:sp>
      <p:cxnSp>
        <p:nvCxnSpPr>
          <p:cNvPr id="39" name="直線コネクタ 38">
            <a:extLst>
              <a:ext uri="{FF2B5EF4-FFF2-40B4-BE49-F238E27FC236}">
                <a16:creationId xmlns:a16="http://schemas.microsoft.com/office/drawing/2014/main" id="{35617332-0789-2C41-94CA-97311E5825ED}"/>
              </a:ext>
            </a:extLst>
          </p:cNvPr>
          <p:cNvCxnSpPr>
            <a:cxnSpLocks/>
          </p:cNvCxnSpPr>
          <p:nvPr/>
        </p:nvCxnSpPr>
        <p:spPr>
          <a:xfrm rot="5400000" flipH="1">
            <a:off x="5087019" y="-3592597"/>
            <a:ext cx="1" cy="92880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4EC7655-4028-B140-A475-1249609FFEB0}"/>
              </a:ext>
            </a:extLst>
          </p:cNvPr>
          <p:cNvCxnSpPr>
            <a:cxnSpLocks/>
          </p:cNvCxnSpPr>
          <p:nvPr/>
        </p:nvCxnSpPr>
        <p:spPr>
          <a:xfrm rot="5400000" flipH="1">
            <a:off x="5087019" y="-883481"/>
            <a:ext cx="1" cy="92880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4399A5A-5E8B-FD41-A655-5930E0B1A4B4}"/>
              </a:ext>
            </a:extLst>
          </p:cNvPr>
          <p:cNvCxnSpPr>
            <a:cxnSpLocks/>
          </p:cNvCxnSpPr>
          <p:nvPr/>
        </p:nvCxnSpPr>
        <p:spPr>
          <a:xfrm rot="5400000" flipH="1">
            <a:off x="5084840" y="-636792"/>
            <a:ext cx="1" cy="92880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32C8FE1B-D3DD-484F-A4DC-71D1076C3501}"/>
              </a:ext>
            </a:extLst>
          </p:cNvPr>
          <p:cNvSpPr/>
          <p:nvPr/>
        </p:nvSpPr>
        <p:spPr>
          <a:xfrm>
            <a:off x="449944" y="3746234"/>
            <a:ext cx="3060000" cy="2520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dirty="0">
                <a:solidFill>
                  <a:schemeClr val="tx1"/>
                </a:solidFill>
                <a:latin typeface="游ゴシック" panose="020B0400000000000000" pitchFamily="50" charset="-128"/>
                <a:ea typeface="游ゴシック" panose="020B0400000000000000" pitchFamily="50" charset="-128"/>
              </a:rPr>
              <a:t>画像について</a:t>
            </a:r>
          </a:p>
        </p:txBody>
      </p:sp>
      <p:sp>
        <p:nvSpPr>
          <p:cNvPr id="43" name="正方形/長方形 42">
            <a:extLst>
              <a:ext uri="{FF2B5EF4-FFF2-40B4-BE49-F238E27FC236}">
                <a16:creationId xmlns:a16="http://schemas.microsoft.com/office/drawing/2014/main" id="{368FEEA3-A86B-E440-914D-300A943C883F}"/>
              </a:ext>
            </a:extLst>
          </p:cNvPr>
          <p:cNvSpPr/>
          <p:nvPr/>
        </p:nvSpPr>
        <p:spPr>
          <a:xfrm>
            <a:off x="440839" y="3973945"/>
            <a:ext cx="9288000" cy="16537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番組制作局からのご提供をお願いしております。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ファイル形式は、</a:t>
            </a:r>
            <a:r>
              <a:rPr lang="en-US" altLang="ja-JP" sz="1400" dirty="0">
                <a:solidFill>
                  <a:schemeClr val="tx1"/>
                </a:solidFill>
                <a:latin typeface="游ゴシック" panose="020B0400000000000000" pitchFamily="50" charset="-128"/>
                <a:ea typeface="游ゴシック" panose="020B0400000000000000" pitchFamily="50" charset="-128"/>
              </a:rPr>
              <a:t>JPEG</a:t>
            </a:r>
            <a:r>
              <a:rPr lang="ja-JP" altLang="en-US" sz="1400" dirty="0" err="1">
                <a:solidFill>
                  <a:schemeClr val="tx1"/>
                </a:solidFill>
                <a:latin typeface="游ゴシック" panose="020B0400000000000000" pitchFamily="50" charset="-128"/>
                <a:ea typeface="游ゴシック" panose="020B0400000000000000" pitchFamily="50" charset="-128"/>
              </a:rPr>
              <a:t>、</a:t>
            </a:r>
            <a:r>
              <a:rPr lang="en-US" altLang="ja-JP" sz="1400" dirty="0">
                <a:solidFill>
                  <a:schemeClr val="tx1"/>
                </a:solidFill>
                <a:latin typeface="游ゴシック" panose="020B0400000000000000" pitchFamily="50" charset="-128"/>
                <a:ea typeface="游ゴシック" panose="020B0400000000000000" pitchFamily="50" charset="-128"/>
              </a:rPr>
              <a:t>PNG</a:t>
            </a:r>
            <a:r>
              <a:rPr lang="ja-JP" altLang="en-US" sz="1400" dirty="0" err="1">
                <a:solidFill>
                  <a:schemeClr val="tx1"/>
                </a:solidFill>
                <a:latin typeface="游ゴシック" panose="020B0400000000000000" pitchFamily="50" charset="-128"/>
                <a:ea typeface="游ゴシック" panose="020B0400000000000000" pitchFamily="50" charset="-128"/>
              </a:rPr>
              <a:t>での</a:t>
            </a:r>
            <a:r>
              <a:rPr lang="ja-JP" altLang="en-US" sz="1400" dirty="0">
                <a:solidFill>
                  <a:schemeClr val="tx1"/>
                </a:solidFill>
                <a:latin typeface="游ゴシック" panose="020B0400000000000000" pitchFamily="50" charset="-128"/>
                <a:ea typeface="游ゴシック" panose="020B0400000000000000" pitchFamily="50" charset="-128"/>
              </a:rPr>
              <a:t>ご提供をお願い致します。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サイズ・容量の指定はございませんが、</a:t>
            </a:r>
            <a:r>
              <a:rPr lang="en-US" altLang="ja-JP" sz="1400" dirty="0">
                <a:solidFill>
                  <a:schemeClr val="tx1"/>
                </a:solidFill>
                <a:latin typeface="游ゴシック" panose="020B0400000000000000" pitchFamily="50" charset="-128"/>
                <a:ea typeface="游ゴシック" panose="020B0400000000000000" pitchFamily="50" charset="-128"/>
              </a:rPr>
              <a:t>720pix×540pix</a:t>
            </a:r>
            <a:r>
              <a:rPr lang="ja-JP" altLang="en-US" sz="1400" dirty="0">
                <a:solidFill>
                  <a:schemeClr val="tx1"/>
                </a:solidFill>
                <a:latin typeface="游ゴシック" panose="020B0400000000000000" pitchFamily="50" charset="-128"/>
                <a:ea typeface="游ゴシック" panose="020B0400000000000000" pitchFamily="50" charset="-128"/>
              </a:rPr>
              <a:t>以上が推奨となります。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ご提供いただく画像の編集権限は弊社にない為、原則画像加工は承っておりません。</a:t>
            </a:r>
            <a:endParaRPr lang="en-US" altLang="ja-JP" sz="1400" dirty="0">
              <a:solidFill>
                <a:schemeClr val="tx1"/>
              </a:solidFill>
              <a:latin typeface="游ゴシック" panose="020B0400000000000000" pitchFamily="50" charset="-128"/>
              <a:ea typeface="游ゴシック" panose="020B0400000000000000" pitchFamily="50" charset="-128"/>
            </a:endParaRPr>
          </a:p>
          <a:p>
            <a:r>
              <a:rPr lang="ja-JP" altLang="en-US" sz="1400" dirty="0">
                <a:solidFill>
                  <a:schemeClr val="tx1"/>
                </a:solidFill>
                <a:latin typeface="游ゴシック" panose="020B0400000000000000" pitchFamily="50" charset="-128"/>
                <a:ea typeface="游ゴシック" panose="020B0400000000000000" pitchFamily="50" charset="-128"/>
              </a:rPr>
              <a:t>　そのまま使用できる画像のご提供をお願い致します。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情報解禁日がある場合は、画像送付時にお知らせくださいますようお願い致します。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コピーライトが必要な場合も、お知らせくださいますようお願い致します。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endParaRPr lang="ja-JP" altLang="en-US" sz="1400" dirty="0">
              <a:solidFill>
                <a:schemeClr val="tx1"/>
              </a:solidFill>
              <a:latin typeface="游ゴシック" panose="020B0400000000000000" pitchFamily="50" charset="-128"/>
              <a:ea typeface="游ゴシック" panose="020B0400000000000000" pitchFamily="50" charset="-128"/>
            </a:endParaRPr>
          </a:p>
        </p:txBody>
      </p:sp>
      <p:cxnSp>
        <p:nvCxnSpPr>
          <p:cNvPr id="44" name="直線コネクタ 43">
            <a:extLst>
              <a:ext uri="{FF2B5EF4-FFF2-40B4-BE49-F238E27FC236}">
                <a16:creationId xmlns:a16="http://schemas.microsoft.com/office/drawing/2014/main" id="{836139DC-5AF2-5B45-8A19-983ABCACA997}"/>
              </a:ext>
            </a:extLst>
          </p:cNvPr>
          <p:cNvCxnSpPr>
            <a:cxnSpLocks/>
          </p:cNvCxnSpPr>
          <p:nvPr/>
        </p:nvCxnSpPr>
        <p:spPr>
          <a:xfrm rot="5400000" flipH="1">
            <a:off x="5072941" y="1098384"/>
            <a:ext cx="1" cy="92880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1784657B-A1ED-5642-92FF-00A340E9F6A8}"/>
              </a:ext>
            </a:extLst>
          </p:cNvPr>
          <p:cNvCxnSpPr>
            <a:cxnSpLocks/>
          </p:cNvCxnSpPr>
          <p:nvPr/>
        </p:nvCxnSpPr>
        <p:spPr>
          <a:xfrm flipH="1" flipV="1">
            <a:off x="428941" y="5479525"/>
            <a:ext cx="9299898" cy="19659"/>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261C62AB-8F75-0D4B-A261-4B9980C5FD64}"/>
              </a:ext>
            </a:extLst>
          </p:cNvPr>
          <p:cNvSpPr/>
          <p:nvPr/>
        </p:nvSpPr>
        <p:spPr>
          <a:xfrm>
            <a:off x="410156" y="5489354"/>
            <a:ext cx="3092862" cy="28394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dirty="0">
                <a:solidFill>
                  <a:schemeClr val="tx1"/>
                </a:solidFill>
                <a:latin typeface="游ゴシック" panose="020B0400000000000000" pitchFamily="50" charset="-128"/>
                <a:ea typeface="游ゴシック" panose="020B0400000000000000" pitchFamily="50" charset="-128"/>
              </a:rPr>
              <a:t>画像送付・お問合せ</a:t>
            </a:r>
          </a:p>
        </p:txBody>
      </p:sp>
      <p:sp>
        <p:nvSpPr>
          <p:cNvPr id="50" name="正方形/長方形 49">
            <a:extLst>
              <a:ext uri="{FF2B5EF4-FFF2-40B4-BE49-F238E27FC236}">
                <a16:creationId xmlns:a16="http://schemas.microsoft.com/office/drawing/2014/main" id="{C79A3A38-BC0B-E84A-96AB-40AC069EF9AE}"/>
              </a:ext>
            </a:extLst>
          </p:cNvPr>
          <p:cNvSpPr/>
          <p:nvPr/>
        </p:nvSpPr>
        <p:spPr>
          <a:xfrm>
            <a:off x="440839" y="5762040"/>
            <a:ext cx="9288000" cy="4136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Wingdings" panose="05000000000000000000" pitchFamily="2" charset="2"/>
              <a:buChar char="l"/>
            </a:pPr>
            <a:r>
              <a:rPr lang="en-US" altLang="ja-JP" sz="1400" dirty="0">
                <a:solidFill>
                  <a:schemeClr val="tx1"/>
                </a:solidFill>
                <a:latin typeface="游ゴシック" panose="020B0400000000000000" pitchFamily="50" charset="-128"/>
                <a:ea typeface="游ゴシック" panose="020B0400000000000000" pitchFamily="50" charset="-128"/>
              </a:rPr>
              <a:t>IPG</a:t>
            </a:r>
            <a:r>
              <a:rPr lang="ja-JP" altLang="en-US" sz="1400" dirty="0">
                <a:solidFill>
                  <a:schemeClr val="tx1"/>
                </a:solidFill>
                <a:latin typeface="游ゴシック" panose="020B0400000000000000" pitchFamily="50" charset="-128"/>
                <a:ea typeface="游ゴシック" panose="020B0400000000000000" pitchFamily="50" charset="-128"/>
              </a:rPr>
              <a:t>　番組画像担当</a:t>
            </a:r>
          </a:p>
          <a:p>
            <a:r>
              <a:rPr lang="ja-JP" altLang="en-US" sz="1400" dirty="0">
                <a:solidFill>
                  <a:schemeClr val="tx1"/>
                </a:solidFill>
                <a:latin typeface="游ゴシック" panose="020B0400000000000000" pitchFamily="50" charset="-128"/>
                <a:ea typeface="游ゴシック" panose="020B0400000000000000" pitchFamily="50" charset="-128"/>
              </a:rPr>
              <a:t>　</a:t>
            </a:r>
            <a:r>
              <a:rPr lang="en-US" altLang="ja-JP" sz="1400" dirty="0">
                <a:solidFill>
                  <a:schemeClr val="tx1"/>
                </a:solidFill>
                <a:latin typeface="游ゴシック" panose="020B0400000000000000" pitchFamily="50" charset="-128"/>
                <a:ea typeface="游ゴシック" panose="020B0400000000000000" pitchFamily="50" charset="-128"/>
                <a:hlinkClick r:id="rId4"/>
              </a:rPr>
              <a:t>bangumi-gazou@ipg.co.jp</a:t>
            </a:r>
            <a:r>
              <a:rPr lang="ja-JP" altLang="en-US" sz="1400" dirty="0">
                <a:solidFill>
                  <a:schemeClr val="tx1"/>
                </a:solidFill>
                <a:latin typeface="游ゴシック" panose="020B0400000000000000" pitchFamily="50" charset="-128"/>
                <a:ea typeface="游ゴシック" panose="020B0400000000000000" pitchFamily="50" charset="-128"/>
              </a:rPr>
              <a:t>　</a:t>
            </a:r>
            <a:r>
              <a:rPr lang="en-US" altLang="ja-JP" sz="1400" dirty="0">
                <a:solidFill>
                  <a:schemeClr val="tx1"/>
                </a:solidFill>
                <a:latin typeface="游ゴシック" panose="020B0400000000000000" pitchFamily="50" charset="-128"/>
                <a:ea typeface="游ゴシック" panose="020B0400000000000000" pitchFamily="50" charset="-128"/>
              </a:rPr>
              <a:t>03-3544-2811</a:t>
            </a:r>
            <a:r>
              <a:rPr lang="ja-JP" altLang="en-US" sz="1400" dirty="0">
                <a:solidFill>
                  <a:schemeClr val="tx1"/>
                </a:solidFill>
                <a:latin typeface="游ゴシック" panose="020B0400000000000000" pitchFamily="50" charset="-128"/>
                <a:ea typeface="游ゴシック" panose="020B0400000000000000" pitchFamily="50" charset="-128"/>
              </a:rPr>
              <a:t>　＜受付対応時間：平日</a:t>
            </a:r>
            <a:r>
              <a:rPr lang="en-US" altLang="ja-JP" sz="1400" dirty="0">
                <a:solidFill>
                  <a:schemeClr val="tx1"/>
                </a:solidFill>
                <a:latin typeface="游ゴシック" panose="020B0400000000000000" pitchFamily="50" charset="-128"/>
                <a:ea typeface="游ゴシック" panose="020B0400000000000000" pitchFamily="50" charset="-128"/>
              </a:rPr>
              <a:t>9:30</a:t>
            </a:r>
            <a:r>
              <a:rPr lang="ja-JP" altLang="en-US" sz="1400" dirty="0">
                <a:solidFill>
                  <a:schemeClr val="tx1"/>
                </a:solidFill>
                <a:latin typeface="游ゴシック" panose="020B0400000000000000" pitchFamily="50" charset="-128"/>
                <a:ea typeface="游ゴシック" panose="020B0400000000000000" pitchFamily="50" charset="-128"/>
              </a:rPr>
              <a:t>～</a:t>
            </a:r>
            <a:r>
              <a:rPr lang="en-US" altLang="ja-JP" sz="1400" dirty="0">
                <a:solidFill>
                  <a:schemeClr val="tx1"/>
                </a:solidFill>
                <a:latin typeface="游ゴシック" panose="020B0400000000000000" pitchFamily="50" charset="-128"/>
                <a:ea typeface="游ゴシック" panose="020B0400000000000000" pitchFamily="50" charset="-128"/>
              </a:rPr>
              <a:t>17:00</a:t>
            </a:r>
            <a:r>
              <a:rPr lang="ja-JP" altLang="en-US" sz="1400" dirty="0">
                <a:solidFill>
                  <a:schemeClr val="tx1"/>
                </a:solidFill>
                <a:latin typeface="游ゴシック" panose="020B0400000000000000" pitchFamily="50" charset="-128"/>
                <a:ea typeface="游ゴシック" panose="020B0400000000000000" pitchFamily="50" charset="-128"/>
              </a:rPr>
              <a:t>（土日祝・年末年始休）＞</a:t>
            </a:r>
            <a:endParaRPr lang="en-US" altLang="ja-JP" sz="1400" dirty="0">
              <a:solidFill>
                <a:schemeClr val="tx1"/>
              </a:solidFill>
              <a:latin typeface="游ゴシック" panose="020B0400000000000000" pitchFamily="50" charset="-128"/>
              <a:ea typeface="游ゴシック" panose="020B0400000000000000" pitchFamily="50" charset="-128"/>
            </a:endParaRPr>
          </a:p>
        </p:txBody>
      </p:sp>
      <p:sp>
        <p:nvSpPr>
          <p:cNvPr id="51" name="テキスト ボックス 83">
            <a:extLst>
              <a:ext uri="{FF2B5EF4-FFF2-40B4-BE49-F238E27FC236}">
                <a16:creationId xmlns:a16="http://schemas.microsoft.com/office/drawing/2014/main" id="{1F99BA48-950D-424E-AAD4-63A78D50F68E}"/>
              </a:ext>
            </a:extLst>
          </p:cNvPr>
          <p:cNvSpPr txBox="1">
            <a:spLocks noChangeArrowheads="1"/>
          </p:cNvSpPr>
          <p:nvPr/>
        </p:nvSpPr>
        <p:spPr bwMode="auto">
          <a:xfrm>
            <a:off x="3020465" y="6248594"/>
            <a:ext cx="6989230" cy="461665"/>
          </a:xfrm>
          <a:prstGeom prst="rect">
            <a:avLst/>
          </a:prstGeom>
          <a:noFill/>
          <a:ln w="9525">
            <a:noFill/>
            <a:miter lim="800000"/>
            <a:headEnd/>
            <a:tailEnd/>
          </a:ln>
        </p:spPr>
        <p:txBody>
          <a:bodyPr wrap="square">
            <a:spAutoFit/>
          </a:bodyPr>
          <a:lstStyle/>
          <a:p>
            <a:r>
              <a:rPr lang="en-US" altLang="ja-JP" sz="1200" dirty="0">
                <a:latin typeface="游ゴシック" pitchFamily="50" charset="-128"/>
                <a:ea typeface="游ゴシック" pitchFamily="50" charset="-128"/>
              </a:rPr>
              <a:t>※</a:t>
            </a:r>
            <a:r>
              <a:rPr lang="ja-JP" altLang="en-US" sz="1200" dirty="0">
                <a:latin typeface="游ゴシック" pitchFamily="50" charset="-128"/>
                <a:ea typeface="游ゴシック" pitchFamily="50" charset="-128"/>
              </a:rPr>
              <a:t> 話数カットは、</a:t>
            </a:r>
            <a:r>
              <a:rPr lang="en-US" altLang="ja-JP" sz="1200" dirty="0">
                <a:latin typeface="游ゴシック" pitchFamily="50" charset="-128"/>
                <a:ea typeface="游ゴシック" pitchFamily="50" charset="-128"/>
              </a:rPr>
              <a:t>minds SI</a:t>
            </a:r>
            <a:r>
              <a:rPr lang="ja-JP" altLang="en-US" sz="1200" dirty="0">
                <a:latin typeface="游ゴシック" pitchFamily="50" charset="-128"/>
                <a:ea typeface="游ゴシック" pitchFamily="50" charset="-128"/>
              </a:rPr>
              <a:t>リッチコンテンツシステムより放送局様にてご登録頂いております。</a:t>
            </a:r>
            <a:endParaRPr lang="en-US" altLang="ja-JP" sz="1200" dirty="0">
              <a:latin typeface="游ゴシック" pitchFamily="50" charset="-128"/>
              <a:ea typeface="游ゴシック" pitchFamily="50" charset="-128"/>
            </a:endParaRPr>
          </a:p>
          <a:p>
            <a:r>
              <a:rPr lang="ja-JP" altLang="en-US" sz="1200" dirty="0">
                <a:latin typeface="游ゴシック" pitchFamily="50" charset="-128"/>
                <a:ea typeface="游ゴシック" pitchFamily="50" charset="-128"/>
              </a:rPr>
              <a:t>　 お問合せ先：</a:t>
            </a:r>
            <a:r>
              <a:rPr lang="en-US" altLang="ja-JP" sz="1200" dirty="0">
                <a:latin typeface="游ゴシック" pitchFamily="50" charset="-128"/>
                <a:ea typeface="游ゴシック" pitchFamily="50" charset="-128"/>
              </a:rPr>
              <a:t>SI</a:t>
            </a:r>
            <a:r>
              <a:rPr lang="ja-JP" altLang="en-US" sz="1200" dirty="0">
                <a:latin typeface="游ゴシック" pitchFamily="50" charset="-128"/>
                <a:ea typeface="游ゴシック" pitchFamily="50" charset="-128"/>
              </a:rPr>
              <a:t>リッチコンテンツ担当　</a:t>
            </a:r>
            <a:r>
              <a:rPr lang="en-US" altLang="ja-JP" sz="1200" dirty="0">
                <a:latin typeface="游ゴシック" pitchFamily="50" charset="-128"/>
                <a:ea typeface="游ゴシック" pitchFamily="50" charset="-128"/>
              </a:rPr>
              <a:t>sirc@ipg.co.jp</a:t>
            </a:r>
          </a:p>
        </p:txBody>
      </p:sp>
      <p:pic>
        <p:nvPicPr>
          <p:cNvPr id="54" name="図 53">
            <a:extLst>
              <a:ext uri="{FF2B5EF4-FFF2-40B4-BE49-F238E27FC236}">
                <a16:creationId xmlns:a16="http://schemas.microsoft.com/office/drawing/2014/main" id="{C7B7C8D4-8D89-EC4F-A270-127D6C3E84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998" b="8134"/>
          <a:stretch/>
        </p:blipFill>
        <p:spPr>
          <a:xfrm>
            <a:off x="4369248" y="1444769"/>
            <a:ext cx="2991884" cy="2033011"/>
          </a:xfrm>
          <a:prstGeom prst="rect">
            <a:avLst/>
          </a:prstGeom>
        </p:spPr>
      </p:pic>
      <p:pic>
        <p:nvPicPr>
          <p:cNvPr id="56" name="図 55">
            <a:extLst>
              <a:ext uri="{FF2B5EF4-FFF2-40B4-BE49-F238E27FC236}">
                <a16:creationId xmlns:a16="http://schemas.microsoft.com/office/drawing/2014/main" id="{4F8E9456-6DBC-DE45-9FAF-E8A419D16A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629" y="1731757"/>
            <a:ext cx="914858" cy="1626415"/>
          </a:xfrm>
          <a:prstGeom prst="rect">
            <a:avLst/>
          </a:prstGeom>
        </p:spPr>
      </p:pic>
    </p:spTree>
    <p:extLst>
      <p:ext uri="{BB962C8B-B14F-4D97-AF65-F5344CB8AC3E}">
        <p14:creationId xmlns:p14="http://schemas.microsoft.com/office/powerpoint/2010/main" val="272464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ADDD2685-255C-9F4B-8199-F2154E805CC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35855" y="2111349"/>
            <a:ext cx="1444959" cy="1601789"/>
          </a:xfrm>
          <a:prstGeom prst="rect">
            <a:avLst/>
          </a:prstGeom>
        </p:spPr>
      </p:pic>
      <p:sp>
        <p:nvSpPr>
          <p:cNvPr id="169" name="正方形/長方形 168">
            <a:extLst>
              <a:ext uri="{FF2B5EF4-FFF2-40B4-BE49-F238E27FC236}">
                <a16:creationId xmlns:a16="http://schemas.microsoft.com/office/drawing/2014/main" id="{20A130FE-6627-8846-85F9-197CBA6E570F}"/>
              </a:ext>
            </a:extLst>
          </p:cNvPr>
          <p:cNvSpPr/>
          <p:nvPr/>
        </p:nvSpPr>
        <p:spPr>
          <a:xfrm>
            <a:off x="6119122" y="4002129"/>
            <a:ext cx="3503814"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ja-JP" altLang="en-US" sz="2400"/>
              <a:t>放送型</a:t>
            </a:r>
            <a:r>
              <a:rPr lang="en-US" altLang="ja-JP" sz="2400" dirty="0"/>
              <a:t>G</a:t>
            </a:r>
            <a:r>
              <a:rPr lang="ja-JP" altLang="en-US" sz="2400" dirty="0"/>
              <a:t>ガイド</a:t>
            </a:r>
            <a:endParaRPr kumimoji="1" lang="ja-JP" altLang="en-US" sz="2400" dirty="0"/>
          </a:p>
        </p:txBody>
      </p:sp>
      <p:grpSp>
        <p:nvGrpSpPr>
          <p:cNvPr id="83" name="グループ化 82">
            <a:extLst>
              <a:ext uri="{FF2B5EF4-FFF2-40B4-BE49-F238E27FC236}">
                <a16:creationId xmlns:a16="http://schemas.microsoft.com/office/drawing/2014/main" id="{8C33B00D-3BB0-5049-B752-AF4058CC1A2D}"/>
              </a:ext>
            </a:extLst>
          </p:cNvPr>
          <p:cNvGrpSpPr/>
          <p:nvPr/>
        </p:nvGrpSpPr>
        <p:grpSpPr>
          <a:xfrm>
            <a:off x="786933" y="1392761"/>
            <a:ext cx="4974461" cy="4086908"/>
            <a:chOff x="2329991" y="1392760"/>
            <a:chExt cx="4974461" cy="4086908"/>
          </a:xfrm>
        </p:grpSpPr>
        <p:sp>
          <p:nvSpPr>
            <p:cNvPr id="84" name="正方形/長方形 58">
              <a:extLst>
                <a:ext uri="{FF2B5EF4-FFF2-40B4-BE49-F238E27FC236}">
                  <a16:creationId xmlns:a16="http://schemas.microsoft.com/office/drawing/2014/main" id="{23A72EDA-32DB-EC4C-A172-DD953324DDB8}"/>
                </a:ext>
              </a:extLst>
            </p:cNvPr>
            <p:cNvSpPr>
              <a:spLocks noChangeArrowheads="1"/>
            </p:cNvSpPr>
            <p:nvPr/>
          </p:nvSpPr>
          <p:spPr bwMode="auto">
            <a:xfrm>
              <a:off x="2525904" y="5225752"/>
              <a:ext cx="19166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700" dirty="0">
                  <a:solidFill>
                    <a:srgbClr val="7F7F7F"/>
                  </a:solidFill>
                  <a:latin typeface="游ゴシック" panose="020B0400000000000000" pitchFamily="50" charset="-128"/>
                  <a:ea typeface="游ゴシック" panose="020B0400000000000000" pitchFamily="50" charset="-128"/>
                </a:rPr>
                <a:t>広告にカーソルをあわせた広告詳細画面</a:t>
              </a:r>
              <a:endParaRPr lang="en-US" altLang="ja-JP" sz="700" dirty="0">
                <a:solidFill>
                  <a:srgbClr val="7F7F7F"/>
                </a:solidFill>
                <a:latin typeface="游ゴシック" panose="020B0400000000000000" pitchFamily="50" charset="-128"/>
                <a:ea typeface="游ゴシック" panose="020B0400000000000000" pitchFamily="50" charset="-128"/>
              </a:endParaRPr>
            </a:p>
          </p:txBody>
        </p:sp>
        <p:sp>
          <p:nvSpPr>
            <p:cNvPr id="85" name="正方形/長方形 58">
              <a:extLst>
                <a:ext uri="{FF2B5EF4-FFF2-40B4-BE49-F238E27FC236}">
                  <a16:creationId xmlns:a16="http://schemas.microsoft.com/office/drawing/2014/main" id="{0E67089F-5545-464E-AFC0-038843630EE7}"/>
                </a:ext>
              </a:extLst>
            </p:cNvPr>
            <p:cNvSpPr>
              <a:spLocks noChangeArrowheads="1"/>
            </p:cNvSpPr>
            <p:nvPr/>
          </p:nvSpPr>
          <p:spPr bwMode="auto">
            <a:xfrm>
              <a:off x="5143577" y="5225752"/>
              <a:ext cx="191668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700">
                  <a:solidFill>
                    <a:srgbClr val="7F7F7F"/>
                  </a:solidFill>
                  <a:latin typeface="游ゴシック" panose="020B0400000000000000" pitchFamily="50" charset="-128"/>
                  <a:ea typeface="游ゴシック" panose="020B0400000000000000" pitchFamily="50" charset="-128"/>
                </a:rPr>
                <a:t>広告にカーソルをあわせた広告詳細画面</a:t>
              </a:r>
              <a:endParaRPr lang="en-US" altLang="ja-JP" sz="700" dirty="0">
                <a:solidFill>
                  <a:srgbClr val="7F7F7F"/>
                </a:solidFill>
                <a:latin typeface="游ゴシック" panose="020B0400000000000000" pitchFamily="50" charset="-128"/>
                <a:ea typeface="游ゴシック" panose="020B0400000000000000" pitchFamily="50" charset="-128"/>
              </a:endParaRPr>
            </a:p>
          </p:txBody>
        </p:sp>
        <p:grpSp>
          <p:nvGrpSpPr>
            <p:cNvPr id="86" name="グループ化 85">
              <a:extLst>
                <a:ext uri="{FF2B5EF4-FFF2-40B4-BE49-F238E27FC236}">
                  <a16:creationId xmlns:a16="http://schemas.microsoft.com/office/drawing/2014/main" id="{07CD5BDB-530B-6A48-B7B6-6BA880452DAE}"/>
                </a:ext>
              </a:extLst>
            </p:cNvPr>
            <p:cNvGrpSpPr/>
            <p:nvPr/>
          </p:nvGrpSpPr>
          <p:grpSpPr>
            <a:xfrm>
              <a:off x="2329992" y="1730975"/>
              <a:ext cx="2377053" cy="1538938"/>
              <a:chOff x="224235" y="1511499"/>
              <a:chExt cx="4411425" cy="2856020"/>
            </a:xfrm>
          </p:grpSpPr>
          <p:grpSp>
            <p:nvGrpSpPr>
              <p:cNvPr id="127" name="グループ化 126">
                <a:extLst>
                  <a:ext uri="{FF2B5EF4-FFF2-40B4-BE49-F238E27FC236}">
                    <a16:creationId xmlns:a16="http://schemas.microsoft.com/office/drawing/2014/main" id="{937408CD-5E99-3A4D-B9ED-E70F0F73AB9A}"/>
                  </a:ext>
                </a:extLst>
              </p:cNvPr>
              <p:cNvGrpSpPr/>
              <p:nvPr/>
            </p:nvGrpSpPr>
            <p:grpSpPr>
              <a:xfrm>
                <a:off x="224235" y="1511499"/>
                <a:ext cx="4411425" cy="2856020"/>
                <a:chOff x="-464913" y="2192184"/>
                <a:chExt cx="3362006" cy="2176611"/>
              </a:xfrm>
              <a:solidFill>
                <a:schemeClr val="tx1">
                  <a:lumMod val="75000"/>
                  <a:lumOff val="25000"/>
                </a:schemeClr>
              </a:solidFill>
            </p:grpSpPr>
            <p:grpSp>
              <p:nvGrpSpPr>
                <p:cNvPr id="129" name="グループ化 91">
                  <a:extLst>
                    <a:ext uri="{FF2B5EF4-FFF2-40B4-BE49-F238E27FC236}">
                      <a16:creationId xmlns:a16="http://schemas.microsoft.com/office/drawing/2014/main" id="{1C716308-B285-374E-B2EE-3A3FCA8F23A0}"/>
                    </a:ext>
                  </a:extLst>
                </p:cNvPr>
                <p:cNvGrpSpPr/>
                <p:nvPr/>
              </p:nvGrpSpPr>
              <p:grpSpPr>
                <a:xfrm>
                  <a:off x="-464913" y="2192184"/>
                  <a:ext cx="3362006" cy="2176611"/>
                  <a:chOff x="2038363" y="3332174"/>
                  <a:chExt cx="1785149" cy="1226744"/>
                </a:xfrm>
                <a:grpFill/>
              </p:grpSpPr>
              <p:grpSp>
                <p:nvGrpSpPr>
                  <p:cNvPr id="131" name="グループ化 92">
                    <a:extLst>
                      <a:ext uri="{FF2B5EF4-FFF2-40B4-BE49-F238E27FC236}">
                        <a16:creationId xmlns:a16="http://schemas.microsoft.com/office/drawing/2014/main" id="{BA4A861B-27B9-4B45-A0AB-47BC9EA39F9F}"/>
                      </a:ext>
                    </a:extLst>
                  </p:cNvPr>
                  <p:cNvGrpSpPr/>
                  <p:nvPr/>
                </p:nvGrpSpPr>
                <p:grpSpPr>
                  <a:xfrm>
                    <a:off x="2038363" y="3332174"/>
                    <a:ext cx="1785149" cy="1087107"/>
                    <a:chOff x="2038363" y="3332174"/>
                    <a:chExt cx="1785149" cy="1087107"/>
                  </a:xfrm>
                  <a:grpFill/>
                </p:grpSpPr>
                <p:sp>
                  <p:nvSpPr>
                    <p:cNvPr id="134" name="正方形/長方形 133">
                      <a:extLst>
                        <a:ext uri="{FF2B5EF4-FFF2-40B4-BE49-F238E27FC236}">
                          <a16:creationId xmlns:a16="http://schemas.microsoft.com/office/drawing/2014/main" id="{2E4D4F8E-626B-D74B-A964-8203F313DBE0}"/>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35" name="正方形/長方形 134">
                      <a:extLst>
                        <a:ext uri="{FF2B5EF4-FFF2-40B4-BE49-F238E27FC236}">
                          <a16:creationId xmlns:a16="http://schemas.microsoft.com/office/drawing/2014/main" id="{3B2CB520-D884-8C40-9CBB-9DD88AAD7021}"/>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sp>
                <p:nvSpPr>
                  <p:cNvPr id="132" name="正方形/長方形 131">
                    <a:extLst>
                      <a:ext uri="{FF2B5EF4-FFF2-40B4-BE49-F238E27FC236}">
                        <a16:creationId xmlns:a16="http://schemas.microsoft.com/office/drawing/2014/main" id="{6DF20D61-ACC2-A849-91DC-4D24C11D5FFA}"/>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33" name="正方形/長方形 132">
                    <a:extLst>
                      <a:ext uri="{FF2B5EF4-FFF2-40B4-BE49-F238E27FC236}">
                        <a16:creationId xmlns:a16="http://schemas.microsoft.com/office/drawing/2014/main" id="{795DC8F0-5594-CA46-90EA-7A84F6FDDA64}"/>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pic>
              <p:nvPicPr>
                <p:cNvPr id="130" name="Picture 38" descr="0817OLDCEdammy">
                  <a:extLst>
                    <a:ext uri="{FF2B5EF4-FFF2-40B4-BE49-F238E27FC236}">
                      <a16:creationId xmlns:a16="http://schemas.microsoft.com/office/drawing/2014/main" id="{792CA0A9-7CBC-A14E-9703-36A1FE5F38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862" y="2283665"/>
                  <a:ext cx="3153905" cy="1761432"/>
                </a:xfrm>
                <a:prstGeom prst="rect">
                  <a:avLst/>
                </a:prstGeom>
                <a:grpFill/>
                <a:ln>
                  <a:solidFill>
                    <a:schemeClr val="tx1">
                      <a:lumMod val="75000"/>
                      <a:lumOff val="25000"/>
                    </a:schemeClr>
                  </a:solidFill>
                </a:ln>
              </p:spPr>
            </p:pic>
          </p:grpSp>
          <p:sp>
            <p:nvSpPr>
              <p:cNvPr id="128" name="正方形/長方形 127">
                <a:extLst>
                  <a:ext uri="{FF2B5EF4-FFF2-40B4-BE49-F238E27FC236}">
                    <a16:creationId xmlns:a16="http://schemas.microsoft.com/office/drawing/2014/main" id="{3BEFDA69-A8CC-E645-A830-DF6636359D6A}"/>
                  </a:ext>
                </a:extLst>
              </p:cNvPr>
              <p:cNvSpPr/>
              <p:nvPr/>
            </p:nvSpPr>
            <p:spPr>
              <a:xfrm>
                <a:off x="446972" y="2364023"/>
                <a:ext cx="790162" cy="1106905"/>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r>
                  <a:rPr kumimoji="1" lang="ja-JP" altLang="en-US" sz="1100" b="1" dirty="0">
                    <a:solidFill>
                      <a:schemeClr val="bg1"/>
                    </a:solidFill>
                    <a:latin typeface="游ゴシック" panose="020B0400000000000000" pitchFamily="50" charset="-128"/>
                    <a:ea typeface="游ゴシック" panose="020B0400000000000000" pitchFamily="50" charset="-128"/>
                  </a:rPr>
                  <a:t>①</a:t>
                </a:r>
              </a:p>
            </p:txBody>
          </p:sp>
        </p:grpSp>
        <p:grpSp>
          <p:nvGrpSpPr>
            <p:cNvPr id="87" name="グループ化 86">
              <a:extLst>
                <a:ext uri="{FF2B5EF4-FFF2-40B4-BE49-F238E27FC236}">
                  <a16:creationId xmlns:a16="http://schemas.microsoft.com/office/drawing/2014/main" id="{38D3FA3F-87A0-B449-9B8B-7E6801CA9FF6}"/>
                </a:ext>
              </a:extLst>
            </p:cNvPr>
            <p:cNvGrpSpPr/>
            <p:nvPr/>
          </p:nvGrpSpPr>
          <p:grpSpPr>
            <a:xfrm>
              <a:off x="4927398" y="1730975"/>
              <a:ext cx="2377053" cy="1538938"/>
              <a:chOff x="5245550" y="1511499"/>
              <a:chExt cx="4411425" cy="2856020"/>
            </a:xfrm>
          </p:grpSpPr>
          <p:grpSp>
            <p:nvGrpSpPr>
              <p:cNvPr id="118" name="グループ化 117">
                <a:extLst>
                  <a:ext uri="{FF2B5EF4-FFF2-40B4-BE49-F238E27FC236}">
                    <a16:creationId xmlns:a16="http://schemas.microsoft.com/office/drawing/2014/main" id="{8F676B18-7FCF-5940-9958-D59DD0972312}"/>
                  </a:ext>
                </a:extLst>
              </p:cNvPr>
              <p:cNvGrpSpPr/>
              <p:nvPr/>
            </p:nvGrpSpPr>
            <p:grpSpPr>
              <a:xfrm>
                <a:off x="5245550" y="1511499"/>
                <a:ext cx="4411425" cy="2856020"/>
                <a:chOff x="4318377" y="2553796"/>
                <a:chExt cx="2654232" cy="1718388"/>
              </a:xfrm>
              <a:solidFill>
                <a:schemeClr val="tx1">
                  <a:lumMod val="75000"/>
                  <a:lumOff val="25000"/>
                </a:schemeClr>
              </a:solidFill>
            </p:grpSpPr>
            <p:grpSp>
              <p:nvGrpSpPr>
                <p:cNvPr id="120" name="グループ化 91">
                  <a:extLst>
                    <a:ext uri="{FF2B5EF4-FFF2-40B4-BE49-F238E27FC236}">
                      <a16:creationId xmlns:a16="http://schemas.microsoft.com/office/drawing/2014/main" id="{DD124D1D-8434-6C42-B4B1-D9C4A7CC6DE7}"/>
                    </a:ext>
                  </a:extLst>
                </p:cNvPr>
                <p:cNvGrpSpPr/>
                <p:nvPr/>
              </p:nvGrpSpPr>
              <p:grpSpPr>
                <a:xfrm>
                  <a:off x="4318377" y="2553796"/>
                  <a:ext cx="2654232" cy="1718388"/>
                  <a:chOff x="2038363" y="3332174"/>
                  <a:chExt cx="1785149" cy="1226744"/>
                </a:xfrm>
                <a:grpFill/>
              </p:grpSpPr>
              <p:grpSp>
                <p:nvGrpSpPr>
                  <p:cNvPr id="122" name="グループ化 92">
                    <a:extLst>
                      <a:ext uri="{FF2B5EF4-FFF2-40B4-BE49-F238E27FC236}">
                        <a16:creationId xmlns:a16="http://schemas.microsoft.com/office/drawing/2014/main" id="{D61A31BE-1B39-2C44-987F-F23652CB2364}"/>
                      </a:ext>
                    </a:extLst>
                  </p:cNvPr>
                  <p:cNvGrpSpPr/>
                  <p:nvPr/>
                </p:nvGrpSpPr>
                <p:grpSpPr>
                  <a:xfrm>
                    <a:off x="2038363" y="3332174"/>
                    <a:ext cx="1785149" cy="1087107"/>
                    <a:chOff x="2038363" y="3332174"/>
                    <a:chExt cx="1785149" cy="1087107"/>
                  </a:xfrm>
                  <a:grpFill/>
                </p:grpSpPr>
                <p:sp>
                  <p:nvSpPr>
                    <p:cNvPr id="125" name="正方形/長方形 124">
                      <a:extLst>
                        <a:ext uri="{FF2B5EF4-FFF2-40B4-BE49-F238E27FC236}">
                          <a16:creationId xmlns:a16="http://schemas.microsoft.com/office/drawing/2014/main" id="{8E2532CA-C5B3-1B47-A6F4-EB959247986B}"/>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26" name="正方形/長方形 125">
                      <a:extLst>
                        <a:ext uri="{FF2B5EF4-FFF2-40B4-BE49-F238E27FC236}">
                          <a16:creationId xmlns:a16="http://schemas.microsoft.com/office/drawing/2014/main" id="{42D45C75-3616-6344-8A0B-8CA0F169B686}"/>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sp>
                <p:nvSpPr>
                  <p:cNvPr id="123" name="正方形/長方形 122">
                    <a:extLst>
                      <a:ext uri="{FF2B5EF4-FFF2-40B4-BE49-F238E27FC236}">
                        <a16:creationId xmlns:a16="http://schemas.microsoft.com/office/drawing/2014/main" id="{A4BA1C38-4FE9-ED4F-B1AB-9CB8BDD2D814}"/>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24" name="正方形/長方形 123">
                    <a:extLst>
                      <a:ext uri="{FF2B5EF4-FFF2-40B4-BE49-F238E27FC236}">
                        <a16:creationId xmlns:a16="http://schemas.microsoft.com/office/drawing/2014/main" id="{AC720C6F-88B1-0C4E-8666-31D473698FE4}"/>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pic>
              <p:nvPicPr>
                <p:cNvPr id="121" name="Picture 2" descr="C:\Users\ipg_CR03\Desktop\newce_sales\newce_demo.jpg">
                  <a:extLst>
                    <a:ext uri="{FF2B5EF4-FFF2-40B4-BE49-F238E27FC236}">
                      <a16:creationId xmlns:a16="http://schemas.microsoft.com/office/drawing/2014/main" id="{E335CFFB-EC20-2E4B-BE8A-7C381266E67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99551" y="2622432"/>
                  <a:ext cx="2491884" cy="1397251"/>
                </a:xfrm>
                <a:prstGeom prst="rect">
                  <a:avLst/>
                </a:prstGeom>
                <a:grpFill/>
                <a:ln>
                  <a:solidFill>
                    <a:schemeClr val="tx1">
                      <a:lumMod val="75000"/>
                      <a:lumOff val="25000"/>
                    </a:schemeClr>
                  </a:solidFill>
                </a:ln>
              </p:spPr>
            </p:pic>
          </p:grpSp>
          <p:sp>
            <p:nvSpPr>
              <p:cNvPr id="119" name="正方形/長方形 118">
                <a:extLst>
                  <a:ext uri="{FF2B5EF4-FFF2-40B4-BE49-F238E27FC236}">
                    <a16:creationId xmlns:a16="http://schemas.microsoft.com/office/drawing/2014/main" id="{4764B6AB-35CC-AE4F-ACD7-989591399492}"/>
                  </a:ext>
                </a:extLst>
              </p:cNvPr>
              <p:cNvSpPr/>
              <p:nvPr/>
            </p:nvSpPr>
            <p:spPr>
              <a:xfrm>
                <a:off x="6543433" y="1751801"/>
                <a:ext cx="2254057" cy="42333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③</a:t>
                </a:r>
              </a:p>
            </p:txBody>
          </p:sp>
        </p:grpSp>
        <p:grpSp>
          <p:nvGrpSpPr>
            <p:cNvPr id="88" name="グループ化 87">
              <a:extLst>
                <a:ext uri="{FF2B5EF4-FFF2-40B4-BE49-F238E27FC236}">
                  <a16:creationId xmlns:a16="http://schemas.microsoft.com/office/drawing/2014/main" id="{79538855-8772-214D-8DCD-3B9827C03A31}"/>
                </a:ext>
              </a:extLst>
            </p:cNvPr>
            <p:cNvGrpSpPr/>
            <p:nvPr/>
          </p:nvGrpSpPr>
          <p:grpSpPr>
            <a:xfrm>
              <a:off x="2329992" y="3672192"/>
              <a:ext cx="2377053" cy="1538938"/>
              <a:chOff x="1653808" y="3711635"/>
              <a:chExt cx="3163858" cy="2048327"/>
            </a:xfrm>
          </p:grpSpPr>
          <p:grpSp>
            <p:nvGrpSpPr>
              <p:cNvPr id="107" name="グループ化 106">
                <a:extLst>
                  <a:ext uri="{FF2B5EF4-FFF2-40B4-BE49-F238E27FC236}">
                    <a16:creationId xmlns:a16="http://schemas.microsoft.com/office/drawing/2014/main" id="{60E44541-5A7F-0C49-8BBE-F30170E6C194}"/>
                  </a:ext>
                </a:extLst>
              </p:cNvPr>
              <p:cNvGrpSpPr/>
              <p:nvPr/>
            </p:nvGrpSpPr>
            <p:grpSpPr>
              <a:xfrm>
                <a:off x="1653808" y="3711635"/>
                <a:ext cx="3163858" cy="2048327"/>
                <a:chOff x="3014749" y="2127710"/>
                <a:chExt cx="3362006" cy="2176611"/>
              </a:xfrm>
              <a:solidFill>
                <a:schemeClr val="tx1">
                  <a:lumMod val="75000"/>
                  <a:lumOff val="25000"/>
                </a:schemeClr>
              </a:solidFill>
            </p:grpSpPr>
            <p:grpSp>
              <p:nvGrpSpPr>
                <p:cNvPr id="111" name="グループ化 91">
                  <a:extLst>
                    <a:ext uri="{FF2B5EF4-FFF2-40B4-BE49-F238E27FC236}">
                      <a16:creationId xmlns:a16="http://schemas.microsoft.com/office/drawing/2014/main" id="{660B7FE7-7FFD-5845-BA5C-E483AB2E44FF}"/>
                    </a:ext>
                  </a:extLst>
                </p:cNvPr>
                <p:cNvGrpSpPr/>
                <p:nvPr/>
              </p:nvGrpSpPr>
              <p:grpSpPr>
                <a:xfrm>
                  <a:off x="3014749" y="2127710"/>
                  <a:ext cx="3362006" cy="2176611"/>
                  <a:chOff x="2038363" y="3332174"/>
                  <a:chExt cx="1785149" cy="1226744"/>
                </a:xfrm>
                <a:grpFill/>
              </p:grpSpPr>
              <p:grpSp>
                <p:nvGrpSpPr>
                  <p:cNvPr id="113" name="グループ化 92">
                    <a:extLst>
                      <a:ext uri="{FF2B5EF4-FFF2-40B4-BE49-F238E27FC236}">
                        <a16:creationId xmlns:a16="http://schemas.microsoft.com/office/drawing/2014/main" id="{83D312D4-2495-5A46-89E0-DF1E65E3EFC3}"/>
                      </a:ext>
                    </a:extLst>
                  </p:cNvPr>
                  <p:cNvGrpSpPr/>
                  <p:nvPr/>
                </p:nvGrpSpPr>
                <p:grpSpPr>
                  <a:xfrm>
                    <a:off x="2038363" y="3332174"/>
                    <a:ext cx="1785149" cy="1087107"/>
                    <a:chOff x="2038363" y="3332174"/>
                    <a:chExt cx="1785149" cy="1087107"/>
                  </a:xfrm>
                  <a:grpFill/>
                </p:grpSpPr>
                <p:sp>
                  <p:nvSpPr>
                    <p:cNvPr id="116" name="正方形/長方形 115">
                      <a:extLst>
                        <a:ext uri="{FF2B5EF4-FFF2-40B4-BE49-F238E27FC236}">
                          <a16:creationId xmlns:a16="http://schemas.microsoft.com/office/drawing/2014/main" id="{D167B6F1-8E6F-5B4D-A965-2EE13A97385C}"/>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17" name="正方形/長方形 116">
                      <a:extLst>
                        <a:ext uri="{FF2B5EF4-FFF2-40B4-BE49-F238E27FC236}">
                          <a16:creationId xmlns:a16="http://schemas.microsoft.com/office/drawing/2014/main" id="{60230A7F-5CEA-A44E-9F41-B81CF992ABBD}"/>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114" name="正方形/長方形 113">
                    <a:extLst>
                      <a:ext uri="{FF2B5EF4-FFF2-40B4-BE49-F238E27FC236}">
                        <a16:creationId xmlns:a16="http://schemas.microsoft.com/office/drawing/2014/main" id="{3179BFFC-E7B5-1B44-A9AD-9043DEE47795}"/>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15" name="正方形/長方形 114">
                    <a:extLst>
                      <a:ext uri="{FF2B5EF4-FFF2-40B4-BE49-F238E27FC236}">
                        <a16:creationId xmlns:a16="http://schemas.microsoft.com/office/drawing/2014/main" id="{DECDA51C-EECC-504C-AF25-C5A5276A00C0}"/>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112" name="Picture 39" descr="0817OLDCEdammy_shousai">
                  <a:extLst>
                    <a:ext uri="{FF2B5EF4-FFF2-40B4-BE49-F238E27FC236}">
                      <a16:creationId xmlns:a16="http://schemas.microsoft.com/office/drawing/2014/main" id="{E100E80D-F4AE-144E-9DCC-23E93C0E537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34912" y="2202636"/>
                  <a:ext cx="3121680" cy="1771909"/>
                </a:xfrm>
                <a:prstGeom prst="rect">
                  <a:avLst/>
                </a:prstGeom>
                <a:grpFill/>
                <a:ln w="9525">
                  <a:solidFill>
                    <a:srgbClr val="000000"/>
                  </a:solidFill>
                  <a:miter lim="800000"/>
                  <a:headEnd/>
                  <a:tailEnd/>
                </a:ln>
              </p:spPr>
            </p:pic>
          </p:grpSp>
          <p:sp>
            <p:nvSpPr>
              <p:cNvPr id="108" name="正方形/長方形 107">
                <a:extLst>
                  <a:ext uri="{FF2B5EF4-FFF2-40B4-BE49-F238E27FC236}">
                    <a16:creationId xmlns:a16="http://schemas.microsoft.com/office/drawing/2014/main" id="{830128A8-09D4-CB4F-A6D2-0FDC468E0896}"/>
                  </a:ext>
                </a:extLst>
              </p:cNvPr>
              <p:cNvSpPr/>
              <p:nvPr/>
            </p:nvSpPr>
            <p:spPr>
              <a:xfrm>
                <a:off x="1849056" y="4307037"/>
                <a:ext cx="566701" cy="79386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r>
                  <a:rPr kumimoji="1" lang="ja-JP" altLang="en-US" sz="1100" b="1" dirty="0">
                    <a:solidFill>
                      <a:schemeClr val="bg1"/>
                    </a:solidFill>
                    <a:latin typeface="游ゴシック" panose="020B0400000000000000" pitchFamily="50" charset="-128"/>
                    <a:ea typeface="游ゴシック" panose="020B0400000000000000" pitchFamily="50" charset="-128"/>
                  </a:rPr>
                  <a:t>①</a:t>
                </a:r>
              </a:p>
            </p:txBody>
          </p:sp>
          <p:sp>
            <p:nvSpPr>
              <p:cNvPr id="109" name="正方形/長方形 108">
                <a:extLst>
                  <a:ext uri="{FF2B5EF4-FFF2-40B4-BE49-F238E27FC236}">
                    <a16:creationId xmlns:a16="http://schemas.microsoft.com/office/drawing/2014/main" id="{A7EE5768-D98C-044A-8F45-29579D82D7B5}"/>
                  </a:ext>
                </a:extLst>
              </p:cNvPr>
              <p:cNvSpPr/>
              <p:nvPr/>
            </p:nvSpPr>
            <p:spPr>
              <a:xfrm>
                <a:off x="2676771" y="4071486"/>
                <a:ext cx="1356214" cy="44029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②</a:t>
                </a:r>
              </a:p>
            </p:txBody>
          </p:sp>
          <p:sp>
            <p:nvSpPr>
              <p:cNvPr id="110" name="正方形/長方形 109">
                <a:extLst>
                  <a:ext uri="{FF2B5EF4-FFF2-40B4-BE49-F238E27FC236}">
                    <a16:creationId xmlns:a16="http://schemas.microsoft.com/office/drawing/2014/main" id="{E9DCCA79-BA72-E948-AA82-80084110B173}"/>
                  </a:ext>
                </a:extLst>
              </p:cNvPr>
              <p:cNvSpPr/>
              <p:nvPr/>
            </p:nvSpPr>
            <p:spPr bwMode="auto">
              <a:xfrm rot="10438">
                <a:off x="2677102" y="4564558"/>
                <a:ext cx="1787769" cy="534534"/>
              </a:xfrm>
              <a:prstGeom prst="rect">
                <a:avLst/>
              </a:prstGeom>
              <a:solidFill>
                <a:schemeClr val="bg1">
                  <a:alpha val="59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800">
                    <a:solidFill>
                      <a:srgbClr val="404040"/>
                    </a:solidFill>
                    <a:latin typeface="游ゴシック" panose="020B0400000000000000" pitchFamily="50" charset="-128"/>
                    <a:ea typeface="游ゴシック" panose="020B0400000000000000" pitchFamily="50" charset="-128"/>
                  </a:rPr>
                  <a:t>テキスト原稿</a:t>
                </a:r>
                <a:endParaRPr lang="en-US" altLang="ja-JP" sz="800">
                  <a:solidFill>
                    <a:srgbClr val="404040"/>
                  </a:solidFill>
                  <a:latin typeface="游ゴシック" panose="020B0400000000000000" pitchFamily="50" charset="-128"/>
                  <a:ea typeface="游ゴシック" panose="020B0400000000000000" pitchFamily="50" charset="-128"/>
                </a:endParaRPr>
              </a:p>
              <a:p>
                <a:pPr algn="ctr" eaLnBrk="1" hangingPunct="1">
                  <a:defRPr/>
                </a:pPr>
                <a:r>
                  <a:rPr lang="ja-JP" altLang="en-US" sz="800">
                    <a:solidFill>
                      <a:srgbClr val="404040"/>
                    </a:solidFill>
                    <a:latin typeface="游ゴシック" panose="020B0400000000000000" pitchFamily="50" charset="-128"/>
                    <a:ea typeface="游ゴシック" panose="020B0400000000000000" pitchFamily="50" charset="-128"/>
                  </a:rPr>
                  <a:t>（最大約</a:t>
                </a:r>
                <a:r>
                  <a:rPr lang="en-US" altLang="ja-JP" sz="800">
                    <a:solidFill>
                      <a:srgbClr val="404040"/>
                    </a:solidFill>
                    <a:latin typeface="游ゴシック" panose="020B0400000000000000" pitchFamily="50" charset="-128"/>
                    <a:ea typeface="游ゴシック" panose="020B0400000000000000" pitchFamily="50" charset="-128"/>
                  </a:rPr>
                  <a:t>1,200</a:t>
                </a:r>
                <a:r>
                  <a:rPr lang="ja-JP" altLang="en-US" sz="800">
                    <a:solidFill>
                      <a:srgbClr val="404040"/>
                    </a:solidFill>
                    <a:latin typeface="游ゴシック" panose="020B0400000000000000" pitchFamily="50" charset="-128"/>
                    <a:ea typeface="游ゴシック" panose="020B0400000000000000" pitchFamily="50" charset="-128"/>
                  </a:rPr>
                  <a:t>文字）</a:t>
                </a:r>
              </a:p>
            </p:txBody>
          </p:sp>
        </p:grpSp>
        <p:grpSp>
          <p:nvGrpSpPr>
            <p:cNvPr id="89" name="グループ化 88">
              <a:extLst>
                <a:ext uri="{FF2B5EF4-FFF2-40B4-BE49-F238E27FC236}">
                  <a16:creationId xmlns:a16="http://schemas.microsoft.com/office/drawing/2014/main" id="{13778414-9C02-4746-A35F-96350E8D2DC2}"/>
                </a:ext>
              </a:extLst>
            </p:cNvPr>
            <p:cNvGrpSpPr/>
            <p:nvPr/>
          </p:nvGrpSpPr>
          <p:grpSpPr>
            <a:xfrm>
              <a:off x="4927398" y="3672192"/>
              <a:ext cx="2377053" cy="1538938"/>
              <a:chOff x="6473953" y="3711635"/>
              <a:chExt cx="3163858" cy="2048327"/>
            </a:xfrm>
          </p:grpSpPr>
          <p:grpSp>
            <p:nvGrpSpPr>
              <p:cNvPr id="96" name="グループ化 95">
                <a:extLst>
                  <a:ext uri="{FF2B5EF4-FFF2-40B4-BE49-F238E27FC236}">
                    <a16:creationId xmlns:a16="http://schemas.microsoft.com/office/drawing/2014/main" id="{FBCA9BBE-C52E-7E42-B751-C730152A5A77}"/>
                  </a:ext>
                </a:extLst>
              </p:cNvPr>
              <p:cNvGrpSpPr/>
              <p:nvPr/>
            </p:nvGrpSpPr>
            <p:grpSpPr>
              <a:xfrm>
                <a:off x="6473953" y="3711635"/>
                <a:ext cx="3163858" cy="2048327"/>
                <a:chOff x="6112723" y="3290051"/>
                <a:chExt cx="2654232" cy="1718388"/>
              </a:xfrm>
              <a:solidFill>
                <a:schemeClr val="tx1">
                  <a:lumMod val="75000"/>
                  <a:lumOff val="25000"/>
                </a:schemeClr>
              </a:solidFill>
            </p:grpSpPr>
            <p:grpSp>
              <p:nvGrpSpPr>
                <p:cNvPr id="100" name="グループ化 91">
                  <a:extLst>
                    <a:ext uri="{FF2B5EF4-FFF2-40B4-BE49-F238E27FC236}">
                      <a16:creationId xmlns:a16="http://schemas.microsoft.com/office/drawing/2014/main" id="{92AD2CB0-4333-584A-805E-6F7F8067DBCF}"/>
                    </a:ext>
                  </a:extLst>
                </p:cNvPr>
                <p:cNvGrpSpPr/>
                <p:nvPr/>
              </p:nvGrpSpPr>
              <p:grpSpPr>
                <a:xfrm>
                  <a:off x="6112723" y="3290051"/>
                  <a:ext cx="2654232" cy="1718388"/>
                  <a:chOff x="2038363" y="3332174"/>
                  <a:chExt cx="1785149" cy="1226744"/>
                </a:xfrm>
                <a:grpFill/>
              </p:grpSpPr>
              <p:grpSp>
                <p:nvGrpSpPr>
                  <p:cNvPr id="102" name="グループ化 92">
                    <a:extLst>
                      <a:ext uri="{FF2B5EF4-FFF2-40B4-BE49-F238E27FC236}">
                        <a16:creationId xmlns:a16="http://schemas.microsoft.com/office/drawing/2014/main" id="{41275F0A-C5E0-A045-8128-FDDF574862D6}"/>
                      </a:ext>
                    </a:extLst>
                  </p:cNvPr>
                  <p:cNvGrpSpPr/>
                  <p:nvPr/>
                </p:nvGrpSpPr>
                <p:grpSpPr>
                  <a:xfrm>
                    <a:off x="2038363" y="3332174"/>
                    <a:ext cx="1785149" cy="1087107"/>
                    <a:chOff x="2038363" y="3332174"/>
                    <a:chExt cx="1785149" cy="1087107"/>
                  </a:xfrm>
                  <a:grpFill/>
                </p:grpSpPr>
                <p:sp>
                  <p:nvSpPr>
                    <p:cNvPr id="105" name="正方形/長方形 104">
                      <a:extLst>
                        <a:ext uri="{FF2B5EF4-FFF2-40B4-BE49-F238E27FC236}">
                          <a16:creationId xmlns:a16="http://schemas.microsoft.com/office/drawing/2014/main" id="{87E8AFCF-39FA-E64B-A23B-4D58D380E949}"/>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06" name="正方形/長方形 105">
                      <a:extLst>
                        <a:ext uri="{FF2B5EF4-FFF2-40B4-BE49-F238E27FC236}">
                          <a16:creationId xmlns:a16="http://schemas.microsoft.com/office/drawing/2014/main" id="{34230769-1224-4A42-BF84-0B3385B2E6EA}"/>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103" name="正方形/長方形 102">
                    <a:extLst>
                      <a:ext uri="{FF2B5EF4-FFF2-40B4-BE49-F238E27FC236}">
                        <a16:creationId xmlns:a16="http://schemas.microsoft.com/office/drawing/2014/main" id="{64C687DF-586F-7C49-B3CC-29DE0EC58CD6}"/>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04" name="正方形/長方形 103">
                    <a:extLst>
                      <a:ext uri="{FF2B5EF4-FFF2-40B4-BE49-F238E27FC236}">
                        <a16:creationId xmlns:a16="http://schemas.microsoft.com/office/drawing/2014/main" id="{6FC671BF-BA2A-FE49-9B6E-94B2DC4A494F}"/>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101" name="Picture 3" descr="C:\Users\ipg_CR03\Desktop\newce_sales\newce_demo_detail.jpg">
                  <a:extLst>
                    <a:ext uri="{FF2B5EF4-FFF2-40B4-BE49-F238E27FC236}">
                      <a16:creationId xmlns:a16="http://schemas.microsoft.com/office/drawing/2014/main" id="{D31CFA9F-22CA-B24E-A348-8B177D17485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90134" y="3353930"/>
                  <a:ext cx="2499411" cy="1407990"/>
                </a:xfrm>
                <a:prstGeom prst="rect">
                  <a:avLst/>
                </a:prstGeom>
                <a:grpFill/>
                <a:ln w="9525">
                  <a:solidFill>
                    <a:srgbClr val="000000"/>
                  </a:solidFill>
                  <a:miter lim="800000"/>
                  <a:headEnd/>
                  <a:tailEnd/>
                </a:ln>
              </p:spPr>
            </p:pic>
          </p:grpSp>
          <p:sp>
            <p:nvSpPr>
              <p:cNvPr id="97" name="正方形/長方形 96">
                <a:extLst>
                  <a:ext uri="{FF2B5EF4-FFF2-40B4-BE49-F238E27FC236}">
                    <a16:creationId xmlns:a16="http://schemas.microsoft.com/office/drawing/2014/main" id="{938B2781-33DA-2A4B-AB94-C4D5161D5C8E}"/>
                  </a:ext>
                </a:extLst>
              </p:cNvPr>
              <p:cNvSpPr/>
              <p:nvPr/>
            </p:nvSpPr>
            <p:spPr>
              <a:xfrm>
                <a:off x="7408196" y="3889749"/>
                <a:ext cx="1616601" cy="30361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③</a:t>
                </a:r>
              </a:p>
            </p:txBody>
          </p:sp>
          <p:sp>
            <p:nvSpPr>
              <p:cNvPr id="98" name="正方形/長方形 97">
                <a:extLst>
                  <a:ext uri="{FF2B5EF4-FFF2-40B4-BE49-F238E27FC236}">
                    <a16:creationId xmlns:a16="http://schemas.microsoft.com/office/drawing/2014/main" id="{6E610663-00BE-F644-BBA5-E0C2838C6F70}"/>
                  </a:ext>
                </a:extLst>
              </p:cNvPr>
              <p:cNvSpPr/>
              <p:nvPr/>
            </p:nvSpPr>
            <p:spPr>
              <a:xfrm>
                <a:off x="8610492" y="4258234"/>
                <a:ext cx="726014" cy="987534"/>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④</a:t>
                </a:r>
              </a:p>
            </p:txBody>
          </p:sp>
          <p:sp>
            <p:nvSpPr>
              <p:cNvPr id="99" name="正方形/長方形 98">
                <a:extLst>
                  <a:ext uri="{FF2B5EF4-FFF2-40B4-BE49-F238E27FC236}">
                    <a16:creationId xmlns:a16="http://schemas.microsoft.com/office/drawing/2014/main" id="{C81B798F-12CD-B840-814E-1127EAA0997B}"/>
                  </a:ext>
                </a:extLst>
              </p:cNvPr>
              <p:cNvSpPr/>
              <p:nvPr/>
            </p:nvSpPr>
            <p:spPr bwMode="auto">
              <a:xfrm rot="10438">
                <a:off x="6842231" y="4289792"/>
                <a:ext cx="1620034" cy="990615"/>
              </a:xfrm>
              <a:prstGeom prst="rect">
                <a:avLst/>
              </a:prstGeom>
              <a:solidFill>
                <a:schemeClr val="bg1">
                  <a:alpha val="59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404040"/>
                    </a:solidFill>
                    <a:latin typeface="游ゴシック" panose="020B0400000000000000" pitchFamily="50" charset="-128"/>
                    <a:ea typeface="游ゴシック" panose="020B0400000000000000" pitchFamily="50" charset="-128"/>
                  </a:rPr>
                  <a:t>テキスト原稿</a:t>
                </a:r>
                <a:endParaRPr lang="en-US" altLang="ja-JP" sz="700">
                  <a:solidFill>
                    <a:srgbClr val="404040"/>
                  </a:solidFill>
                  <a:latin typeface="游ゴシック" panose="020B0400000000000000" pitchFamily="50" charset="-128"/>
                  <a:ea typeface="游ゴシック" panose="020B0400000000000000" pitchFamily="50" charset="-128"/>
                </a:endParaRPr>
              </a:p>
              <a:p>
                <a:pPr algn="ctr" eaLnBrk="1" hangingPunct="1">
                  <a:defRPr/>
                </a:pPr>
                <a:r>
                  <a:rPr lang="ja-JP" altLang="en-US" sz="700">
                    <a:solidFill>
                      <a:srgbClr val="404040"/>
                    </a:solidFill>
                    <a:latin typeface="游ゴシック" panose="020B0400000000000000" pitchFamily="50" charset="-128"/>
                    <a:ea typeface="游ゴシック" panose="020B0400000000000000" pitchFamily="50" charset="-128"/>
                  </a:rPr>
                  <a:t>（最大約</a:t>
                </a:r>
                <a:r>
                  <a:rPr lang="en-US" altLang="ja-JP" sz="700">
                    <a:solidFill>
                      <a:srgbClr val="404040"/>
                    </a:solidFill>
                    <a:latin typeface="游ゴシック" panose="020B0400000000000000" pitchFamily="50" charset="-128"/>
                    <a:ea typeface="游ゴシック" panose="020B0400000000000000" pitchFamily="50" charset="-128"/>
                  </a:rPr>
                  <a:t>1,200</a:t>
                </a:r>
                <a:r>
                  <a:rPr lang="ja-JP" altLang="en-US" sz="700">
                    <a:solidFill>
                      <a:srgbClr val="404040"/>
                    </a:solidFill>
                    <a:latin typeface="游ゴシック" panose="020B0400000000000000" pitchFamily="50" charset="-128"/>
                    <a:ea typeface="游ゴシック" panose="020B0400000000000000" pitchFamily="50" charset="-128"/>
                  </a:rPr>
                  <a:t>文字）</a:t>
                </a:r>
              </a:p>
            </p:txBody>
          </p:sp>
        </p:grpSp>
        <p:sp>
          <p:nvSpPr>
            <p:cNvPr id="90" name="下矢印 89">
              <a:extLst>
                <a:ext uri="{FF2B5EF4-FFF2-40B4-BE49-F238E27FC236}">
                  <a16:creationId xmlns:a16="http://schemas.microsoft.com/office/drawing/2014/main" id="{034D3391-9ABB-274B-AA14-DE9442B1DA83}"/>
                </a:ext>
              </a:extLst>
            </p:cNvPr>
            <p:cNvSpPr/>
            <p:nvPr/>
          </p:nvSpPr>
          <p:spPr>
            <a:xfrm>
              <a:off x="3305643" y="3469819"/>
              <a:ext cx="394451" cy="179295"/>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1" name="下矢印 90">
              <a:extLst>
                <a:ext uri="{FF2B5EF4-FFF2-40B4-BE49-F238E27FC236}">
                  <a16:creationId xmlns:a16="http://schemas.microsoft.com/office/drawing/2014/main" id="{180A5493-258C-7848-9B91-14A8E885A811}"/>
                </a:ext>
              </a:extLst>
            </p:cNvPr>
            <p:cNvSpPr/>
            <p:nvPr/>
          </p:nvSpPr>
          <p:spPr>
            <a:xfrm>
              <a:off x="5918558" y="3469819"/>
              <a:ext cx="394451" cy="179295"/>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2" name="正方形/長方形 58">
              <a:extLst>
                <a:ext uri="{FF2B5EF4-FFF2-40B4-BE49-F238E27FC236}">
                  <a16:creationId xmlns:a16="http://schemas.microsoft.com/office/drawing/2014/main" id="{385AD8E4-B19F-C94D-8624-BB1EC4094D80}"/>
                </a:ext>
              </a:extLst>
            </p:cNvPr>
            <p:cNvSpPr>
              <a:spLocks noChangeArrowheads="1"/>
            </p:cNvSpPr>
            <p:nvPr/>
          </p:nvSpPr>
          <p:spPr bwMode="auto">
            <a:xfrm>
              <a:off x="2833110" y="3214705"/>
              <a:ext cx="13084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800" dirty="0">
                  <a:solidFill>
                    <a:srgbClr val="7F7F7F"/>
                  </a:solidFill>
                  <a:latin typeface="游ゴシック" panose="020B0400000000000000" pitchFamily="50" charset="-128"/>
                  <a:ea typeface="游ゴシック" panose="020B0400000000000000" pitchFamily="50" charset="-128"/>
                </a:rPr>
                <a:t>番組表画面</a:t>
              </a:r>
              <a:endParaRPr lang="en-US" altLang="ja-JP" sz="800" dirty="0">
                <a:solidFill>
                  <a:srgbClr val="7F7F7F"/>
                </a:solidFill>
                <a:latin typeface="游ゴシック" panose="020B0400000000000000" pitchFamily="50" charset="-128"/>
                <a:ea typeface="游ゴシック" panose="020B0400000000000000" pitchFamily="50" charset="-128"/>
              </a:endParaRPr>
            </a:p>
          </p:txBody>
        </p:sp>
        <p:sp>
          <p:nvSpPr>
            <p:cNvPr id="93" name="正方形/長方形 58">
              <a:extLst>
                <a:ext uri="{FF2B5EF4-FFF2-40B4-BE49-F238E27FC236}">
                  <a16:creationId xmlns:a16="http://schemas.microsoft.com/office/drawing/2014/main" id="{5ED78157-A3DB-D34F-8380-DE8390A215A4}"/>
                </a:ext>
              </a:extLst>
            </p:cNvPr>
            <p:cNvSpPr>
              <a:spLocks noChangeArrowheads="1"/>
            </p:cNvSpPr>
            <p:nvPr/>
          </p:nvSpPr>
          <p:spPr bwMode="auto">
            <a:xfrm>
              <a:off x="5431624" y="3214705"/>
              <a:ext cx="13084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800" dirty="0">
                  <a:solidFill>
                    <a:srgbClr val="7F7F7F"/>
                  </a:solidFill>
                  <a:latin typeface="游ゴシック" panose="020B0400000000000000" pitchFamily="50" charset="-128"/>
                  <a:ea typeface="游ゴシック" panose="020B0400000000000000" pitchFamily="50" charset="-128"/>
                </a:rPr>
                <a:t>番組表画面</a:t>
              </a:r>
              <a:endParaRPr lang="en-US" altLang="ja-JP" sz="800" dirty="0">
                <a:solidFill>
                  <a:srgbClr val="7F7F7F"/>
                </a:solidFill>
                <a:latin typeface="游ゴシック" panose="020B0400000000000000" pitchFamily="50" charset="-128"/>
                <a:ea typeface="游ゴシック" panose="020B0400000000000000" pitchFamily="50" charset="-128"/>
              </a:endParaRPr>
            </a:p>
          </p:txBody>
        </p:sp>
        <p:sp>
          <p:nvSpPr>
            <p:cNvPr id="94" name="正方形/長方形 93">
              <a:extLst>
                <a:ext uri="{FF2B5EF4-FFF2-40B4-BE49-F238E27FC236}">
                  <a16:creationId xmlns:a16="http://schemas.microsoft.com/office/drawing/2014/main" id="{44F2765D-5992-F940-ABF6-3F54532FB450}"/>
                </a:ext>
              </a:extLst>
            </p:cNvPr>
            <p:cNvSpPr/>
            <p:nvPr/>
          </p:nvSpPr>
          <p:spPr>
            <a:xfrm>
              <a:off x="2329991" y="1392760"/>
              <a:ext cx="2377053" cy="2374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游ゴシック" panose="020B0400000000000000" pitchFamily="50" charset="-128"/>
                  <a:ea typeface="游ゴシック" panose="020B0400000000000000" pitchFamily="50" charset="-128"/>
                </a:rPr>
                <a:t>従 来 型 モ デ ル</a:t>
              </a:r>
              <a:endParaRPr kumimoji="1" lang="ja-JP" altLang="en-US" sz="1200" dirty="0">
                <a:solidFill>
                  <a:schemeClr val="bg1"/>
                </a:solidFill>
                <a:latin typeface="游ゴシック" panose="020B0400000000000000" pitchFamily="50" charset="-128"/>
                <a:ea typeface="游ゴシック" panose="020B0400000000000000" pitchFamily="50" charset="-128"/>
              </a:endParaRPr>
            </a:p>
          </p:txBody>
        </p:sp>
        <p:sp>
          <p:nvSpPr>
            <p:cNvPr id="95" name="正方形/長方形 94">
              <a:extLst>
                <a:ext uri="{FF2B5EF4-FFF2-40B4-BE49-F238E27FC236}">
                  <a16:creationId xmlns:a16="http://schemas.microsoft.com/office/drawing/2014/main" id="{CE06CEE0-5C63-E34D-8B7E-260814FB7993}"/>
                </a:ext>
              </a:extLst>
            </p:cNvPr>
            <p:cNvSpPr/>
            <p:nvPr/>
          </p:nvSpPr>
          <p:spPr>
            <a:xfrm>
              <a:off x="4927398" y="1406067"/>
              <a:ext cx="2377054" cy="2108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游ゴシック" panose="020B0400000000000000" pitchFamily="50" charset="-128"/>
                  <a:ea typeface="游ゴシック" panose="020B0400000000000000" pitchFamily="50" charset="-128"/>
                </a:rPr>
                <a:t>新 型 モ デ ル</a:t>
              </a:r>
              <a:endParaRPr kumimoji="1" lang="ja-JP" altLang="en-US" sz="1200" dirty="0">
                <a:solidFill>
                  <a:schemeClr val="bg1"/>
                </a:solidFill>
                <a:latin typeface="游ゴシック" panose="020B0400000000000000" pitchFamily="50" charset="-128"/>
                <a:ea typeface="游ゴシック" panose="020B0400000000000000" pitchFamily="50" charset="-128"/>
              </a:endParaRPr>
            </a:p>
          </p:txBody>
        </p:sp>
      </p:grpSp>
      <p:sp>
        <p:nvSpPr>
          <p:cNvPr id="137" name="正方形/長方形 136">
            <a:extLst>
              <a:ext uri="{FF2B5EF4-FFF2-40B4-BE49-F238E27FC236}">
                <a16:creationId xmlns:a16="http://schemas.microsoft.com/office/drawing/2014/main" id="{64507C1D-C9AD-8840-835A-E825E598B19C}"/>
              </a:ext>
            </a:extLst>
          </p:cNvPr>
          <p:cNvSpPr/>
          <p:nvPr/>
        </p:nvSpPr>
        <p:spPr>
          <a:xfrm>
            <a:off x="873863" y="808790"/>
            <a:ext cx="8186857"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テレビ・レコーダーに付随する、日本で唯一の番組表広告</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8" name="正方形/長方形 137">
            <a:extLst>
              <a:ext uri="{FF2B5EF4-FFF2-40B4-BE49-F238E27FC236}">
                <a16:creationId xmlns:a16="http://schemas.microsoft.com/office/drawing/2014/main" id="{E40ECD9A-FCE6-7C4D-8CE3-1C8BEFADE1D6}"/>
              </a:ext>
            </a:extLst>
          </p:cNvPr>
          <p:cNvSpPr/>
          <p:nvPr/>
        </p:nvSpPr>
        <p:spPr>
          <a:xfrm>
            <a:off x="5956668" y="1468980"/>
            <a:ext cx="175721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5,900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万台</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9" name="正方形/長方形 138">
            <a:extLst>
              <a:ext uri="{FF2B5EF4-FFF2-40B4-BE49-F238E27FC236}">
                <a16:creationId xmlns:a16="http://schemas.microsoft.com/office/drawing/2014/main" id="{48E4D8B9-CC3B-A64E-B42D-B8E1C77D132B}"/>
              </a:ext>
            </a:extLst>
          </p:cNvPr>
          <p:cNvSpPr/>
          <p:nvPr/>
        </p:nvSpPr>
        <p:spPr>
          <a:xfrm>
            <a:off x="7583561" y="1468980"/>
            <a:ext cx="2039341"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1,400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万世帯</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164403" y="1307547"/>
            <a:ext cx="1489021" cy="261610"/>
          </a:xfrm>
          <a:prstGeom prst="rect">
            <a:avLst/>
          </a:prstGeom>
        </p:spPr>
        <p:txBody>
          <a:bodyPr wrap="square" anchor="ctr">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累計出荷台数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1" name="正方形/長方形 140">
            <a:extLst>
              <a:ext uri="{FF2B5EF4-FFF2-40B4-BE49-F238E27FC236}">
                <a16:creationId xmlns:a16="http://schemas.microsoft.com/office/drawing/2014/main" id="{57E0F885-60F8-1443-B269-4388E31C1F5E}"/>
              </a:ext>
            </a:extLst>
          </p:cNvPr>
          <p:cNvSpPr/>
          <p:nvPr/>
        </p:nvSpPr>
        <p:spPr>
          <a:xfrm>
            <a:off x="8228770" y="1312927"/>
            <a:ext cx="74892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利用世帯</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153933" y="4148810"/>
            <a:ext cx="3305713" cy="1538883"/>
          </a:xfrm>
          <a:prstGeom prst="rect">
            <a:avLst/>
          </a:prstGeom>
        </p:spPr>
        <p:txBody>
          <a:bodyPr wrap="none">
            <a:spAutoFit/>
          </a:bodyPr>
          <a:lstStyle/>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秒ローテーション</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日最大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8</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枠</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枠単位</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終日枠</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(5:00~29:00)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\600,000</a:t>
            </a:r>
          </a:p>
          <a:p>
            <a:endParaRPr lang="en-US" altLang="ja-JP" sz="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夜帯枠</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(19:00~25:00)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\400,000</a:t>
            </a:r>
            <a:endPar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0" y="6362069"/>
            <a:ext cx="9906000"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2000" u="sng"/>
              <a:t>これからテレビ視聴する</a:t>
            </a:r>
            <a:r>
              <a:rPr lang="ja-JP" altLang="en-US" sz="2000"/>
              <a:t>、</a:t>
            </a:r>
            <a:r>
              <a:rPr lang="ja-JP" altLang="en-US" sz="2000" b="1"/>
              <a:t>“潜在顧客</a:t>
            </a:r>
            <a:r>
              <a:rPr lang="en-US" altLang="ja-JP" sz="2000" b="1" dirty="0"/>
              <a:t>(</a:t>
            </a:r>
            <a:r>
              <a:rPr lang="ja-JP" altLang="en-US" sz="2000" b="1"/>
              <a:t>視聴者</a:t>
            </a:r>
            <a:r>
              <a:rPr lang="en-US" altLang="ja-JP" sz="2000" b="1" dirty="0"/>
              <a:t>)</a:t>
            </a:r>
            <a:r>
              <a:rPr lang="ja-JP" altLang="en-US" sz="2000" b="1"/>
              <a:t>”</a:t>
            </a:r>
            <a:r>
              <a:rPr lang="ja-JP" altLang="en-US" sz="2000"/>
              <a:t>をターゲティング</a:t>
            </a:r>
            <a:endParaRPr lang="en-US" altLang="ja-JP" sz="2000" dirty="0"/>
          </a:p>
        </p:txBody>
      </p:sp>
      <p:sp>
        <p:nvSpPr>
          <p:cNvPr id="164" name="正方形/長方形 53">
            <a:extLst>
              <a:ext uri="{FF2B5EF4-FFF2-40B4-BE49-F238E27FC236}">
                <a16:creationId xmlns:a16="http://schemas.microsoft.com/office/drawing/2014/main" id="{CE92749B-413A-BE43-9F8B-6DD9B2478660}"/>
              </a:ext>
            </a:extLst>
          </p:cNvPr>
          <p:cNvSpPr>
            <a:spLocks noChangeArrowheads="1"/>
          </p:cNvSpPr>
          <p:nvPr/>
        </p:nvSpPr>
        <p:spPr bwMode="auto">
          <a:xfrm>
            <a:off x="3692195" y="6040406"/>
            <a:ext cx="26139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未対応</a:t>
            </a:r>
            <a:r>
              <a:rPr lang="ja-JP" altLang="en-US" sz="400" dirty="0">
                <a:solidFill>
                  <a:srgbClr val="404040"/>
                </a:solidFill>
                <a:latin typeface="游ゴシック" panose="020B0400000000000000" pitchFamily="50" charset="-128"/>
                <a:ea typeface="游ゴシック" panose="020B0400000000000000" pitchFamily="50" charset="-128"/>
              </a:rPr>
              <a:t>の機種も</a:t>
            </a:r>
            <a:r>
              <a:rPr lang="ja-JP" altLang="en-US" sz="400">
                <a:solidFill>
                  <a:srgbClr val="404040"/>
                </a:solidFill>
                <a:latin typeface="游ゴシック" panose="020B0400000000000000" pitchFamily="50" charset="-128"/>
                <a:ea typeface="游ゴシック" panose="020B0400000000000000" pitchFamily="50" charset="-128"/>
              </a:rPr>
              <a:t>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一部、インターネット結線後、別商品の</a:t>
            </a:r>
            <a:r>
              <a:rPr lang="en-US" altLang="ja-JP" sz="400" dirty="0">
                <a:solidFill>
                  <a:srgbClr val="404040"/>
                </a:solidFill>
                <a:latin typeface="游ゴシック" panose="020B0400000000000000" pitchFamily="50" charset="-128"/>
                <a:ea typeface="游ゴシック" panose="020B0400000000000000" pitchFamily="50" charset="-128"/>
              </a:rPr>
              <a:t>”HTML</a:t>
            </a:r>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に切り替わる受信機がございます。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”HTML</a:t>
            </a:r>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ガイド広告</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のご購入がないと広告は掲載されません。</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pic>
        <p:nvPicPr>
          <p:cNvPr id="5" name="図 4">
            <a:extLst>
              <a:ext uri="{FF2B5EF4-FFF2-40B4-BE49-F238E27FC236}">
                <a16:creationId xmlns:a16="http://schemas.microsoft.com/office/drawing/2014/main" id="{4A576A48-C41E-6C4E-91E3-E776F4D02653}"/>
              </a:ext>
            </a:extLst>
          </p:cNvPr>
          <p:cNvPicPr>
            <a:picLocks noChangeAspect="1"/>
          </p:cNvPicPr>
          <p:nvPr/>
        </p:nvPicPr>
        <p:blipFill rotWithShape="1">
          <a:blip r:embed="rId7"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957254" y="2276991"/>
            <a:ext cx="615495" cy="1574381"/>
          </a:xfrm>
          <a:prstGeom prst="rect">
            <a:avLst/>
          </a:prstGeom>
        </p:spPr>
      </p:pic>
      <p:pic>
        <p:nvPicPr>
          <p:cNvPr id="168" name="図 167">
            <a:extLst>
              <a:ext uri="{FF2B5EF4-FFF2-40B4-BE49-F238E27FC236}">
                <a16:creationId xmlns:a16="http://schemas.microsoft.com/office/drawing/2014/main" id="{642DBBD6-1ED3-EE48-9568-C11015ABE8BB}"/>
              </a:ext>
            </a:extLst>
          </p:cNvPr>
          <p:cNvPicPr>
            <a:picLocks noChangeAspect="1"/>
          </p:cNvPicPr>
          <p:nvPr/>
        </p:nvPicPr>
        <p:blipFill rotWithShape="1">
          <a:blip r:embed="rId8"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7879665" y="2245168"/>
            <a:ext cx="559325" cy="1574381"/>
          </a:xfrm>
          <a:prstGeom prst="rect">
            <a:avLst/>
          </a:prstGeom>
        </p:spPr>
      </p:pic>
      <p:sp>
        <p:nvSpPr>
          <p:cNvPr id="8" name="正方形/長方形 7">
            <a:extLst>
              <a:ext uri="{FF2B5EF4-FFF2-40B4-BE49-F238E27FC236}">
                <a16:creationId xmlns:a16="http://schemas.microsoft.com/office/drawing/2014/main" id="{F5FEA855-6AD4-EC4B-971D-DACE02D870BD}"/>
              </a:ext>
            </a:extLst>
          </p:cNvPr>
          <p:cNvSpPr/>
          <p:nvPr/>
        </p:nvSpPr>
        <p:spPr>
          <a:xfrm>
            <a:off x="6124951" y="2075804"/>
            <a:ext cx="3503814"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7418226" y="3917267"/>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7318357" y="1993460"/>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66" name="フッター プレースホルダー 2">
            <a:extLst>
              <a:ext uri="{FF2B5EF4-FFF2-40B4-BE49-F238E27FC236}">
                <a16:creationId xmlns:a16="http://schemas.microsoft.com/office/drawing/2014/main" id="{E9308B93-25E1-ED41-8499-4FE8BD70DF5E}"/>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67" name="スライド番号プレースホルダー 3">
            <a:extLst>
              <a:ext uri="{FF2B5EF4-FFF2-40B4-BE49-F238E27FC236}">
                <a16:creationId xmlns:a16="http://schemas.microsoft.com/office/drawing/2014/main" id="{09365336-FC6E-9E49-B90B-E10C52A38844}"/>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3</a:t>
            </a:fld>
            <a:endParaRPr lang="ja-JP" altLang="en-US" dirty="0"/>
          </a:p>
        </p:txBody>
      </p:sp>
      <p:sp>
        <p:nvSpPr>
          <p:cNvPr id="170" name="テキスト ボックス 169">
            <a:extLst>
              <a:ext uri="{FF2B5EF4-FFF2-40B4-BE49-F238E27FC236}">
                <a16:creationId xmlns:a16="http://schemas.microsoft.com/office/drawing/2014/main" id="{C58ACA50-60C5-4FEC-864E-119E777EEE92}"/>
              </a:ext>
            </a:extLst>
          </p:cNvPr>
          <p:cNvSpPr txBox="1"/>
          <p:nvPr/>
        </p:nvSpPr>
        <p:spPr>
          <a:xfrm>
            <a:off x="6214487" y="1829237"/>
            <a:ext cx="1451038" cy="169277"/>
          </a:xfrm>
          <a:prstGeom prst="rect">
            <a:avLst/>
          </a:prstGeom>
          <a:noFill/>
        </p:spPr>
        <p:txBody>
          <a:bodyPr wrap="non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3</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 name="正方形/長方形 1">
            <a:extLst>
              <a:ext uri="{FF2B5EF4-FFF2-40B4-BE49-F238E27FC236}">
                <a16:creationId xmlns:a16="http://schemas.microsoft.com/office/drawing/2014/main" id="{5DDC0199-C2C4-6744-87FF-1FA213459855}"/>
              </a:ext>
            </a:extLst>
          </p:cNvPr>
          <p:cNvSpPr/>
          <p:nvPr/>
        </p:nvSpPr>
        <p:spPr>
          <a:xfrm>
            <a:off x="8526223" y="5835572"/>
            <a:ext cx="1210588" cy="169277"/>
          </a:xfrm>
          <a:prstGeom prst="rect">
            <a:avLst/>
          </a:prstGeom>
        </p:spPr>
        <p:txBody>
          <a:bodyPr wrap="none">
            <a:spAutoFit/>
          </a:bodyPr>
          <a:lstStyle/>
          <a:p>
            <a:pPr algn="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BF4B2750-6E06-604B-8604-46C8D62EDC89}"/>
              </a:ext>
            </a:extLst>
          </p:cNvPr>
          <p:cNvSpPr/>
          <p:nvPr/>
        </p:nvSpPr>
        <p:spPr>
          <a:xfrm>
            <a:off x="7839493" y="1829214"/>
            <a:ext cx="1789272" cy="169277"/>
          </a:xfrm>
          <a:prstGeom prst="rect">
            <a:avLst/>
          </a:prstGeom>
        </p:spPr>
        <p:txBody>
          <a:bodyPr wrap="none">
            <a:spAutoFit/>
          </a:bodyPr>
          <a:lstStyle/>
          <a:p>
            <a:pPr algn="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月実施</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株式会社ビデオリサーチ調査結果より</a:t>
            </a:r>
          </a:p>
        </p:txBody>
      </p:sp>
      <p:sp>
        <p:nvSpPr>
          <p:cNvPr id="136" name="角丸四角形 23">
            <a:extLst>
              <a:ext uri="{FF2B5EF4-FFF2-40B4-BE49-F238E27FC236}">
                <a16:creationId xmlns:a16="http://schemas.microsoft.com/office/drawing/2014/main" id="{136E074F-BDD1-7F45-B337-DCF888A37952}"/>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176" name="図 175">
            <a:extLst>
              <a:ext uri="{FF2B5EF4-FFF2-40B4-BE49-F238E27FC236}">
                <a16:creationId xmlns:a16="http://schemas.microsoft.com/office/drawing/2014/main" id="{16FC2E78-7866-3944-B500-1544F71DABC3}"/>
              </a:ext>
            </a:extLst>
          </p:cNvPr>
          <p:cNvPicPr>
            <a:picLocks noChangeAspect="1"/>
          </p:cNvPicPr>
          <p:nvPr/>
        </p:nvPicPr>
        <p:blipFill rotWithShape="1">
          <a:blip r:embed="rId7"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657102" y="2803097"/>
            <a:ext cx="374462" cy="957840"/>
          </a:xfrm>
          <a:prstGeom prst="rect">
            <a:avLst/>
          </a:prstGeom>
        </p:spPr>
      </p:pic>
      <p:pic>
        <p:nvPicPr>
          <p:cNvPr id="177" name="図 176">
            <a:extLst>
              <a:ext uri="{FF2B5EF4-FFF2-40B4-BE49-F238E27FC236}">
                <a16:creationId xmlns:a16="http://schemas.microsoft.com/office/drawing/2014/main" id="{B9BB1116-D354-9742-B484-3E90E2744ADA}"/>
              </a:ext>
            </a:extLst>
          </p:cNvPr>
          <p:cNvPicPr>
            <a:picLocks noChangeAspect="1"/>
          </p:cNvPicPr>
          <p:nvPr/>
        </p:nvPicPr>
        <p:blipFill rotWithShape="1">
          <a:blip r:embed="rId8"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417725" y="3056637"/>
            <a:ext cx="216996" cy="610798"/>
          </a:xfrm>
          <a:prstGeom prst="rect">
            <a:avLst/>
          </a:prstGeom>
        </p:spPr>
      </p:pic>
      <p:grpSp>
        <p:nvGrpSpPr>
          <p:cNvPr id="4" name="グループ化 3">
            <a:extLst>
              <a:ext uri="{FF2B5EF4-FFF2-40B4-BE49-F238E27FC236}">
                <a16:creationId xmlns:a16="http://schemas.microsoft.com/office/drawing/2014/main" id="{F486ACFA-359C-104F-B682-9F7B1D443E3F}"/>
              </a:ext>
            </a:extLst>
          </p:cNvPr>
          <p:cNvGrpSpPr/>
          <p:nvPr/>
        </p:nvGrpSpPr>
        <p:grpSpPr>
          <a:xfrm>
            <a:off x="1139239" y="5458627"/>
            <a:ext cx="1660514" cy="570926"/>
            <a:chOff x="1219705" y="4795736"/>
            <a:chExt cx="3354785" cy="1014682"/>
          </a:xfrm>
        </p:grpSpPr>
        <p:pic>
          <p:nvPicPr>
            <p:cNvPr id="148" name="Google Shape;288;p13">
              <a:extLst>
                <a:ext uri="{FF2B5EF4-FFF2-40B4-BE49-F238E27FC236}">
                  <a16:creationId xmlns:a16="http://schemas.microsoft.com/office/drawing/2014/main" id="{3C43EA84-C938-1D4A-A958-EE1015D1BE98}"/>
                </a:ext>
              </a:extLst>
            </p:cNvPr>
            <p:cNvPicPr preferRelativeResize="0"/>
            <p:nvPr/>
          </p:nvPicPr>
          <p:blipFill rotWithShape="1">
            <a:blip r:embed="rId9">
              <a:alphaModFix/>
            </a:blip>
            <a:srcRect/>
            <a:stretch/>
          </p:blipFill>
          <p:spPr>
            <a:xfrm>
              <a:off x="1286332" y="5186427"/>
              <a:ext cx="1147223" cy="231375"/>
            </a:xfrm>
            <a:prstGeom prst="rect">
              <a:avLst/>
            </a:prstGeom>
            <a:solidFill>
              <a:schemeClr val="lt1"/>
            </a:solidFill>
            <a:ln>
              <a:noFill/>
            </a:ln>
          </p:spPr>
        </p:pic>
        <p:pic>
          <p:nvPicPr>
            <p:cNvPr id="149" name="Google Shape;290;p13">
              <a:extLst>
                <a:ext uri="{FF2B5EF4-FFF2-40B4-BE49-F238E27FC236}">
                  <a16:creationId xmlns:a16="http://schemas.microsoft.com/office/drawing/2014/main" id="{A2A52597-8E56-B342-B1D0-DB2DBE6981AF}"/>
                </a:ext>
              </a:extLst>
            </p:cNvPr>
            <p:cNvPicPr preferRelativeResize="0"/>
            <p:nvPr/>
          </p:nvPicPr>
          <p:blipFill>
            <a:blip r:embed="rId10"/>
            <a:srcRect/>
            <a:stretch/>
          </p:blipFill>
          <p:spPr>
            <a:xfrm>
              <a:off x="2555349" y="5088694"/>
              <a:ext cx="894131" cy="369689"/>
            </a:xfrm>
            <a:prstGeom prst="rect">
              <a:avLst/>
            </a:prstGeom>
            <a:noFill/>
            <a:ln>
              <a:noFill/>
            </a:ln>
          </p:spPr>
        </p:pic>
        <p:pic>
          <p:nvPicPr>
            <p:cNvPr id="150" name="図 149">
              <a:extLst>
                <a:ext uri="{FF2B5EF4-FFF2-40B4-BE49-F238E27FC236}">
                  <a16:creationId xmlns:a16="http://schemas.microsoft.com/office/drawing/2014/main" id="{E1111280-E45B-1045-816C-A2606CEA64DF}"/>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3849363" y="4808205"/>
              <a:ext cx="529284" cy="204242"/>
            </a:xfrm>
            <a:prstGeom prst="rect">
              <a:avLst/>
            </a:prstGeom>
          </p:spPr>
        </p:pic>
        <p:pic>
          <p:nvPicPr>
            <p:cNvPr id="151" name="図 150">
              <a:extLst>
                <a:ext uri="{FF2B5EF4-FFF2-40B4-BE49-F238E27FC236}">
                  <a16:creationId xmlns:a16="http://schemas.microsoft.com/office/drawing/2014/main" id="{8B7BA86C-F7F5-A24E-87FA-658EC7872232}"/>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2566893" y="4795736"/>
              <a:ext cx="964067" cy="242599"/>
            </a:xfrm>
            <a:prstGeom prst="rect">
              <a:avLst/>
            </a:prstGeom>
          </p:spPr>
        </p:pic>
        <p:pic>
          <p:nvPicPr>
            <p:cNvPr id="152" name="図 151">
              <a:extLst>
                <a:ext uri="{FF2B5EF4-FFF2-40B4-BE49-F238E27FC236}">
                  <a16:creationId xmlns:a16="http://schemas.microsoft.com/office/drawing/2014/main" id="{AF1895D5-E99F-824A-BF19-2789395302D8}"/>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589180" y="5087293"/>
              <a:ext cx="985310" cy="349785"/>
            </a:xfrm>
            <a:prstGeom prst="rect">
              <a:avLst/>
            </a:prstGeom>
          </p:spPr>
        </p:pic>
        <p:pic>
          <p:nvPicPr>
            <p:cNvPr id="153" name="図 152">
              <a:extLst>
                <a:ext uri="{FF2B5EF4-FFF2-40B4-BE49-F238E27FC236}">
                  <a16:creationId xmlns:a16="http://schemas.microsoft.com/office/drawing/2014/main" id="{C00CAFAF-67FA-594A-9518-39E54AAA39FC}"/>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988069" y="5591344"/>
              <a:ext cx="1052251" cy="197755"/>
            </a:xfrm>
            <a:prstGeom prst="rect">
              <a:avLst/>
            </a:prstGeom>
          </p:spPr>
        </p:pic>
        <p:pic>
          <p:nvPicPr>
            <p:cNvPr id="155" name="図 154">
              <a:extLst>
                <a:ext uri="{FF2B5EF4-FFF2-40B4-BE49-F238E27FC236}">
                  <a16:creationId xmlns:a16="http://schemas.microsoft.com/office/drawing/2014/main" id="{68921264-190C-124B-8C2A-683BEB6D11F5}"/>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206278" y="5569527"/>
              <a:ext cx="760706" cy="240891"/>
            </a:xfrm>
            <a:prstGeom prst="rect">
              <a:avLst/>
            </a:prstGeom>
          </p:spPr>
        </p:pic>
        <p:pic>
          <p:nvPicPr>
            <p:cNvPr id="156" name="図 155">
              <a:extLst>
                <a:ext uri="{FF2B5EF4-FFF2-40B4-BE49-F238E27FC236}">
                  <a16:creationId xmlns:a16="http://schemas.microsoft.com/office/drawing/2014/main" id="{0D20DC0F-83E5-A94A-9D69-F9ABDAF02B32}"/>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219705" y="4840508"/>
              <a:ext cx="1172208" cy="184989"/>
            </a:xfrm>
            <a:prstGeom prst="rect">
              <a:avLst/>
            </a:prstGeom>
          </p:spPr>
        </p:pic>
      </p:grpSp>
      <p:grpSp>
        <p:nvGrpSpPr>
          <p:cNvPr id="7" name="グループ化 6">
            <a:extLst>
              <a:ext uri="{FF2B5EF4-FFF2-40B4-BE49-F238E27FC236}">
                <a16:creationId xmlns:a16="http://schemas.microsoft.com/office/drawing/2014/main" id="{5E91EA40-F4A5-C34E-90B3-EC13EF750885}"/>
              </a:ext>
            </a:extLst>
          </p:cNvPr>
          <p:cNvGrpSpPr/>
          <p:nvPr/>
        </p:nvGrpSpPr>
        <p:grpSpPr>
          <a:xfrm>
            <a:off x="3630643" y="5465643"/>
            <a:ext cx="1985429" cy="609811"/>
            <a:chOff x="5418744" y="4772790"/>
            <a:chExt cx="3709209" cy="1110001"/>
          </a:xfrm>
        </p:grpSpPr>
        <p:pic>
          <p:nvPicPr>
            <p:cNvPr id="157" name="Google Shape;323;p13">
              <a:extLst>
                <a:ext uri="{FF2B5EF4-FFF2-40B4-BE49-F238E27FC236}">
                  <a16:creationId xmlns:a16="http://schemas.microsoft.com/office/drawing/2014/main" id="{3683AB0E-0426-584D-85CA-39012078AFAB}"/>
                </a:ext>
              </a:extLst>
            </p:cNvPr>
            <p:cNvPicPr preferRelativeResize="0"/>
            <p:nvPr/>
          </p:nvPicPr>
          <p:blipFill rotWithShape="1">
            <a:blip r:embed="rId17" cstate="print">
              <a:alphaModFix/>
              <a:extLst>
                <a:ext uri="{28A0092B-C50C-407E-A947-70E740481C1C}">
                  <a14:useLocalDpi xmlns:a14="http://schemas.microsoft.com/office/drawing/2010/main"/>
                </a:ext>
              </a:extLst>
            </a:blip>
            <a:srcRect l="15250" t="25925" r="15369" b="25685"/>
            <a:stretch/>
          </p:blipFill>
          <p:spPr>
            <a:xfrm>
              <a:off x="7000643" y="5502045"/>
              <a:ext cx="974849" cy="380746"/>
            </a:xfrm>
            <a:prstGeom prst="rect">
              <a:avLst/>
            </a:prstGeom>
            <a:noFill/>
            <a:ln>
              <a:noFill/>
            </a:ln>
          </p:spPr>
        </p:pic>
        <p:pic>
          <p:nvPicPr>
            <p:cNvPr id="158" name="Google Shape;324;p13">
              <a:extLst>
                <a:ext uri="{FF2B5EF4-FFF2-40B4-BE49-F238E27FC236}">
                  <a16:creationId xmlns:a16="http://schemas.microsoft.com/office/drawing/2014/main" id="{EB066D9A-9D76-A04B-98F0-F35796689C6A}"/>
                </a:ext>
              </a:extLst>
            </p:cNvPr>
            <p:cNvPicPr preferRelativeResize="0"/>
            <p:nvPr/>
          </p:nvPicPr>
          <p:blipFill rotWithShape="1">
            <a:blip r:embed="rId18" cstate="print">
              <a:alphaModFix/>
              <a:extLst>
                <a:ext uri="{28A0092B-C50C-407E-A947-70E740481C1C}">
                  <a14:useLocalDpi xmlns:a14="http://schemas.microsoft.com/office/drawing/2010/main"/>
                </a:ext>
              </a:extLst>
            </a:blip>
            <a:srcRect/>
            <a:stretch/>
          </p:blipFill>
          <p:spPr>
            <a:xfrm>
              <a:off x="8127903" y="5468012"/>
              <a:ext cx="760705" cy="328788"/>
            </a:xfrm>
            <a:prstGeom prst="rect">
              <a:avLst/>
            </a:prstGeom>
            <a:noFill/>
            <a:ln>
              <a:noFill/>
            </a:ln>
          </p:spPr>
        </p:pic>
        <p:pic>
          <p:nvPicPr>
            <p:cNvPr id="159" name="Google Shape;315;p13">
              <a:extLst>
                <a:ext uri="{FF2B5EF4-FFF2-40B4-BE49-F238E27FC236}">
                  <a16:creationId xmlns:a16="http://schemas.microsoft.com/office/drawing/2014/main" id="{1158C9E6-81EA-7F4C-9D35-BC10E6667648}"/>
                </a:ext>
              </a:extLst>
            </p:cNvPr>
            <p:cNvPicPr preferRelativeResize="0"/>
            <p:nvPr/>
          </p:nvPicPr>
          <p:blipFill>
            <a:blip r:embed="rId19" cstate="print">
              <a:extLst>
                <a:ext uri="{28A0092B-C50C-407E-A947-70E740481C1C}">
                  <a14:useLocalDpi xmlns:a14="http://schemas.microsoft.com/office/drawing/2010/main"/>
                </a:ext>
              </a:extLst>
            </a:blip>
            <a:srcRect/>
            <a:stretch/>
          </p:blipFill>
          <p:spPr>
            <a:xfrm>
              <a:off x="7981950" y="4802012"/>
              <a:ext cx="1146003" cy="163842"/>
            </a:xfrm>
            <a:prstGeom prst="rect">
              <a:avLst/>
            </a:prstGeom>
            <a:noFill/>
            <a:ln>
              <a:noFill/>
            </a:ln>
          </p:spPr>
        </p:pic>
        <p:pic>
          <p:nvPicPr>
            <p:cNvPr id="160" name="Google Shape;317;p13">
              <a:extLst>
                <a:ext uri="{FF2B5EF4-FFF2-40B4-BE49-F238E27FC236}">
                  <a16:creationId xmlns:a16="http://schemas.microsoft.com/office/drawing/2014/main" id="{63BEE511-0F9E-BB48-8BE2-A5C6584A9B0E}"/>
                </a:ext>
              </a:extLst>
            </p:cNvPr>
            <p:cNvPicPr preferRelativeResize="0"/>
            <p:nvPr/>
          </p:nvPicPr>
          <p:blipFill>
            <a:blip r:embed="rId10" cstate="print">
              <a:extLst>
                <a:ext uri="{28A0092B-C50C-407E-A947-70E740481C1C}">
                  <a14:useLocalDpi xmlns:a14="http://schemas.microsoft.com/office/drawing/2010/main"/>
                </a:ext>
              </a:extLst>
            </a:blip>
            <a:srcRect/>
            <a:stretch/>
          </p:blipFill>
          <p:spPr>
            <a:xfrm>
              <a:off x="7757877" y="5114574"/>
              <a:ext cx="806533" cy="333471"/>
            </a:xfrm>
            <a:prstGeom prst="rect">
              <a:avLst/>
            </a:prstGeom>
            <a:noFill/>
            <a:ln>
              <a:noFill/>
            </a:ln>
          </p:spPr>
        </p:pic>
        <p:pic>
          <p:nvPicPr>
            <p:cNvPr id="161" name="図 160">
              <a:extLst>
                <a:ext uri="{FF2B5EF4-FFF2-40B4-BE49-F238E27FC236}">
                  <a16:creationId xmlns:a16="http://schemas.microsoft.com/office/drawing/2014/main" id="{9831A44F-D184-6443-A5BB-CAAF0440FDAC}"/>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6874663" y="5190635"/>
              <a:ext cx="679741" cy="215252"/>
            </a:xfrm>
            <a:prstGeom prst="rect">
              <a:avLst/>
            </a:prstGeom>
          </p:spPr>
        </p:pic>
        <p:pic>
          <p:nvPicPr>
            <p:cNvPr id="163" name="図 162">
              <a:extLst>
                <a:ext uri="{FF2B5EF4-FFF2-40B4-BE49-F238E27FC236}">
                  <a16:creationId xmlns:a16="http://schemas.microsoft.com/office/drawing/2014/main" id="{6B395DC5-7306-3D4E-BCE6-BD26FAA6592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602395" y="5087420"/>
              <a:ext cx="985310" cy="349784"/>
            </a:xfrm>
            <a:prstGeom prst="rect">
              <a:avLst/>
            </a:prstGeom>
          </p:spPr>
        </p:pic>
        <p:pic>
          <p:nvPicPr>
            <p:cNvPr id="171" name="図 170">
              <a:extLst>
                <a:ext uri="{FF2B5EF4-FFF2-40B4-BE49-F238E27FC236}">
                  <a16:creationId xmlns:a16="http://schemas.microsoft.com/office/drawing/2014/main" id="{3DFBF395-7268-DC42-BD2F-D8BB2B597A5C}"/>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5502959" y="5586870"/>
              <a:ext cx="1369495" cy="158348"/>
            </a:xfrm>
            <a:prstGeom prst="rect">
              <a:avLst/>
            </a:prstGeom>
          </p:spPr>
        </p:pic>
        <p:pic>
          <p:nvPicPr>
            <p:cNvPr id="173" name="図 172">
              <a:extLst>
                <a:ext uri="{FF2B5EF4-FFF2-40B4-BE49-F238E27FC236}">
                  <a16:creationId xmlns:a16="http://schemas.microsoft.com/office/drawing/2014/main" id="{E37DB890-44CE-BF41-A8A1-6A0A1AB985EF}"/>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6799142" y="4772790"/>
              <a:ext cx="964067" cy="242599"/>
            </a:xfrm>
            <a:prstGeom prst="rect">
              <a:avLst/>
            </a:prstGeom>
          </p:spPr>
        </p:pic>
        <p:pic>
          <p:nvPicPr>
            <p:cNvPr id="174" name="図 173">
              <a:extLst>
                <a:ext uri="{FF2B5EF4-FFF2-40B4-BE49-F238E27FC236}">
                  <a16:creationId xmlns:a16="http://schemas.microsoft.com/office/drawing/2014/main" id="{DAF51FC1-8BE4-4E47-9EAC-E19FC1F68617}"/>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5418744" y="4802012"/>
              <a:ext cx="1172208" cy="184989"/>
            </a:xfrm>
            <a:prstGeom prst="rect">
              <a:avLst/>
            </a:prstGeom>
          </p:spPr>
        </p:pic>
      </p:grpSp>
      <p:sp>
        <p:nvSpPr>
          <p:cNvPr id="146" name="正方形/長方形 53">
            <a:extLst>
              <a:ext uri="{FF2B5EF4-FFF2-40B4-BE49-F238E27FC236}">
                <a16:creationId xmlns:a16="http://schemas.microsoft.com/office/drawing/2014/main" id="{D7E3460E-F8E1-574E-BD67-A7E6BC91F540}"/>
              </a:ext>
            </a:extLst>
          </p:cNvPr>
          <p:cNvSpPr>
            <a:spLocks noChangeArrowheads="1"/>
          </p:cNvSpPr>
          <p:nvPr/>
        </p:nvSpPr>
        <p:spPr bwMode="auto">
          <a:xfrm>
            <a:off x="1607242" y="6083540"/>
            <a:ext cx="10305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未対応</a:t>
            </a:r>
            <a:r>
              <a:rPr lang="ja-JP" altLang="en-US" sz="400" dirty="0">
                <a:solidFill>
                  <a:srgbClr val="404040"/>
                </a:solidFill>
                <a:latin typeface="游ゴシック" panose="020B0400000000000000" pitchFamily="50" charset="-128"/>
                <a:ea typeface="游ゴシック" panose="020B0400000000000000" pitchFamily="50" charset="-128"/>
              </a:rPr>
              <a:t>の機種も</a:t>
            </a:r>
            <a:r>
              <a:rPr lang="ja-JP" altLang="en-US" sz="400">
                <a:solidFill>
                  <a:srgbClr val="404040"/>
                </a:solidFill>
                <a:latin typeface="游ゴシック" panose="020B0400000000000000" pitchFamily="50" charset="-128"/>
                <a:ea typeface="游ゴシック" panose="020B0400000000000000" pitchFamily="50" charset="-128"/>
              </a:rPr>
              <a:t>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1471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96"/>
          <p:cNvSpPr>
            <a:spLocks noChangeArrowheads="1"/>
          </p:cNvSpPr>
          <p:nvPr/>
        </p:nvSpPr>
        <p:spPr bwMode="auto">
          <a:xfrm>
            <a:off x="368339" y="6055776"/>
            <a:ext cx="9820715"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競合排除はしておりません。</a:t>
            </a:r>
            <a:r>
              <a:rPr kumimoji="0" lang="en-US" altLang="ja-JP" sz="600" dirty="0">
                <a:solidFill>
                  <a:srgbClr val="404040"/>
                </a:solidFill>
                <a:latin typeface="游ゴシック" panose="020B0400000000000000" pitchFamily="50" charset="-128"/>
                <a:ea typeface="游ゴシック" panose="020B0400000000000000" pitchFamily="50" charset="-128"/>
              </a:rPr>
              <a:t>10</a:t>
            </a:r>
            <a:r>
              <a:rPr kumimoji="0" lang="ja-JP" altLang="en-US" sz="600" dirty="0">
                <a:solidFill>
                  <a:srgbClr val="404040"/>
                </a:solidFill>
                <a:latin typeface="游ゴシック" panose="020B0400000000000000" pitchFamily="50" charset="-128"/>
                <a:ea typeface="游ゴシック" panose="020B0400000000000000" pitchFamily="50" charset="-128"/>
              </a:rPr>
              <a:t>秒後に競合社の広告が掲載される場合がございます。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全国</a:t>
            </a:r>
            <a:r>
              <a:rPr kumimoji="0" lang="en-US" altLang="ja-JP" sz="600" dirty="0">
                <a:solidFill>
                  <a:srgbClr val="404040"/>
                </a:solidFill>
                <a:latin typeface="游ゴシック" panose="020B0400000000000000" pitchFamily="50" charset="-128"/>
                <a:ea typeface="游ゴシック" panose="020B0400000000000000" pitchFamily="50" charset="-128"/>
              </a:rPr>
              <a:t>or</a:t>
            </a:r>
            <a:r>
              <a:rPr kumimoji="0" lang="ja-JP" altLang="en-US" sz="600" dirty="0">
                <a:solidFill>
                  <a:srgbClr val="404040"/>
                </a:solidFill>
                <a:latin typeface="游ゴシック" panose="020B0400000000000000" pitchFamily="50" charset="-128"/>
                <a:ea typeface="游ゴシック" panose="020B0400000000000000" pitchFamily="50" charset="-128"/>
              </a:rPr>
              <a:t>関東掲載時の場合、掲載画面を写真撮影しレポートさせて頂きます。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素材制作を</a:t>
            </a: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rPr>
              <a:t>社にて請負う場合、</a:t>
            </a:r>
            <a:r>
              <a:rPr kumimoji="0" lang="en-US" altLang="ja-JP" sz="600" dirty="0">
                <a:solidFill>
                  <a:srgbClr val="404040"/>
                </a:solidFill>
                <a:latin typeface="游ゴシック" panose="020B0400000000000000" pitchFamily="50" charset="-128"/>
                <a:ea typeface="游ゴシック" panose="020B0400000000000000" pitchFamily="50" charset="-128"/>
              </a:rPr>
              <a:t>1</a:t>
            </a:r>
            <a:r>
              <a:rPr kumimoji="0" lang="ja-JP" altLang="en-US" sz="600" dirty="0">
                <a:solidFill>
                  <a:srgbClr val="404040"/>
                </a:solidFill>
                <a:latin typeface="游ゴシック" panose="020B0400000000000000" pitchFamily="50" charset="-128"/>
                <a:ea typeface="游ゴシック" panose="020B0400000000000000" pitchFamily="50" charset="-128"/>
              </a:rPr>
              <a:t>素材</a:t>
            </a:r>
            <a:r>
              <a:rPr kumimoji="0" lang="ja-JP" altLang="en-US" sz="600">
                <a:solidFill>
                  <a:srgbClr val="404040"/>
                </a:solidFill>
                <a:latin typeface="游ゴシック" panose="020B0400000000000000" pitchFamily="50" charset="-128"/>
                <a:ea typeface="游ゴシック" panose="020B0400000000000000" pitchFamily="50" charset="-128"/>
              </a:rPr>
              <a:t>あたり別途</a:t>
            </a:r>
            <a:r>
              <a:rPr kumimoji="0" lang="en-US" altLang="ja-JP" sz="600" dirty="0">
                <a:solidFill>
                  <a:srgbClr val="404040"/>
                </a:solidFill>
                <a:latin typeface="游ゴシック" panose="020B0400000000000000" pitchFamily="50" charset="-128"/>
                <a:ea typeface="游ゴシック" panose="020B0400000000000000" pitchFamily="50" charset="-128"/>
              </a:rPr>
              <a:t>¥140,000</a:t>
            </a:r>
            <a:r>
              <a:rPr kumimoji="0" lang="ja-JP" altLang="en-US" sz="60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税別）が</a:t>
            </a:r>
            <a:r>
              <a:rPr kumimoji="0" lang="ja-JP" altLang="en-US" sz="600">
                <a:solidFill>
                  <a:srgbClr val="404040"/>
                </a:solidFill>
                <a:latin typeface="游ゴシック" panose="020B0400000000000000" pitchFamily="50" charset="-128"/>
                <a:ea typeface="游ゴシック" panose="020B0400000000000000" pitchFamily="50" charset="-128"/>
              </a:rPr>
              <a:t>かかります。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広告掲載日より中</a:t>
            </a:r>
            <a:r>
              <a:rPr kumimoji="0" lang="en-US" altLang="ja-JP" sz="600" dirty="0">
                <a:solidFill>
                  <a:srgbClr val="404040"/>
                </a:solidFill>
                <a:latin typeface="游ゴシック" panose="020B0400000000000000" pitchFamily="50" charset="-128"/>
                <a:ea typeface="游ゴシック" panose="020B0400000000000000" pitchFamily="50" charset="-128"/>
              </a:rPr>
              <a:t>7</a:t>
            </a:r>
            <a:r>
              <a:rPr kumimoji="0" lang="ja-JP" altLang="en-US" sz="600" dirty="0">
                <a:solidFill>
                  <a:srgbClr val="404040"/>
                </a:solidFill>
                <a:latin typeface="游ゴシック" panose="020B0400000000000000" pitchFamily="50" charset="-128"/>
                <a:ea typeface="游ゴシック" panose="020B0400000000000000" pitchFamily="50" charset="-128"/>
              </a:rPr>
              <a:t>営業日前での素材納品が原則となります。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rPr>
              <a:t>社にて表現考査がございます。広告表現内容によっては、掲載をお断りする場合もございます。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別紙記載の</a:t>
            </a:r>
            <a:r>
              <a:rPr kumimoji="0" lang="ja-JP" altLang="en-US" sz="600" dirty="0">
                <a:solidFill>
                  <a:srgbClr val="404040"/>
                </a:solidFill>
                <a:latin typeface="游ゴシック" panose="020B0400000000000000" pitchFamily="50" charset="-128"/>
                <a:ea typeface="游ゴシック" panose="020B0400000000000000" pitchFamily="50" charset="-128"/>
              </a:rPr>
              <a:t>免責事項を必ずご確認</a:t>
            </a:r>
            <a:r>
              <a:rPr kumimoji="0" lang="ja-JP" altLang="en-US" sz="600">
                <a:solidFill>
                  <a:srgbClr val="404040"/>
                </a:solidFill>
                <a:latin typeface="游ゴシック" panose="020B0400000000000000" pitchFamily="50" charset="-128"/>
                <a:ea typeface="游ゴシック" panose="020B0400000000000000" pitchFamily="50" charset="-128"/>
              </a:rPr>
              <a:t>下さい。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一部受信機ではインターネット結線により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放送型</a:t>
            </a:r>
            <a:r>
              <a:rPr kumimoji="0" lang="en-US" altLang="ja-JP" sz="600" dirty="0">
                <a:solidFill>
                  <a:srgbClr val="404040"/>
                </a:solidFill>
                <a:latin typeface="游ゴシック" panose="020B0400000000000000" pitchFamily="50" charset="-128"/>
                <a:ea typeface="游ゴシック" panose="020B0400000000000000" pitchFamily="50" charset="-128"/>
              </a:rPr>
              <a:t>G</a:t>
            </a:r>
            <a:r>
              <a:rPr kumimoji="0" lang="ja-JP" altLang="en-US" sz="600">
                <a:solidFill>
                  <a:srgbClr val="404040"/>
                </a:solidFill>
                <a:latin typeface="游ゴシック" panose="020B0400000000000000" pitchFamily="50" charset="-128"/>
                <a:ea typeface="游ゴシック" panose="020B0400000000000000" pitchFamily="50" charset="-128"/>
              </a:rPr>
              <a:t>ガイド広告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が表示されなくなる機種もございます。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p:txBody>
      </p:sp>
      <p:sp>
        <p:nvSpPr>
          <p:cNvPr id="28" name="角丸四角形 62"/>
          <p:cNvSpPr/>
          <p:nvPr/>
        </p:nvSpPr>
        <p:spPr>
          <a:xfrm>
            <a:off x="6158016" y="0"/>
            <a:ext cx="1158564"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a:solidFill>
                  <a:schemeClr val="bg1"/>
                </a:solidFill>
                <a:latin typeface="游ゴシック" panose="020B0400000000000000" pitchFamily="50" charset="-128"/>
                <a:ea typeface="游ゴシック" panose="020B0400000000000000" pitchFamily="50" charset="-128"/>
              </a:rPr>
              <a:t>放送局様</a:t>
            </a:r>
            <a:endParaRPr lang="en-US" altLang="ja-JP" sz="1400" dirty="0">
              <a:solidFill>
                <a:schemeClr val="bg1"/>
              </a:solidFill>
              <a:latin typeface="游ゴシック" panose="020B0400000000000000" pitchFamily="50" charset="-128"/>
              <a:ea typeface="游ゴシック" panose="020B0400000000000000" pitchFamily="50" charset="-128"/>
            </a:endParaRPr>
          </a:p>
          <a:p>
            <a:pPr algn="ctr"/>
            <a:r>
              <a:rPr lang="ja-JP" altLang="en-US" sz="1400" dirty="0">
                <a:solidFill>
                  <a:schemeClr val="bg1"/>
                </a:solidFill>
                <a:latin typeface="游ゴシック" panose="020B0400000000000000" pitchFamily="50" charset="-128"/>
                <a:ea typeface="游ゴシック" panose="020B0400000000000000" pitchFamily="50" charset="-128"/>
              </a:rPr>
              <a:t>限定価格</a:t>
            </a:r>
            <a:endParaRPr lang="en-US" altLang="ja-JP" sz="1400" dirty="0">
              <a:solidFill>
                <a:schemeClr val="bg1"/>
              </a:solidFill>
              <a:latin typeface="游ゴシック" panose="020B0400000000000000" pitchFamily="50" charset="-128"/>
              <a:ea typeface="游ゴシック" panose="020B0400000000000000" pitchFamily="50" charset="-128"/>
            </a:endParaRPr>
          </a:p>
        </p:txBody>
      </p:sp>
      <p:sp>
        <p:nvSpPr>
          <p:cNvPr id="21" name="タイトル 2">
            <a:extLst>
              <a:ext uri="{FF2B5EF4-FFF2-40B4-BE49-F238E27FC236}">
                <a16:creationId xmlns:a16="http://schemas.microsoft.com/office/drawing/2014/main" id="{1AEE33C8-9CAB-374B-98B5-3D050AC617DA}"/>
              </a:ext>
            </a:extLst>
          </p:cNvPr>
          <p:cNvSpPr>
            <a:spLocks noGrp="1"/>
          </p:cNvSpPr>
          <p:nvPr>
            <p:ph type="title"/>
          </p:nvPr>
        </p:nvSpPr>
        <p:spPr>
          <a:xfrm>
            <a:off x="272753" y="252543"/>
            <a:ext cx="8432482" cy="307970"/>
          </a:xfrm>
        </p:spPr>
        <p:txBody>
          <a:bodyPr/>
          <a:lstStyle/>
          <a:p>
            <a:r>
              <a:rPr lang="ja-JP" altLang="en-US" sz="2400"/>
              <a:t>放送型</a:t>
            </a:r>
            <a:r>
              <a:rPr lang="en-US" altLang="ja-JP" sz="2400" dirty="0"/>
              <a:t>G</a:t>
            </a:r>
            <a:r>
              <a:rPr lang="ja-JP" altLang="en-US" sz="2400"/>
              <a:t>ガイド</a:t>
            </a:r>
            <a:r>
              <a:rPr lang="en-US" altLang="ja-JP" sz="2400" dirty="0"/>
              <a:t> </a:t>
            </a:r>
            <a:r>
              <a:rPr lang="ja-JP" altLang="en-US" sz="2400"/>
              <a:t>料金表</a:t>
            </a:r>
            <a:endParaRPr kumimoji="1" lang="ja-JP" altLang="en-US" sz="2400" dirty="0"/>
          </a:p>
        </p:txBody>
      </p:sp>
      <p:sp>
        <p:nvSpPr>
          <p:cNvPr id="20" name="フッター プレースホルダー 2">
            <a:extLst>
              <a:ext uri="{FF2B5EF4-FFF2-40B4-BE49-F238E27FC236}">
                <a16:creationId xmlns:a16="http://schemas.microsoft.com/office/drawing/2014/main" id="{BEB7A76E-B1B9-8A47-B04D-A93F78170672}"/>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23" name="スライド番号プレースホルダー 3">
            <a:extLst>
              <a:ext uri="{FF2B5EF4-FFF2-40B4-BE49-F238E27FC236}">
                <a16:creationId xmlns:a16="http://schemas.microsoft.com/office/drawing/2014/main" id="{8F1A66F0-5EFB-564A-9286-5257FBA0C8F6}"/>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4</a:t>
            </a:fld>
            <a:endParaRPr lang="ja-JP" altLang="en-US" dirty="0"/>
          </a:p>
        </p:txBody>
      </p:sp>
      <p:sp>
        <p:nvSpPr>
          <p:cNvPr id="26" name="正方形/長方形 25">
            <a:extLst>
              <a:ext uri="{FF2B5EF4-FFF2-40B4-BE49-F238E27FC236}">
                <a16:creationId xmlns:a16="http://schemas.microsoft.com/office/drawing/2014/main" id="{01657FCD-E6C3-6E45-BE8B-B7FF2952EA60}"/>
              </a:ext>
            </a:extLst>
          </p:cNvPr>
          <p:cNvSpPr/>
          <p:nvPr/>
        </p:nvSpPr>
        <p:spPr>
          <a:xfrm>
            <a:off x="368339" y="5766403"/>
            <a:ext cx="9127765" cy="276999"/>
          </a:xfrm>
          <a:prstGeom prst="rect">
            <a:avLst/>
          </a:prstGeom>
          <a:solidFill>
            <a:schemeClr val="bg1">
              <a:lumMod val="85000"/>
            </a:schemeClr>
          </a:solidFill>
        </p:spPr>
        <p:txBody>
          <a:bodyPr wrap="square">
            <a:spAutoFit/>
          </a:bodyPr>
          <a:lstStyle/>
          <a:p>
            <a:pPr algn="ctr">
              <a:defRPr/>
            </a:pPr>
            <a:r>
              <a:rPr kumimoji="0" lang="ja-JP" altLang="en-US" sz="1200">
                <a:solidFill>
                  <a:prstClr val="black"/>
                </a:solidFill>
                <a:latin typeface="游ゴシック" panose="020B0400000000000000" pitchFamily="50" charset="-128"/>
                <a:ea typeface="游ゴシック" panose="020B0400000000000000" pitchFamily="50" charset="-128"/>
              </a:rPr>
              <a:t>エリア</a:t>
            </a:r>
            <a:r>
              <a:rPr kumimoji="0" lang="ja-JP" altLang="en-US" sz="1200" dirty="0">
                <a:solidFill>
                  <a:prstClr val="black"/>
                </a:solidFill>
                <a:latin typeface="游ゴシック" panose="020B0400000000000000" pitchFamily="50" charset="-128"/>
                <a:ea typeface="游ゴシック" panose="020B0400000000000000" pitchFamily="50" charset="-128"/>
              </a:rPr>
              <a:t>指定</a:t>
            </a:r>
            <a:r>
              <a:rPr kumimoji="0" lang="en-US" altLang="ja-JP" sz="1200" dirty="0">
                <a:solidFill>
                  <a:prstClr val="black"/>
                </a:solidFill>
                <a:latin typeface="游ゴシック" panose="020B0400000000000000" pitchFamily="50" charset="-128"/>
                <a:ea typeface="游ゴシック" panose="020B0400000000000000" pitchFamily="50" charset="-128"/>
              </a:rPr>
              <a:t>(2</a:t>
            </a:r>
            <a:r>
              <a:rPr kumimoji="0" lang="ja-JP" altLang="en-US" sz="1200" dirty="0">
                <a:solidFill>
                  <a:prstClr val="black"/>
                </a:solidFill>
                <a:latin typeface="游ゴシック" panose="020B0400000000000000" pitchFamily="50" charset="-128"/>
                <a:ea typeface="游ゴシック" panose="020B0400000000000000" pitchFamily="50" charset="-128"/>
              </a:rPr>
              <a:t>エリア以上での掲載</a:t>
            </a:r>
            <a:r>
              <a:rPr kumimoji="0" lang="en-US" altLang="ja-JP" sz="1200" dirty="0">
                <a:solidFill>
                  <a:prstClr val="black"/>
                </a:solidFill>
                <a:latin typeface="游ゴシック" panose="020B0400000000000000" pitchFamily="50" charset="-128"/>
                <a:ea typeface="游ゴシック" panose="020B0400000000000000" pitchFamily="50" charset="-128"/>
              </a:rPr>
              <a:t>/</a:t>
            </a:r>
            <a:r>
              <a:rPr kumimoji="0" lang="ja-JP" altLang="en-US" sz="1200" dirty="0">
                <a:solidFill>
                  <a:prstClr val="black"/>
                </a:solidFill>
                <a:latin typeface="游ゴシック" panose="020B0400000000000000" pitchFamily="50" charset="-128"/>
                <a:ea typeface="游ゴシック" panose="020B0400000000000000" pitchFamily="50" charset="-128"/>
              </a:rPr>
              <a:t>ブロック掲載</a:t>
            </a:r>
            <a:r>
              <a:rPr kumimoji="0" lang="en-US" altLang="ja-JP" sz="1200" dirty="0">
                <a:solidFill>
                  <a:prstClr val="black"/>
                </a:solidFill>
                <a:latin typeface="游ゴシック" panose="020B0400000000000000" pitchFamily="50" charset="-128"/>
                <a:ea typeface="游ゴシック" panose="020B0400000000000000" pitchFamily="50" charset="-128"/>
              </a:rPr>
              <a:t>)</a:t>
            </a:r>
            <a:r>
              <a:rPr kumimoji="0" lang="ja-JP" altLang="en-US" sz="1200" dirty="0">
                <a:solidFill>
                  <a:prstClr val="black"/>
                </a:solidFill>
                <a:latin typeface="游ゴシック" panose="020B0400000000000000" pitchFamily="50" charset="-128"/>
                <a:ea typeface="游ゴシック" panose="020B0400000000000000" pitchFamily="50" charset="-128"/>
              </a:rPr>
              <a:t>も可能です。</a:t>
            </a:r>
            <a:endParaRPr kumimoji="0" lang="en-US" altLang="ja-JP" sz="1200" dirty="0">
              <a:solidFill>
                <a:prstClr val="black"/>
              </a:solidFill>
              <a:latin typeface="游ゴシック" panose="020B0400000000000000" pitchFamily="50" charset="-128"/>
              <a:ea typeface="游ゴシック" panose="020B0400000000000000" pitchFamily="50" charset="-128"/>
            </a:endParaRPr>
          </a:p>
        </p:txBody>
      </p:sp>
      <p:sp>
        <p:nvSpPr>
          <p:cNvPr id="30" name="テキスト ボックス 29">
            <a:extLst>
              <a:ext uri="{FF2B5EF4-FFF2-40B4-BE49-F238E27FC236}">
                <a16:creationId xmlns:a16="http://schemas.microsoft.com/office/drawing/2014/main" id="{EB4B2645-DEA0-064F-BA7D-3EFA5E57D7FF}"/>
              </a:ext>
            </a:extLst>
          </p:cNvPr>
          <p:cNvSpPr txBox="1"/>
          <p:nvPr/>
        </p:nvSpPr>
        <p:spPr>
          <a:xfrm>
            <a:off x="406124" y="1240906"/>
            <a:ext cx="3009157" cy="338554"/>
          </a:xfrm>
          <a:prstGeom prst="rect">
            <a:avLst/>
          </a:prstGeom>
          <a:noFill/>
        </p:spPr>
        <p:txBody>
          <a:bodyPr wrap="none" rtlCol="0">
            <a:spAutoFit/>
          </a:bodyPr>
          <a:lstStyle/>
          <a:p>
            <a:r>
              <a:rPr lang="ja-JP" altLang="en-US" sz="16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終日掲載枠 単価表</a:t>
            </a:r>
            <a:r>
              <a:rPr lang="en-US" altLang="ja-JP"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5:00</a:t>
            </a:r>
            <a:r>
              <a:rPr lang="ja-JP" altLang="en-US"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29:00)</a:t>
            </a:r>
            <a:endParaRPr kumimoji="1" lang="ja-JP" altLang="en-US"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2" name="正方形/長方形 31">
            <a:extLst>
              <a:ext uri="{FF2B5EF4-FFF2-40B4-BE49-F238E27FC236}">
                <a16:creationId xmlns:a16="http://schemas.microsoft.com/office/drawing/2014/main" id="{BE11CA47-D98C-C440-B8D2-3F8C68E9A2C0}"/>
              </a:ext>
            </a:extLst>
          </p:cNvPr>
          <p:cNvSpPr/>
          <p:nvPr/>
        </p:nvSpPr>
        <p:spPr>
          <a:xfrm>
            <a:off x="380417" y="1260858"/>
            <a:ext cx="37785" cy="27979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9" name="テキスト ボックス 38">
            <a:extLst>
              <a:ext uri="{FF2B5EF4-FFF2-40B4-BE49-F238E27FC236}">
                <a16:creationId xmlns:a16="http://schemas.microsoft.com/office/drawing/2014/main" id="{C9AE44C2-450C-694D-AFEE-624A334853D8}"/>
              </a:ext>
            </a:extLst>
          </p:cNvPr>
          <p:cNvSpPr txBox="1"/>
          <p:nvPr/>
        </p:nvSpPr>
        <p:spPr>
          <a:xfrm>
            <a:off x="7359832" y="1408663"/>
            <a:ext cx="2172390" cy="169277"/>
          </a:xfrm>
          <a:prstGeom prst="rect">
            <a:avLst/>
          </a:prstGeom>
          <a:noFill/>
        </p:spPr>
        <p:txBody>
          <a:bodyPr wrap="none" rtlCol="0">
            <a:spAutoFit/>
          </a:bodyPr>
          <a:lstStyle/>
          <a:p>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0" name="正方形/長方形 39">
            <a:extLst>
              <a:ext uri="{FF2B5EF4-FFF2-40B4-BE49-F238E27FC236}">
                <a16:creationId xmlns:a16="http://schemas.microsoft.com/office/drawing/2014/main" id="{364819B5-1F38-1B40-86A4-52748B7F422D}"/>
              </a:ext>
            </a:extLst>
          </p:cNvPr>
          <p:cNvSpPr/>
          <p:nvPr/>
        </p:nvSpPr>
        <p:spPr>
          <a:xfrm>
            <a:off x="577323" y="808790"/>
            <a:ext cx="8779968"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購入は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枠</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、複数枠のお申し込みで割引対象に</a:t>
            </a:r>
            <a:r>
              <a:rPr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050"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ヶ月以内に全枠消化が条件）</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aphicFrame>
        <p:nvGraphicFramePr>
          <p:cNvPr id="18" name="表 17">
            <a:extLst>
              <a:ext uri="{FF2B5EF4-FFF2-40B4-BE49-F238E27FC236}">
                <a16:creationId xmlns:a16="http://schemas.microsoft.com/office/drawing/2014/main" id="{F672C74B-7D7F-1345-AA2B-AA7102C7E474}"/>
              </a:ext>
            </a:extLst>
          </p:cNvPr>
          <p:cNvGraphicFramePr>
            <a:graphicFrameLocks noGrp="1"/>
          </p:cNvGraphicFramePr>
          <p:nvPr/>
        </p:nvGraphicFramePr>
        <p:xfrm>
          <a:off x="360246" y="1620400"/>
          <a:ext cx="9127762" cy="3758633"/>
        </p:xfrm>
        <a:graphic>
          <a:graphicData uri="http://schemas.openxmlformats.org/drawingml/2006/table">
            <a:tbl>
              <a:tblPr firstRow="1" bandRow="1">
                <a:tableStyleId>{5C22544A-7EE6-4342-B048-85BDC9FD1C3A}</a:tableStyleId>
              </a:tblPr>
              <a:tblGrid>
                <a:gridCol w="858713">
                  <a:extLst>
                    <a:ext uri="{9D8B030D-6E8A-4147-A177-3AD203B41FA5}">
                      <a16:colId xmlns:a16="http://schemas.microsoft.com/office/drawing/2014/main" val="20000"/>
                    </a:ext>
                  </a:extLst>
                </a:gridCol>
                <a:gridCol w="1266221">
                  <a:extLst>
                    <a:ext uri="{9D8B030D-6E8A-4147-A177-3AD203B41FA5}">
                      <a16:colId xmlns:a16="http://schemas.microsoft.com/office/drawing/2014/main" val="20001"/>
                    </a:ext>
                  </a:extLst>
                </a:gridCol>
                <a:gridCol w="1000404">
                  <a:extLst>
                    <a:ext uri="{9D8B030D-6E8A-4147-A177-3AD203B41FA5}">
                      <a16:colId xmlns:a16="http://schemas.microsoft.com/office/drawing/2014/main" val="20003"/>
                    </a:ext>
                  </a:extLst>
                </a:gridCol>
                <a:gridCol w="1000404">
                  <a:extLst>
                    <a:ext uri="{9D8B030D-6E8A-4147-A177-3AD203B41FA5}">
                      <a16:colId xmlns:a16="http://schemas.microsoft.com/office/drawing/2014/main" val="20004"/>
                    </a:ext>
                  </a:extLst>
                </a:gridCol>
                <a:gridCol w="1000404">
                  <a:extLst>
                    <a:ext uri="{9D8B030D-6E8A-4147-A177-3AD203B41FA5}">
                      <a16:colId xmlns:a16="http://schemas.microsoft.com/office/drawing/2014/main" val="3753393031"/>
                    </a:ext>
                  </a:extLst>
                </a:gridCol>
                <a:gridCol w="1000404">
                  <a:extLst>
                    <a:ext uri="{9D8B030D-6E8A-4147-A177-3AD203B41FA5}">
                      <a16:colId xmlns:a16="http://schemas.microsoft.com/office/drawing/2014/main" val="20005"/>
                    </a:ext>
                  </a:extLst>
                </a:gridCol>
                <a:gridCol w="1000404">
                  <a:extLst>
                    <a:ext uri="{9D8B030D-6E8A-4147-A177-3AD203B41FA5}">
                      <a16:colId xmlns:a16="http://schemas.microsoft.com/office/drawing/2014/main" val="20006"/>
                    </a:ext>
                  </a:extLst>
                </a:gridCol>
                <a:gridCol w="1000404">
                  <a:extLst>
                    <a:ext uri="{9D8B030D-6E8A-4147-A177-3AD203B41FA5}">
                      <a16:colId xmlns:a16="http://schemas.microsoft.com/office/drawing/2014/main" val="20007"/>
                    </a:ext>
                  </a:extLst>
                </a:gridCol>
                <a:gridCol w="1000404">
                  <a:extLst>
                    <a:ext uri="{9D8B030D-6E8A-4147-A177-3AD203B41FA5}">
                      <a16:colId xmlns:a16="http://schemas.microsoft.com/office/drawing/2014/main" val="20008"/>
                    </a:ext>
                  </a:extLst>
                </a:gridCol>
              </a:tblGrid>
              <a:tr h="441606">
                <a:tc>
                  <a:txBody>
                    <a:bodyPr/>
                    <a:lstStyle/>
                    <a:p>
                      <a:pPr algn="ctr"/>
                      <a:r>
                        <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rPr>
                        <a:t>販売枠数</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2</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3</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4</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5</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6</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7</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枠以上</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473861">
                <a:tc rowSpan="7">
                  <a:txBody>
                    <a:bodyPr/>
                    <a:lstStyle/>
                    <a:p>
                      <a:pPr algn="ctr"/>
                      <a:r>
                        <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rPr>
                        <a:t>日あたり</a:t>
                      </a:r>
                      <a:endPar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en-US" altLang="ja-JP" sz="1100" b="1" dirty="0">
                          <a:latin typeface="游ゴシック" panose="020B0400000000000000" pitchFamily="50" charset="-128"/>
                          <a:ea typeface="游ゴシック" panose="020B0400000000000000" pitchFamily="50" charset="-128"/>
                          <a:cs typeface="メイリオ" panose="020B0604030504040204" pitchFamily="50" charset="-128"/>
                        </a:rPr>
                        <a:t>6</a:t>
                      </a:r>
                      <a:r>
                        <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rPr>
                        <a:t>枠</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全国</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\600,000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\570,000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\510,000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\450,000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\420,000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036748"/>
                  </a:ext>
                </a:extLst>
              </a:tr>
              <a:tr h="47386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関東</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\340,000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\320,000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63706457"/>
                  </a:ext>
                </a:extLst>
              </a:tr>
              <a:tr h="47386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関西</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\190,000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\170,000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\160,000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\150,000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\140,000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0225653"/>
                  </a:ext>
                </a:extLst>
              </a:tr>
              <a:tr h="47386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中部</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\150,000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\142,500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\127,500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\120,000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\112,500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\105,000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47386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742950" rtl="0" eaLnBrk="1" fontAlgn="auto" latinLnBrk="0" hangingPunct="1">
                        <a:lnSpc>
                          <a:spcPct val="100000"/>
                        </a:lnSpc>
                        <a:spcBef>
                          <a:spcPts val="0"/>
                        </a:spcBef>
                        <a:spcAft>
                          <a:spcPts val="0"/>
                        </a:spcAft>
                        <a:buClrTx/>
                        <a:buSzTx/>
                        <a:buFontTx/>
                        <a:buNone/>
                        <a:tabLst/>
                        <a:defRPr/>
                      </a:pPr>
                      <a:r>
                        <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rPr>
                        <a:t>北海道</a:t>
                      </a: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rPr>
                        <a:t>福岡 </a:t>
                      </a:r>
                      <a:endPar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endParaRPr>
                    </a:p>
                    <a:p>
                      <a:pPr marL="0" marR="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dirty="0">
                          <a:latin typeface="游ゴシック" panose="020B0400000000000000" pitchFamily="50" charset="-128"/>
                          <a:ea typeface="游ゴシック" panose="020B0400000000000000" pitchFamily="50" charset="-128"/>
                          <a:cs typeface="メイリオ" panose="020B0604030504040204" pitchFamily="50" charset="-128"/>
                        </a:rPr>
                        <a:t>のいずれか</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\95,000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\85,000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\75,000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\70,000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7386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742950" rtl="0" eaLnBrk="1" fontAlgn="auto" latinLnBrk="0" hangingPunct="1">
                        <a:lnSpc>
                          <a:spcPct val="100000"/>
                        </a:lnSpc>
                        <a:spcBef>
                          <a:spcPts val="0"/>
                        </a:spcBef>
                        <a:spcAft>
                          <a:spcPts val="0"/>
                        </a:spcAft>
                        <a:buClrTx/>
                        <a:buSzTx/>
                        <a:buFontTx/>
                        <a:buNone/>
                        <a:tabLst/>
                        <a:defRPr/>
                      </a:pP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ローカル</a:t>
                      </a: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①</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8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800" b="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\76,000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\68,000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\64,000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\60,000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\56,000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43589078"/>
                  </a:ext>
                </a:extLst>
              </a:tr>
              <a:tr h="47386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742950" rtl="0" eaLnBrk="1" fontAlgn="auto" latinLnBrk="0" hangingPunct="1">
                        <a:lnSpc>
                          <a:spcPct val="100000"/>
                        </a:lnSpc>
                        <a:spcBef>
                          <a:spcPts val="0"/>
                        </a:spcBef>
                        <a:spcAft>
                          <a:spcPts val="0"/>
                        </a:spcAft>
                        <a:buClrTx/>
                        <a:buSzTx/>
                        <a:buFontTx/>
                        <a:buNone/>
                        <a:tabLst/>
                        <a:defRPr/>
                      </a:pP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ローカル</a:t>
                      </a: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②</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8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800" b="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¥50,000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¥47,500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¥42,500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¥37,500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814692"/>
                  </a:ext>
                </a:extLst>
              </a:tr>
            </a:tbl>
          </a:graphicData>
        </a:graphic>
      </p:graphicFrame>
      <p:sp>
        <p:nvSpPr>
          <p:cNvPr id="19" name="正方形/長方形 18">
            <a:extLst>
              <a:ext uri="{FF2B5EF4-FFF2-40B4-BE49-F238E27FC236}">
                <a16:creationId xmlns:a16="http://schemas.microsoft.com/office/drawing/2014/main" id="{90C9D8D3-19B1-FC4A-937D-55F3110FC435}"/>
              </a:ext>
            </a:extLst>
          </p:cNvPr>
          <p:cNvSpPr/>
          <p:nvPr/>
        </p:nvSpPr>
        <p:spPr>
          <a:xfrm>
            <a:off x="309870" y="5410374"/>
            <a:ext cx="8725466" cy="369332"/>
          </a:xfrm>
          <a:prstGeom prst="rect">
            <a:avLst/>
          </a:prstGeom>
        </p:spPr>
        <p:txBody>
          <a:bodyPr wrap="none">
            <a:spAutoFit/>
          </a:bodyPr>
          <a:lstStyle/>
          <a:p>
            <a:r>
              <a:rPr lang="ja-JP" altLang="en-US" sz="900" dirty="0">
                <a:latin typeface="游ゴシック" panose="020B0400000000000000" pitchFamily="50" charset="-128"/>
                <a:ea typeface="游ゴシック" panose="020B0400000000000000" pitchFamily="50" charset="-128"/>
              </a:rPr>
              <a:t>ローカルエリア①：宮城・福島・新潟・</a:t>
            </a:r>
            <a:r>
              <a:rPr lang="ja-JP" altLang="en-US" sz="900" dirty="0">
                <a:solidFill>
                  <a:prstClr val="black"/>
                </a:solidFill>
                <a:latin typeface="游ゴシック" panose="020B0400000000000000" pitchFamily="50" charset="-128"/>
                <a:ea typeface="游ゴシック" panose="020B0400000000000000" pitchFamily="50" charset="-128"/>
              </a:rPr>
              <a:t>長野・</a:t>
            </a:r>
            <a:r>
              <a:rPr lang="ja-JP" altLang="en-US" sz="900" dirty="0">
                <a:latin typeface="游ゴシック" panose="020B0400000000000000" pitchFamily="50" charset="-128"/>
                <a:ea typeface="游ゴシック" panose="020B0400000000000000" pitchFamily="50" charset="-128"/>
              </a:rPr>
              <a:t>静岡・広島・岡山＆香川</a:t>
            </a:r>
            <a:endParaRPr lang="en-US" altLang="ja-JP" sz="900" dirty="0">
              <a:latin typeface="游ゴシック" panose="020B0400000000000000" pitchFamily="50" charset="-128"/>
              <a:ea typeface="游ゴシック" panose="020B0400000000000000" pitchFamily="50" charset="-128"/>
            </a:endParaRPr>
          </a:p>
          <a:p>
            <a:pPr lvl="0"/>
            <a:r>
              <a:rPr lang="ja-JP" altLang="en-US" sz="900" dirty="0">
                <a:latin typeface="游ゴシック" panose="020B0400000000000000" pitchFamily="50" charset="-128"/>
                <a:ea typeface="游ゴシック" panose="020B0400000000000000" pitchFamily="50" charset="-128"/>
              </a:rPr>
              <a:t>ローカルエリア②：</a:t>
            </a:r>
            <a:r>
              <a:rPr lang="ja-JP" altLang="en-US" sz="900" dirty="0">
                <a:solidFill>
                  <a:prstClr val="black"/>
                </a:solidFill>
                <a:latin typeface="游ゴシック" panose="020B0400000000000000" pitchFamily="50" charset="-128"/>
                <a:ea typeface="游ゴシック" panose="020B0400000000000000" pitchFamily="50" charset="-128"/>
              </a:rPr>
              <a:t>青森・秋田・岩手・山形・山梨・富山・石川・福井・鳥取＆島根・山口・徳島・愛媛・高知・長崎・大分・佐賀・熊本・宮崎・鹿児島・沖縄</a:t>
            </a:r>
            <a:endParaRPr lang="ja-JP" altLang="en-US" sz="900" dirty="0">
              <a:latin typeface="游ゴシック" panose="020B0400000000000000" pitchFamily="50" charset="-128"/>
              <a:ea typeface="游ゴシック" panose="020B0400000000000000" pitchFamily="50" charset="-128"/>
            </a:endParaRPr>
          </a:p>
        </p:txBody>
      </p:sp>
      <p:sp>
        <p:nvSpPr>
          <p:cNvPr id="15" name="角丸四角形 23">
            <a:extLst>
              <a:ext uri="{FF2B5EF4-FFF2-40B4-BE49-F238E27FC236}">
                <a16:creationId xmlns:a16="http://schemas.microsoft.com/office/drawing/2014/main" id="{CFBFC49F-5EC1-654D-B64A-2E15A1932C74}"/>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4236199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62"/>
          <p:cNvSpPr/>
          <p:nvPr/>
        </p:nvSpPr>
        <p:spPr>
          <a:xfrm>
            <a:off x="6158016" y="0"/>
            <a:ext cx="1158564"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a:solidFill>
                  <a:schemeClr val="bg1"/>
                </a:solidFill>
                <a:latin typeface="游ゴシック" panose="020B0400000000000000" pitchFamily="50" charset="-128"/>
                <a:ea typeface="游ゴシック" panose="020B0400000000000000" pitchFamily="50" charset="-128"/>
              </a:rPr>
              <a:t>放送局様</a:t>
            </a:r>
            <a:endParaRPr lang="en-US" altLang="ja-JP" sz="1400" dirty="0">
              <a:solidFill>
                <a:schemeClr val="bg1"/>
              </a:solidFill>
              <a:latin typeface="游ゴシック" panose="020B0400000000000000" pitchFamily="50" charset="-128"/>
              <a:ea typeface="游ゴシック" panose="020B0400000000000000" pitchFamily="50" charset="-128"/>
            </a:endParaRPr>
          </a:p>
          <a:p>
            <a:pPr algn="ctr"/>
            <a:r>
              <a:rPr lang="ja-JP" altLang="en-US" sz="1400" dirty="0">
                <a:solidFill>
                  <a:schemeClr val="bg1"/>
                </a:solidFill>
                <a:latin typeface="游ゴシック" panose="020B0400000000000000" pitchFamily="50" charset="-128"/>
                <a:ea typeface="游ゴシック" panose="020B0400000000000000" pitchFamily="50" charset="-128"/>
              </a:rPr>
              <a:t>限定価格</a:t>
            </a:r>
            <a:endParaRPr lang="en-US" altLang="ja-JP" sz="1400" dirty="0">
              <a:solidFill>
                <a:schemeClr val="bg1"/>
              </a:solidFill>
              <a:latin typeface="游ゴシック" panose="020B0400000000000000" pitchFamily="50" charset="-128"/>
              <a:ea typeface="游ゴシック" panose="020B0400000000000000" pitchFamily="50" charset="-128"/>
            </a:endParaRPr>
          </a:p>
        </p:txBody>
      </p:sp>
      <p:sp>
        <p:nvSpPr>
          <p:cNvPr id="21" name="タイトル 2">
            <a:extLst>
              <a:ext uri="{FF2B5EF4-FFF2-40B4-BE49-F238E27FC236}">
                <a16:creationId xmlns:a16="http://schemas.microsoft.com/office/drawing/2014/main" id="{1AEE33C8-9CAB-374B-98B5-3D050AC617DA}"/>
              </a:ext>
            </a:extLst>
          </p:cNvPr>
          <p:cNvSpPr>
            <a:spLocks noGrp="1"/>
          </p:cNvSpPr>
          <p:nvPr>
            <p:ph type="title"/>
          </p:nvPr>
        </p:nvSpPr>
        <p:spPr>
          <a:xfrm>
            <a:off x="272753" y="252543"/>
            <a:ext cx="8432482" cy="307970"/>
          </a:xfrm>
        </p:spPr>
        <p:txBody>
          <a:bodyPr/>
          <a:lstStyle/>
          <a:p>
            <a:r>
              <a:rPr lang="ja-JP" altLang="en-US" sz="2400"/>
              <a:t>放送型</a:t>
            </a:r>
            <a:r>
              <a:rPr lang="en-US" altLang="ja-JP" sz="2400" dirty="0"/>
              <a:t>G</a:t>
            </a:r>
            <a:r>
              <a:rPr lang="ja-JP" altLang="en-US" sz="2400"/>
              <a:t>ガイド</a:t>
            </a:r>
            <a:r>
              <a:rPr lang="en-US" altLang="ja-JP" sz="2400" dirty="0"/>
              <a:t> </a:t>
            </a:r>
            <a:r>
              <a:rPr lang="ja-JP" altLang="en-US" sz="2400"/>
              <a:t>料金表</a:t>
            </a:r>
            <a:endParaRPr kumimoji="1" lang="ja-JP" altLang="en-US" sz="2400" dirty="0"/>
          </a:p>
        </p:txBody>
      </p:sp>
      <p:sp>
        <p:nvSpPr>
          <p:cNvPr id="20" name="フッター プレースホルダー 2">
            <a:extLst>
              <a:ext uri="{FF2B5EF4-FFF2-40B4-BE49-F238E27FC236}">
                <a16:creationId xmlns:a16="http://schemas.microsoft.com/office/drawing/2014/main" id="{BEB7A76E-B1B9-8A47-B04D-A93F78170672}"/>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23" name="スライド番号プレースホルダー 3">
            <a:extLst>
              <a:ext uri="{FF2B5EF4-FFF2-40B4-BE49-F238E27FC236}">
                <a16:creationId xmlns:a16="http://schemas.microsoft.com/office/drawing/2014/main" id="{8F1A66F0-5EFB-564A-9286-5257FBA0C8F6}"/>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5</a:t>
            </a:fld>
            <a:endParaRPr lang="ja-JP" altLang="en-US" dirty="0"/>
          </a:p>
        </p:txBody>
      </p:sp>
      <p:sp>
        <p:nvSpPr>
          <p:cNvPr id="39" name="テキスト ボックス 38">
            <a:extLst>
              <a:ext uri="{FF2B5EF4-FFF2-40B4-BE49-F238E27FC236}">
                <a16:creationId xmlns:a16="http://schemas.microsoft.com/office/drawing/2014/main" id="{C9AE44C2-450C-694D-AFEE-624A334853D8}"/>
              </a:ext>
            </a:extLst>
          </p:cNvPr>
          <p:cNvSpPr txBox="1"/>
          <p:nvPr/>
        </p:nvSpPr>
        <p:spPr>
          <a:xfrm>
            <a:off x="7359832" y="1408663"/>
            <a:ext cx="2172390" cy="169277"/>
          </a:xfrm>
          <a:prstGeom prst="rect">
            <a:avLst/>
          </a:prstGeom>
          <a:noFill/>
        </p:spPr>
        <p:txBody>
          <a:bodyPr wrap="none" rtlCol="0">
            <a:spAutoFit/>
          </a:bodyPr>
          <a:lstStyle/>
          <a:p>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0" name="正方形/長方形 39">
            <a:extLst>
              <a:ext uri="{FF2B5EF4-FFF2-40B4-BE49-F238E27FC236}">
                <a16:creationId xmlns:a16="http://schemas.microsoft.com/office/drawing/2014/main" id="{364819B5-1F38-1B40-86A4-52748B7F422D}"/>
              </a:ext>
            </a:extLst>
          </p:cNvPr>
          <p:cNvSpPr/>
          <p:nvPr/>
        </p:nvSpPr>
        <p:spPr>
          <a:xfrm>
            <a:off x="577323" y="808790"/>
            <a:ext cx="8779968"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購入は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枠</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、複数枠のお申し込みで割引対象に</a:t>
            </a:r>
            <a:r>
              <a:rPr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050"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ヶ月以内に全枠消化が条件）</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49E0D57A-31CD-824B-939C-E67510ABB3FE}"/>
              </a:ext>
            </a:extLst>
          </p:cNvPr>
          <p:cNvSpPr/>
          <p:nvPr/>
        </p:nvSpPr>
        <p:spPr>
          <a:xfrm>
            <a:off x="309870" y="5410374"/>
            <a:ext cx="8725466" cy="369332"/>
          </a:xfrm>
          <a:prstGeom prst="rect">
            <a:avLst/>
          </a:prstGeom>
        </p:spPr>
        <p:txBody>
          <a:bodyPr wrap="none">
            <a:spAutoFit/>
          </a:bodyPr>
          <a:lstStyle/>
          <a:p>
            <a:r>
              <a:rPr lang="ja-JP" altLang="en-US" sz="900" dirty="0">
                <a:latin typeface="游ゴシック" panose="020B0400000000000000" pitchFamily="50" charset="-128"/>
                <a:ea typeface="游ゴシック" panose="020B0400000000000000" pitchFamily="50" charset="-128"/>
              </a:rPr>
              <a:t>ローカルエリア①：宮城・福島・新潟・</a:t>
            </a:r>
            <a:r>
              <a:rPr lang="ja-JP" altLang="en-US" sz="900" dirty="0">
                <a:solidFill>
                  <a:prstClr val="black"/>
                </a:solidFill>
                <a:latin typeface="游ゴシック" panose="020B0400000000000000" pitchFamily="50" charset="-128"/>
                <a:ea typeface="游ゴシック" panose="020B0400000000000000" pitchFamily="50" charset="-128"/>
              </a:rPr>
              <a:t>長野・</a:t>
            </a:r>
            <a:r>
              <a:rPr lang="ja-JP" altLang="en-US" sz="900" dirty="0">
                <a:latin typeface="游ゴシック" panose="020B0400000000000000" pitchFamily="50" charset="-128"/>
                <a:ea typeface="游ゴシック" panose="020B0400000000000000" pitchFamily="50" charset="-128"/>
              </a:rPr>
              <a:t>静岡・広島・岡山＆香川</a:t>
            </a:r>
            <a:endParaRPr lang="en-US" altLang="ja-JP" sz="900" dirty="0">
              <a:latin typeface="游ゴシック" panose="020B0400000000000000" pitchFamily="50" charset="-128"/>
              <a:ea typeface="游ゴシック" panose="020B0400000000000000" pitchFamily="50" charset="-128"/>
            </a:endParaRPr>
          </a:p>
          <a:p>
            <a:pPr lvl="0"/>
            <a:r>
              <a:rPr lang="ja-JP" altLang="en-US" sz="900" dirty="0">
                <a:latin typeface="游ゴシック" panose="020B0400000000000000" pitchFamily="50" charset="-128"/>
                <a:ea typeface="游ゴシック" panose="020B0400000000000000" pitchFamily="50" charset="-128"/>
              </a:rPr>
              <a:t>ローカルエリア②：</a:t>
            </a:r>
            <a:r>
              <a:rPr lang="ja-JP" altLang="en-US" sz="900" dirty="0">
                <a:solidFill>
                  <a:prstClr val="black"/>
                </a:solidFill>
                <a:latin typeface="游ゴシック" panose="020B0400000000000000" pitchFamily="50" charset="-128"/>
                <a:ea typeface="游ゴシック" panose="020B0400000000000000" pitchFamily="50" charset="-128"/>
              </a:rPr>
              <a:t>青森・秋田・岩手・山形・山梨・富山・石川・福井・鳥取＆島根・山口・徳島・愛媛・高知・長崎・大分・佐賀・熊本・宮崎・鹿児島・沖縄</a:t>
            </a:r>
            <a:endParaRPr lang="ja-JP" altLang="en-US" sz="900" dirty="0">
              <a:latin typeface="游ゴシック" panose="020B0400000000000000" pitchFamily="50" charset="-128"/>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BEECF478-86C3-834F-9262-57F608C7F015}"/>
              </a:ext>
            </a:extLst>
          </p:cNvPr>
          <p:cNvSpPr txBox="1"/>
          <p:nvPr/>
        </p:nvSpPr>
        <p:spPr>
          <a:xfrm>
            <a:off x="406124" y="1240906"/>
            <a:ext cx="3097323" cy="338554"/>
          </a:xfrm>
          <a:prstGeom prst="rect">
            <a:avLst/>
          </a:prstGeom>
          <a:noFill/>
        </p:spPr>
        <p:txBody>
          <a:bodyPr wrap="none" rtlCol="0">
            <a:spAutoFit/>
          </a:bodyPr>
          <a:lstStyle/>
          <a:p>
            <a:r>
              <a:rPr lang="ja-JP" altLang="en-US" sz="1600" b="1">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rPr>
              <a:t>夜帯掲載枠 単価表</a:t>
            </a:r>
            <a:r>
              <a:rPr lang="en-US" altLang="ja-JP" sz="1200" b="1" dirty="0">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1200" b="1">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200" b="1" dirty="0">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rPr>
              <a:t>19:00</a:t>
            </a:r>
            <a:r>
              <a:rPr lang="ja-JP" altLang="en-US" sz="1200" b="1">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200" b="1" dirty="0">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rPr>
              <a:t>25:00)</a:t>
            </a:r>
            <a:endParaRPr kumimoji="1" lang="ja-JP" altLang="en-US" sz="1200" b="1" dirty="0">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7" name="正方形/長方形 26">
            <a:extLst>
              <a:ext uri="{FF2B5EF4-FFF2-40B4-BE49-F238E27FC236}">
                <a16:creationId xmlns:a16="http://schemas.microsoft.com/office/drawing/2014/main" id="{70F7CE59-A522-5E44-B8E1-72CE08562E3C}"/>
              </a:ext>
            </a:extLst>
          </p:cNvPr>
          <p:cNvSpPr/>
          <p:nvPr/>
        </p:nvSpPr>
        <p:spPr>
          <a:xfrm>
            <a:off x="380417" y="1260858"/>
            <a:ext cx="37785" cy="2797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9" name="正方形/長方形 96">
            <a:extLst>
              <a:ext uri="{FF2B5EF4-FFF2-40B4-BE49-F238E27FC236}">
                <a16:creationId xmlns:a16="http://schemas.microsoft.com/office/drawing/2014/main" id="{D9EA32EA-DA50-C846-ABF1-AB7274C0616C}"/>
              </a:ext>
            </a:extLst>
          </p:cNvPr>
          <p:cNvSpPr>
            <a:spLocks noChangeArrowheads="1"/>
          </p:cNvSpPr>
          <p:nvPr/>
        </p:nvSpPr>
        <p:spPr bwMode="auto">
          <a:xfrm>
            <a:off x="368339" y="6055776"/>
            <a:ext cx="9820715"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競合排除はしておりません。</a:t>
            </a:r>
            <a:r>
              <a:rPr kumimoji="0" lang="en-US" altLang="ja-JP" sz="600" dirty="0">
                <a:solidFill>
                  <a:srgbClr val="404040"/>
                </a:solidFill>
                <a:latin typeface="游ゴシック" panose="020B0400000000000000" pitchFamily="50" charset="-128"/>
                <a:ea typeface="游ゴシック" panose="020B0400000000000000" pitchFamily="50" charset="-128"/>
              </a:rPr>
              <a:t>10</a:t>
            </a:r>
            <a:r>
              <a:rPr kumimoji="0" lang="ja-JP" altLang="en-US" sz="600" dirty="0">
                <a:solidFill>
                  <a:srgbClr val="404040"/>
                </a:solidFill>
                <a:latin typeface="游ゴシック" panose="020B0400000000000000" pitchFamily="50" charset="-128"/>
                <a:ea typeface="游ゴシック" panose="020B0400000000000000" pitchFamily="50" charset="-128"/>
              </a:rPr>
              <a:t>秒後に競合社の広告が掲載される場合がございます。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全国</a:t>
            </a:r>
            <a:r>
              <a:rPr kumimoji="0" lang="en-US" altLang="ja-JP" sz="600" dirty="0">
                <a:solidFill>
                  <a:srgbClr val="404040"/>
                </a:solidFill>
                <a:latin typeface="游ゴシック" panose="020B0400000000000000" pitchFamily="50" charset="-128"/>
                <a:ea typeface="游ゴシック" panose="020B0400000000000000" pitchFamily="50" charset="-128"/>
              </a:rPr>
              <a:t>or</a:t>
            </a:r>
            <a:r>
              <a:rPr kumimoji="0" lang="ja-JP" altLang="en-US" sz="600" dirty="0">
                <a:solidFill>
                  <a:srgbClr val="404040"/>
                </a:solidFill>
                <a:latin typeface="游ゴシック" panose="020B0400000000000000" pitchFamily="50" charset="-128"/>
                <a:ea typeface="游ゴシック" panose="020B0400000000000000" pitchFamily="50" charset="-128"/>
              </a:rPr>
              <a:t>関東掲載時の場合、掲載画面を写真撮影しレポートさせて頂きます。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素材制作を</a:t>
            </a: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rPr>
              <a:t>社にて請負う場合、</a:t>
            </a:r>
            <a:r>
              <a:rPr kumimoji="0" lang="en-US" altLang="ja-JP" sz="600" dirty="0">
                <a:solidFill>
                  <a:srgbClr val="404040"/>
                </a:solidFill>
                <a:latin typeface="游ゴシック" panose="020B0400000000000000" pitchFamily="50" charset="-128"/>
                <a:ea typeface="游ゴシック" panose="020B0400000000000000" pitchFamily="50" charset="-128"/>
              </a:rPr>
              <a:t>1</a:t>
            </a:r>
            <a:r>
              <a:rPr kumimoji="0" lang="ja-JP" altLang="en-US" sz="600" dirty="0">
                <a:solidFill>
                  <a:srgbClr val="404040"/>
                </a:solidFill>
                <a:latin typeface="游ゴシック" panose="020B0400000000000000" pitchFamily="50" charset="-128"/>
                <a:ea typeface="游ゴシック" panose="020B0400000000000000" pitchFamily="50" charset="-128"/>
              </a:rPr>
              <a:t>素材</a:t>
            </a:r>
            <a:r>
              <a:rPr kumimoji="0" lang="ja-JP" altLang="en-US" sz="600">
                <a:solidFill>
                  <a:srgbClr val="404040"/>
                </a:solidFill>
                <a:latin typeface="游ゴシック" panose="020B0400000000000000" pitchFamily="50" charset="-128"/>
                <a:ea typeface="游ゴシック" panose="020B0400000000000000" pitchFamily="50" charset="-128"/>
              </a:rPr>
              <a:t>あたり別途</a:t>
            </a:r>
            <a:r>
              <a:rPr kumimoji="0" lang="en-US" altLang="ja-JP" sz="600" dirty="0">
                <a:solidFill>
                  <a:srgbClr val="404040"/>
                </a:solidFill>
                <a:latin typeface="游ゴシック" panose="020B0400000000000000" pitchFamily="50" charset="-128"/>
                <a:ea typeface="游ゴシック" panose="020B0400000000000000" pitchFamily="50" charset="-128"/>
              </a:rPr>
              <a:t>¥140,000</a:t>
            </a:r>
            <a:r>
              <a:rPr kumimoji="0" lang="ja-JP" altLang="en-US" sz="60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税別）が</a:t>
            </a:r>
            <a:r>
              <a:rPr kumimoji="0" lang="ja-JP" altLang="en-US" sz="600">
                <a:solidFill>
                  <a:srgbClr val="404040"/>
                </a:solidFill>
                <a:latin typeface="游ゴシック" panose="020B0400000000000000" pitchFamily="50" charset="-128"/>
                <a:ea typeface="游ゴシック" panose="020B0400000000000000" pitchFamily="50" charset="-128"/>
              </a:rPr>
              <a:t>かかります。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広告掲載日より中</a:t>
            </a:r>
            <a:r>
              <a:rPr kumimoji="0" lang="en-US" altLang="ja-JP" sz="600" dirty="0">
                <a:solidFill>
                  <a:srgbClr val="404040"/>
                </a:solidFill>
                <a:latin typeface="游ゴシック" panose="020B0400000000000000" pitchFamily="50" charset="-128"/>
                <a:ea typeface="游ゴシック" panose="020B0400000000000000" pitchFamily="50" charset="-128"/>
              </a:rPr>
              <a:t>7</a:t>
            </a:r>
            <a:r>
              <a:rPr kumimoji="0" lang="ja-JP" altLang="en-US" sz="600" dirty="0">
                <a:solidFill>
                  <a:srgbClr val="404040"/>
                </a:solidFill>
                <a:latin typeface="游ゴシック" panose="020B0400000000000000" pitchFamily="50" charset="-128"/>
                <a:ea typeface="游ゴシック" panose="020B0400000000000000" pitchFamily="50" charset="-128"/>
              </a:rPr>
              <a:t>営業日前での素材納品が原則となります。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rPr>
              <a:t>社にて表現考査がございます。広告表現内容によっては、掲載をお断りする場合もございます。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別紙記載の</a:t>
            </a:r>
            <a:r>
              <a:rPr kumimoji="0" lang="ja-JP" altLang="en-US" sz="600" dirty="0">
                <a:solidFill>
                  <a:srgbClr val="404040"/>
                </a:solidFill>
                <a:latin typeface="游ゴシック" panose="020B0400000000000000" pitchFamily="50" charset="-128"/>
                <a:ea typeface="游ゴシック" panose="020B0400000000000000" pitchFamily="50" charset="-128"/>
              </a:rPr>
              <a:t>免責事項を必ずご確認</a:t>
            </a:r>
            <a:r>
              <a:rPr kumimoji="0" lang="ja-JP" altLang="en-US" sz="600">
                <a:solidFill>
                  <a:srgbClr val="404040"/>
                </a:solidFill>
                <a:latin typeface="游ゴシック" panose="020B0400000000000000" pitchFamily="50" charset="-128"/>
                <a:ea typeface="游ゴシック" panose="020B0400000000000000" pitchFamily="50" charset="-128"/>
              </a:rPr>
              <a:t>下さい。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一部受信機ではインターネット結線により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放送型</a:t>
            </a:r>
            <a:r>
              <a:rPr kumimoji="0" lang="en-US" altLang="ja-JP" sz="600" dirty="0">
                <a:solidFill>
                  <a:srgbClr val="404040"/>
                </a:solidFill>
                <a:latin typeface="游ゴシック" panose="020B0400000000000000" pitchFamily="50" charset="-128"/>
                <a:ea typeface="游ゴシック" panose="020B0400000000000000" pitchFamily="50" charset="-128"/>
              </a:rPr>
              <a:t>G</a:t>
            </a:r>
            <a:r>
              <a:rPr kumimoji="0" lang="ja-JP" altLang="en-US" sz="600">
                <a:solidFill>
                  <a:srgbClr val="404040"/>
                </a:solidFill>
                <a:latin typeface="游ゴシック" panose="020B0400000000000000" pitchFamily="50" charset="-128"/>
                <a:ea typeface="游ゴシック" panose="020B0400000000000000" pitchFamily="50" charset="-128"/>
              </a:rPr>
              <a:t>ガイド広告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が表示されなくなる機種もございます。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p:txBody>
      </p:sp>
      <p:sp>
        <p:nvSpPr>
          <p:cNvPr id="33" name="正方形/長方形 32">
            <a:extLst>
              <a:ext uri="{FF2B5EF4-FFF2-40B4-BE49-F238E27FC236}">
                <a16:creationId xmlns:a16="http://schemas.microsoft.com/office/drawing/2014/main" id="{DF900769-28D2-4741-8498-AD7E5624E7AB}"/>
              </a:ext>
            </a:extLst>
          </p:cNvPr>
          <p:cNvSpPr/>
          <p:nvPr/>
        </p:nvSpPr>
        <p:spPr>
          <a:xfrm>
            <a:off x="368339" y="5766403"/>
            <a:ext cx="9127765" cy="276999"/>
          </a:xfrm>
          <a:prstGeom prst="rect">
            <a:avLst/>
          </a:prstGeom>
          <a:solidFill>
            <a:schemeClr val="bg1">
              <a:lumMod val="85000"/>
            </a:schemeClr>
          </a:solidFill>
        </p:spPr>
        <p:txBody>
          <a:bodyPr wrap="square">
            <a:spAutoFit/>
          </a:bodyPr>
          <a:lstStyle/>
          <a:p>
            <a:pPr algn="ctr">
              <a:defRPr/>
            </a:pPr>
            <a:r>
              <a:rPr kumimoji="0" lang="ja-JP" altLang="en-US" sz="1200">
                <a:solidFill>
                  <a:prstClr val="black"/>
                </a:solidFill>
                <a:latin typeface="游ゴシック" panose="020B0400000000000000" pitchFamily="50" charset="-128"/>
                <a:ea typeface="游ゴシック" panose="020B0400000000000000" pitchFamily="50" charset="-128"/>
              </a:rPr>
              <a:t>エリア</a:t>
            </a:r>
            <a:r>
              <a:rPr kumimoji="0" lang="ja-JP" altLang="en-US" sz="1200" dirty="0">
                <a:solidFill>
                  <a:prstClr val="black"/>
                </a:solidFill>
                <a:latin typeface="游ゴシック" panose="020B0400000000000000" pitchFamily="50" charset="-128"/>
                <a:ea typeface="游ゴシック" panose="020B0400000000000000" pitchFamily="50" charset="-128"/>
              </a:rPr>
              <a:t>指定</a:t>
            </a:r>
            <a:r>
              <a:rPr kumimoji="0" lang="en-US" altLang="ja-JP" sz="1200" dirty="0">
                <a:solidFill>
                  <a:prstClr val="black"/>
                </a:solidFill>
                <a:latin typeface="游ゴシック" panose="020B0400000000000000" pitchFamily="50" charset="-128"/>
                <a:ea typeface="游ゴシック" panose="020B0400000000000000" pitchFamily="50" charset="-128"/>
              </a:rPr>
              <a:t>(2</a:t>
            </a:r>
            <a:r>
              <a:rPr kumimoji="0" lang="ja-JP" altLang="en-US" sz="1200" dirty="0">
                <a:solidFill>
                  <a:prstClr val="black"/>
                </a:solidFill>
                <a:latin typeface="游ゴシック" panose="020B0400000000000000" pitchFamily="50" charset="-128"/>
                <a:ea typeface="游ゴシック" panose="020B0400000000000000" pitchFamily="50" charset="-128"/>
              </a:rPr>
              <a:t>エリア以上での掲載</a:t>
            </a:r>
            <a:r>
              <a:rPr kumimoji="0" lang="en-US" altLang="ja-JP" sz="1200" dirty="0">
                <a:solidFill>
                  <a:prstClr val="black"/>
                </a:solidFill>
                <a:latin typeface="游ゴシック" panose="020B0400000000000000" pitchFamily="50" charset="-128"/>
                <a:ea typeface="游ゴシック" panose="020B0400000000000000" pitchFamily="50" charset="-128"/>
              </a:rPr>
              <a:t>/</a:t>
            </a:r>
            <a:r>
              <a:rPr kumimoji="0" lang="ja-JP" altLang="en-US" sz="1200" dirty="0">
                <a:solidFill>
                  <a:prstClr val="black"/>
                </a:solidFill>
                <a:latin typeface="游ゴシック" panose="020B0400000000000000" pitchFamily="50" charset="-128"/>
                <a:ea typeface="游ゴシック" panose="020B0400000000000000" pitchFamily="50" charset="-128"/>
              </a:rPr>
              <a:t>ブロック掲載</a:t>
            </a:r>
            <a:r>
              <a:rPr kumimoji="0" lang="en-US" altLang="ja-JP" sz="1200" dirty="0">
                <a:solidFill>
                  <a:prstClr val="black"/>
                </a:solidFill>
                <a:latin typeface="游ゴシック" panose="020B0400000000000000" pitchFamily="50" charset="-128"/>
                <a:ea typeface="游ゴシック" panose="020B0400000000000000" pitchFamily="50" charset="-128"/>
              </a:rPr>
              <a:t>)</a:t>
            </a:r>
            <a:r>
              <a:rPr kumimoji="0" lang="ja-JP" altLang="en-US" sz="1200" dirty="0">
                <a:solidFill>
                  <a:prstClr val="black"/>
                </a:solidFill>
                <a:latin typeface="游ゴシック" panose="020B0400000000000000" pitchFamily="50" charset="-128"/>
                <a:ea typeface="游ゴシック" panose="020B0400000000000000" pitchFamily="50" charset="-128"/>
              </a:rPr>
              <a:t>も可能です。</a:t>
            </a:r>
            <a:endParaRPr kumimoji="0" lang="en-US" altLang="ja-JP" sz="1200" dirty="0">
              <a:solidFill>
                <a:prstClr val="black"/>
              </a:solidFill>
              <a:latin typeface="游ゴシック" panose="020B0400000000000000" pitchFamily="50" charset="-128"/>
              <a:ea typeface="游ゴシック" panose="020B0400000000000000" pitchFamily="50" charset="-128"/>
            </a:endParaRPr>
          </a:p>
        </p:txBody>
      </p:sp>
      <p:graphicFrame>
        <p:nvGraphicFramePr>
          <p:cNvPr id="35" name="表 34">
            <a:extLst>
              <a:ext uri="{FF2B5EF4-FFF2-40B4-BE49-F238E27FC236}">
                <a16:creationId xmlns:a16="http://schemas.microsoft.com/office/drawing/2014/main" id="{C90F3D40-6AB2-9244-8B89-344CC0E9DEDA}"/>
              </a:ext>
            </a:extLst>
          </p:cNvPr>
          <p:cNvGraphicFramePr>
            <a:graphicFrameLocks noGrp="1"/>
          </p:cNvGraphicFramePr>
          <p:nvPr/>
        </p:nvGraphicFramePr>
        <p:xfrm>
          <a:off x="360246" y="1620401"/>
          <a:ext cx="9127761" cy="3751167"/>
        </p:xfrm>
        <a:graphic>
          <a:graphicData uri="http://schemas.openxmlformats.org/drawingml/2006/table">
            <a:tbl>
              <a:tblPr firstRow="1" bandRow="1">
                <a:tableStyleId>{5C22544A-7EE6-4342-B048-85BDC9FD1C3A}</a:tableStyleId>
              </a:tblPr>
              <a:tblGrid>
                <a:gridCol w="854329">
                  <a:extLst>
                    <a:ext uri="{9D8B030D-6E8A-4147-A177-3AD203B41FA5}">
                      <a16:colId xmlns:a16="http://schemas.microsoft.com/office/drawing/2014/main" val="20000"/>
                    </a:ext>
                  </a:extLst>
                </a:gridCol>
                <a:gridCol w="1270604">
                  <a:extLst>
                    <a:ext uri="{9D8B030D-6E8A-4147-A177-3AD203B41FA5}">
                      <a16:colId xmlns:a16="http://schemas.microsoft.com/office/drawing/2014/main" val="20001"/>
                    </a:ext>
                  </a:extLst>
                </a:gridCol>
                <a:gridCol w="1000404">
                  <a:extLst>
                    <a:ext uri="{9D8B030D-6E8A-4147-A177-3AD203B41FA5}">
                      <a16:colId xmlns:a16="http://schemas.microsoft.com/office/drawing/2014/main" val="20003"/>
                    </a:ext>
                  </a:extLst>
                </a:gridCol>
                <a:gridCol w="1000404">
                  <a:extLst>
                    <a:ext uri="{9D8B030D-6E8A-4147-A177-3AD203B41FA5}">
                      <a16:colId xmlns:a16="http://schemas.microsoft.com/office/drawing/2014/main" val="20004"/>
                    </a:ext>
                  </a:extLst>
                </a:gridCol>
                <a:gridCol w="1000404">
                  <a:extLst>
                    <a:ext uri="{9D8B030D-6E8A-4147-A177-3AD203B41FA5}">
                      <a16:colId xmlns:a16="http://schemas.microsoft.com/office/drawing/2014/main" val="1915028688"/>
                    </a:ext>
                  </a:extLst>
                </a:gridCol>
                <a:gridCol w="1000404">
                  <a:extLst>
                    <a:ext uri="{9D8B030D-6E8A-4147-A177-3AD203B41FA5}">
                      <a16:colId xmlns:a16="http://schemas.microsoft.com/office/drawing/2014/main" val="20005"/>
                    </a:ext>
                  </a:extLst>
                </a:gridCol>
                <a:gridCol w="1000404">
                  <a:extLst>
                    <a:ext uri="{9D8B030D-6E8A-4147-A177-3AD203B41FA5}">
                      <a16:colId xmlns:a16="http://schemas.microsoft.com/office/drawing/2014/main" val="20006"/>
                    </a:ext>
                  </a:extLst>
                </a:gridCol>
                <a:gridCol w="1000404">
                  <a:extLst>
                    <a:ext uri="{9D8B030D-6E8A-4147-A177-3AD203B41FA5}">
                      <a16:colId xmlns:a16="http://schemas.microsoft.com/office/drawing/2014/main" val="20007"/>
                    </a:ext>
                  </a:extLst>
                </a:gridCol>
                <a:gridCol w="1000404">
                  <a:extLst>
                    <a:ext uri="{9D8B030D-6E8A-4147-A177-3AD203B41FA5}">
                      <a16:colId xmlns:a16="http://schemas.microsoft.com/office/drawing/2014/main" val="20008"/>
                    </a:ext>
                  </a:extLst>
                </a:gridCol>
              </a:tblGrid>
              <a:tr h="441014">
                <a:tc>
                  <a:txBody>
                    <a:bodyPr/>
                    <a:lstStyle/>
                    <a:p>
                      <a:pPr algn="ctr"/>
                      <a:r>
                        <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rPr>
                        <a:t>販売枠数</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2</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3</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4</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5</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6</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7</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枠以上</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472879">
                <a:tc rowSpan="7">
                  <a:txBody>
                    <a:bodyPr/>
                    <a:lstStyle/>
                    <a:p>
                      <a:pPr algn="ctr"/>
                      <a:r>
                        <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rPr>
                        <a:t>日あたり</a:t>
                      </a:r>
                      <a:endPar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en-US" altLang="ja-JP" sz="1100" b="1"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rPr>
                        <a:t>枠</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全国</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\340,000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\320,000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4831184"/>
                  </a:ext>
                </a:extLst>
              </a:tr>
              <a:tr h="472879">
                <a:tc vMerge="1">
                  <a:txBody>
                    <a:bodyPr/>
                    <a:lstStyle/>
                    <a:p>
                      <a:endParaRPr kumimoji="1" lang="ja-JP" altLang="en-US"/>
                    </a:p>
                  </a:txBody>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関東</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\260,000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\247,000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\221,000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\208,000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\195,000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\182,000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472879">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関西</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\171,000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\153,000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\144,000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\135,000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\126,000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1503588"/>
                  </a:ext>
                </a:extLst>
              </a:tr>
              <a:tr h="472879">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中部</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\120,000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\114,000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\102,000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\96,000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\90,000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\84,000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472879">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742950" rtl="0" eaLnBrk="1" fontAlgn="auto" latinLnBrk="0" hangingPunct="1">
                        <a:lnSpc>
                          <a:spcPct val="100000"/>
                        </a:lnSpc>
                        <a:spcBef>
                          <a:spcPts val="0"/>
                        </a:spcBef>
                        <a:spcAft>
                          <a:spcPts val="0"/>
                        </a:spcAft>
                        <a:buClrTx/>
                        <a:buSzTx/>
                        <a:buFontTx/>
                        <a:buNone/>
                        <a:tabLst/>
                        <a:defRPr/>
                      </a:pP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北海道</a:t>
                      </a: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福岡 </a:t>
                      </a:r>
                      <a:endPar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endParaRPr>
                    </a:p>
                    <a:p>
                      <a:pPr marL="0" marR="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a:latin typeface="游ゴシック" panose="020B0400000000000000" pitchFamily="50" charset="-128"/>
                          <a:ea typeface="游ゴシック" panose="020B0400000000000000" pitchFamily="50" charset="-128"/>
                          <a:cs typeface="メイリオ" panose="020B0604030504040204" pitchFamily="50" charset="-128"/>
                        </a:rPr>
                        <a:t>のいずれか</a:t>
                      </a:r>
                      <a:endPar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\76,000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\68,000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\64,000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\60,000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\56,000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72879">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742950" rtl="0" eaLnBrk="1" fontAlgn="auto" latinLnBrk="0" hangingPunct="1">
                        <a:lnSpc>
                          <a:spcPct val="100000"/>
                        </a:lnSpc>
                        <a:spcBef>
                          <a:spcPts val="0"/>
                        </a:spcBef>
                        <a:spcAft>
                          <a:spcPts val="0"/>
                        </a:spcAft>
                        <a:buClrTx/>
                        <a:buSzTx/>
                        <a:buFontTx/>
                        <a:buNone/>
                        <a:tabLst/>
                        <a:defRPr/>
                      </a:pP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ローカル</a:t>
                      </a: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①</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8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800" b="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\50,000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\47,500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\42,500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\37,500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8329235"/>
                  </a:ext>
                </a:extLst>
              </a:tr>
              <a:tr h="472879">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742950" rtl="0" eaLnBrk="1" fontAlgn="auto" latinLnBrk="0" hangingPunct="1">
                        <a:lnSpc>
                          <a:spcPct val="100000"/>
                        </a:lnSpc>
                        <a:spcBef>
                          <a:spcPts val="0"/>
                        </a:spcBef>
                        <a:spcAft>
                          <a:spcPts val="0"/>
                        </a:spcAft>
                        <a:buClrTx/>
                        <a:buSzTx/>
                        <a:buFontTx/>
                        <a:buNone/>
                        <a:tabLst/>
                        <a:defRPr/>
                      </a:pP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ローカル</a:t>
                      </a: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②</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8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800" b="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¥38,000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¥34,000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¥32,000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¥28,000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9646908"/>
                  </a:ext>
                </a:extLst>
              </a:tr>
            </a:tbl>
          </a:graphicData>
        </a:graphic>
      </p:graphicFrame>
      <p:sp>
        <p:nvSpPr>
          <p:cNvPr id="15" name="角丸四角形 23">
            <a:extLst>
              <a:ext uri="{FF2B5EF4-FFF2-40B4-BE49-F238E27FC236}">
                <a16:creationId xmlns:a16="http://schemas.microsoft.com/office/drawing/2014/main" id="{ECDAFF18-DE1C-3A41-A269-1BFA6305CC64}"/>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462480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3D6E9A5-BD68-7846-B353-A4163D99E6D4}"/>
              </a:ext>
            </a:extLst>
          </p:cNvPr>
          <p:cNvPicPr>
            <a:picLocks noChangeAspect="1"/>
          </p:cNvPicPr>
          <p:nvPr/>
        </p:nvPicPr>
        <p:blipFill>
          <a:blip r:embed="rId3"/>
          <a:stretch>
            <a:fillRect/>
          </a:stretch>
        </p:blipFill>
        <p:spPr>
          <a:xfrm>
            <a:off x="2540052" y="1724295"/>
            <a:ext cx="4800600" cy="3492500"/>
          </a:xfrm>
          <a:prstGeom prst="rect">
            <a:avLst/>
          </a:prstGeom>
        </p:spPr>
      </p:pic>
      <p:sp>
        <p:nvSpPr>
          <p:cNvPr id="28" name="正方形/長方形 27">
            <a:extLst>
              <a:ext uri="{FF2B5EF4-FFF2-40B4-BE49-F238E27FC236}">
                <a16:creationId xmlns:a16="http://schemas.microsoft.com/office/drawing/2014/main" id="{88898AB7-2425-45B5-A29F-8F467D0C50DA}"/>
              </a:ext>
            </a:extLst>
          </p:cNvPr>
          <p:cNvSpPr/>
          <p:nvPr/>
        </p:nvSpPr>
        <p:spPr>
          <a:xfrm>
            <a:off x="1148264" y="4341649"/>
            <a:ext cx="3255578" cy="430887"/>
          </a:xfrm>
          <a:prstGeom prst="rect">
            <a:avLst/>
          </a:prstGeom>
          <a:noFill/>
        </p:spPr>
        <p:txBody>
          <a:bodyPr wrap="square">
            <a:spAutoFit/>
          </a:bodyPr>
          <a:lstStyle/>
          <a:p>
            <a:pPr>
              <a:defRPr/>
            </a:pP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a:t>
            </a:r>
            <a:r>
              <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TOP</a:t>
            </a: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は縦長バナー</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a:defRPr/>
            </a:pPr>
            <a:r>
              <a:rPr kumimoji="0" lang="ja-JP" altLang="en-US" sz="1100" b="1" kern="0" dirty="0">
                <a:latin typeface="游ゴシック" panose="020B0400000000000000" pitchFamily="50" charset="-128"/>
                <a:ea typeface="游ゴシック" panose="020B0400000000000000" pitchFamily="50" charset="-128"/>
              </a:rPr>
              <a:t>・ネット結線を</a:t>
            </a:r>
            <a:r>
              <a:rPr kumimoji="0" lang="ja-JP" altLang="en-US" sz="1100" b="1" kern="0">
                <a:latin typeface="游ゴシック" panose="020B0400000000000000" pitchFamily="50" charset="-128"/>
                <a:ea typeface="游ゴシック" panose="020B0400000000000000" pitchFamily="50" charset="-128"/>
              </a:rPr>
              <a:t>してもログ</a:t>
            </a:r>
            <a:r>
              <a:rPr kumimoji="0" lang="ja-JP" altLang="en-US" sz="1100" b="1" kern="0" dirty="0">
                <a:latin typeface="游ゴシック" panose="020B0400000000000000" pitchFamily="50" charset="-128"/>
                <a:ea typeface="游ゴシック" panose="020B0400000000000000" pitchFamily="50" charset="-128"/>
              </a:rPr>
              <a:t>取得不可</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29" name="正方形/長方形 28">
            <a:extLst>
              <a:ext uri="{FF2B5EF4-FFF2-40B4-BE49-F238E27FC236}">
                <a16:creationId xmlns:a16="http://schemas.microsoft.com/office/drawing/2014/main" id="{366ED828-8BB1-4915-A117-67CE436E8C16}"/>
              </a:ext>
            </a:extLst>
          </p:cNvPr>
          <p:cNvSpPr/>
          <p:nvPr/>
        </p:nvSpPr>
        <p:spPr>
          <a:xfrm>
            <a:off x="6717721" y="3147404"/>
            <a:ext cx="1303656" cy="523220"/>
          </a:xfrm>
          <a:prstGeom prst="rect">
            <a:avLst/>
          </a:prstGeom>
          <a:noFill/>
          <a:ln>
            <a:noFill/>
          </a:ln>
        </p:spPr>
        <p:txBody>
          <a:bodyPr wrap="square">
            <a:spAutoFit/>
          </a:bodyPr>
          <a:lstStyle/>
          <a:p>
            <a:pPr>
              <a:defRPr/>
            </a:pPr>
            <a:r>
              <a:rPr kumimoji="0" lang="ja-JP" altLang="en-US" sz="1400" kern="0">
                <a:solidFill>
                  <a:schemeClr val="accent2"/>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2"/>
                </a:solidFill>
                <a:latin typeface="游ゴシック" panose="020B0400000000000000" pitchFamily="50" charset="-128"/>
                <a:ea typeface="游ゴシック" panose="020B0400000000000000" pitchFamily="50" charset="-128"/>
              </a:rPr>
              <a:t>32.4</a:t>
            </a:r>
            <a:r>
              <a:rPr kumimoji="0" lang="ja-JP" altLang="en-US" sz="1400" kern="0">
                <a:solidFill>
                  <a:schemeClr val="accent2"/>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2"/>
              </a:solidFill>
              <a:effectLst/>
              <a:uLnTx/>
              <a:uFillTx/>
              <a:latin typeface="游ゴシック" panose="020B0400000000000000" pitchFamily="50" charset="-128"/>
              <a:ea typeface="游ゴシック" panose="020B0400000000000000" pitchFamily="50" charset="-128"/>
            </a:endParaRPr>
          </a:p>
        </p:txBody>
      </p:sp>
      <p:sp>
        <p:nvSpPr>
          <p:cNvPr id="30" name="正方形/長方形 29">
            <a:extLst>
              <a:ext uri="{FF2B5EF4-FFF2-40B4-BE49-F238E27FC236}">
                <a16:creationId xmlns:a16="http://schemas.microsoft.com/office/drawing/2014/main" id="{578452B3-CC5C-4E1C-AA70-903655232FC9}"/>
              </a:ext>
            </a:extLst>
          </p:cNvPr>
          <p:cNvSpPr/>
          <p:nvPr/>
        </p:nvSpPr>
        <p:spPr>
          <a:xfrm>
            <a:off x="6717721" y="2896562"/>
            <a:ext cx="2565073" cy="307777"/>
          </a:xfrm>
          <a:prstGeom prst="rect">
            <a:avLst/>
          </a:prstGeom>
          <a:noFill/>
        </p:spPr>
        <p:txBody>
          <a:bodyPr wrap="square">
            <a:spAutoFit/>
          </a:bodyPr>
          <a:lstStyle/>
          <a:p>
            <a:pPr>
              <a:defRPr/>
            </a:pPr>
            <a:r>
              <a:rPr kumimoji="0" lang="ja-JP" altLang="en-US" sz="1400" b="1" kern="0" dirty="0">
                <a:solidFill>
                  <a:schemeClr val="accent2"/>
                </a:solidFill>
                <a:latin typeface="游ゴシック" panose="020B0400000000000000" pitchFamily="50" charset="-128"/>
                <a:ea typeface="游ゴシック" panose="020B0400000000000000" pitchFamily="50" charset="-128"/>
              </a:rPr>
              <a:t>新型タイプ</a:t>
            </a:r>
            <a:r>
              <a:rPr kumimoji="0" lang="en-US" altLang="ja-JP" sz="1400" b="1" kern="0" dirty="0">
                <a:solidFill>
                  <a:schemeClr val="accent2"/>
                </a:solidFill>
                <a:latin typeface="游ゴシック" panose="020B0400000000000000" pitchFamily="50" charset="-128"/>
                <a:ea typeface="游ゴシック" panose="020B0400000000000000" pitchFamily="50" charset="-128"/>
              </a:rPr>
              <a:t>(</a:t>
            </a:r>
            <a:r>
              <a:rPr kumimoji="0" lang="ja-JP" altLang="en-US" sz="1400" b="1" kern="0" dirty="0">
                <a:solidFill>
                  <a:schemeClr val="accent2"/>
                </a:solidFill>
                <a:latin typeface="游ゴシック" panose="020B0400000000000000" pitchFamily="50" charset="-128"/>
                <a:ea typeface="游ゴシック" panose="020B0400000000000000" pitchFamily="50" charset="-128"/>
              </a:rPr>
              <a:t>ネット結線なし</a:t>
            </a:r>
            <a:r>
              <a:rPr kumimoji="0" lang="en-US" altLang="ja-JP" sz="1400" b="1" kern="0" dirty="0">
                <a:solidFill>
                  <a:schemeClr val="accent2"/>
                </a:solidFill>
                <a:latin typeface="游ゴシック" panose="020B0400000000000000" pitchFamily="50" charset="-128"/>
                <a:ea typeface="游ゴシック" panose="020B0400000000000000" pitchFamily="50" charset="-128"/>
              </a:rPr>
              <a:t>)</a:t>
            </a:r>
            <a:endParaRPr kumimoji="0" lang="en-US" altLang="ja-JP" sz="1400" b="1" i="0" u="none" strike="noStrike" kern="0" cap="none" spc="0" normalizeH="0" baseline="0" noProof="0" dirty="0">
              <a:ln>
                <a:noFill/>
              </a:ln>
              <a:solidFill>
                <a:schemeClr val="accent2"/>
              </a:solidFill>
              <a:effectLst/>
              <a:uLnTx/>
              <a:uFillTx/>
              <a:latin typeface="游ゴシック" panose="020B0400000000000000" pitchFamily="50" charset="-128"/>
              <a:ea typeface="游ゴシック" panose="020B0400000000000000" pitchFamily="50" charset="-128"/>
            </a:endParaRPr>
          </a:p>
        </p:txBody>
      </p:sp>
      <p:sp>
        <p:nvSpPr>
          <p:cNvPr id="33" name="線吹き出し 2 8">
            <a:extLst>
              <a:ext uri="{FF2B5EF4-FFF2-40B4-BE49-F238E27FC236}">
                <a16:creationId xmlns:a16="http://schemas.microsoft.com/office/drawing/2014/main" id="{330D28C6-E526-443C-BF92-90086A5A6747}"/>
              </a:ext>
            </a:extLst>
          </p:cNvPr>
          <p:cNvSpPr/>
          <p:nvPr/>
        </p:nvSpPr>
        <p:spPr>
          <a:xfrm>
            <a:off x="3029293" y="2612754"/>
            <a:ext cx="420402" cy="165351"/>
          </a:xfrm>
          <a:prstGeom prst="callout2">
            <a:avLst>
              <a:gd name="adj1" fmla="val 53015"/>
              <a:gd name="adj2" fmla="val -426452"/>
              <a:gd name="adj3" fmla="val 56601"/>
              <a:gd name="adj4" fmla="val -12238"/>
              <a:gd name="adj5" fmla="val 230636"/>
              <a:gd name="adj6" fmla="val 113406"/>
            </a:avLst>
          </a:prstGeom>
          <a:no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40000"/>
                  <a:lumOff val="60000"/>
                </a:schemeClr>
              </a:solidFill>
              <a:latin typeface="游ゴシック" panose="020B0400000000000000" pitchFamily="50" charset="-128"/>
              <a:ea typeface="游ゴシック" panose="020B0400000000000000" pitchFamily="50" charset="-128"/>
            </a:endParaRPr>
          </a:p>
        </p:txBody>
      </p:sp>
      <p:sp>
        <p:nvSpPr>
          <p:cNvPr id="34" name="線吹き出し 2 187">
            <a:extLst>
              <a:ext uri="{FF2B5EF4-FFF2-40B4-BE49-F238E27FC236}">
                <a16:creationId xmlns:a16="http://schemas.microsoft.com/office/drawing/2014/main" id="{D687B680-3819-44AE-8B8D-1C67E5129FA9}"/>
              </a:ext>
            </a:extLst>
          </p:cNvPr>
          <p:cNvSpPr/>
          <p:nvPr/>
        </p:nvSpPr>
        <p:spPr>
          <a:xfrm>
            <a:off x="7315996" y="3587948"/>
            <a:ext cx="420402" cy="165351"/>
          </a:xfrm>
          <a:prstGeom prst="callout2">
            <a:avLst>
              <a:gd name="adj1" fmla="val 121150"/>
              <a:gd name="adj2" fmla="val -199750"/>
              <a:gd name="adj3" fmla="val 29800"/>
              <a:gd name="adj4" fmla="val -134635"/>
              <a:gd name="adj5" fmla="val 26799"/>
              <a:gd name="adj6" fmla="val 163163"/>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6" name="正方形/長方形 35">
            <a:extLst>
              <a:ext uri="{FF2B5EF4-FFF2-40B4-BE49-F238E27FC236}">
                <a16:creationId xmlns:a16="http://schemas.microsoft.com/office/drawing/2014/main" id="{34BC62BE-B5CC-404D-BF5A-161A800BAFE6}"/>
              </a:ext>
            </a:extLst>
          </p:cNvPr>
          <p:cNvSpPr/>
          <p:nvPr/>
        </p:nvSpPr>
        <p:spPr>
          <a:xfrm>
            <a:off x="6846603" y="4945278"/>
            <a:ext cx="3255578" cy="430887"/>
          </a:xfrm>
          <a:prstGeom prst="rect">
            <a:avLst/>
          </a:prstGeom>
          <a:noFill/>
        </p:spPr>
        <p:txBody>
          <a:bodyPr wrap="square">
            <a:spAutoFit/>
          </a:bodyPr>
          <a:lstStyle/>
          <a:p>
            <a:pPr>
              <a:defRPr/>
            </a:pPr>
            <a:r>
              <a:rPr kumimoji="0" lang="ja-JP" altLang="en-US" sz="1100" b="1" i="0" u="none" strike="noStrike" kern="0" cap="none" spc="0" normalizeH="0" baseline="0" noProof="0">
                <a:ln>
                  <a:noFill/>
                </a:ln>
                <a:effectLst/>
                <a:uLnTx/>
                <a:uFillTx/>
                <a:latin typeface="游ゴシック" panose="020B0400000000000000" pitchFamily="50" charset="-128"/>
                <a:ea typeface="游ゴシック" panose="020B0400000000000000" pitchFamily="50" charset="-128"/>
              </a:rPr>
              <a:t>・</a:t>
            </a:r>
            <a:r>
              <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TOP</a:t>
            </a: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は横長バナー</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a:defRPr/>
            </a:pPr>
            <a:r>
              <a:rPr kumimoji="0" lang="ja-JP" altLang="en-US" sz="1100" b="1" kern="0" dirty="0">
                <a:latin typeface="游ゴシック" panose="020B0400000000000000" pitchFamily="50" charset="-128"/>
                <a:ea typeface="游ゴシック" panose="020B0400000000000000" pitchFamily="50" charset="-128"/>
              </a:rPr>
              <a:t>・ネット結線をするとログ取得可</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37" name="正方形/長方形 36">
            <a:extLst>
              <a:ext uri="{FF2B5EF4-FFF2-40B4-BE49-F238E27FC236}">
                <a16:creationId xmlns:a16="http://schemas.microsoft.com/office/drawing/2014/main" id="{A4410B36-9520-4816-B4F4-8D2D53074C7C}"/>
              </a:ext>
            </a:extLst>
          </p:cNvPr>
          <p:cNvSpPr/>
          <p:nvPr/>
        </p:nvSpPr>
        <p:spPr>
          <a:xfrm>
            <a:off x="6432742" y="1815035"/>
            <a:ext cx="1303656" cy="523220"/>
          </a:xfrm>
          <a:prstGeom prst="rect">
            <a:avLst/>
          </a:prstGeom>
          <a:noFill/>
        </p:spPr>
        <p:txBody>
          <a:bodyPr wrap="square">
            <a:spAutoFit/>
          </a:bodyPr>
          <a:lstStyle/>
          <a:p>
            <a:pPr>
              <a:defRPr/>
            </a:pPr>
            <a:r>
              <a:rPr kumimoji="0" lang="ja-JP" altLang="en-US" sz="1400" kern="0">
                <a:solidFill>
                  <a:schemeClr val="accent1"/>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1"/>
                </a:solidFill>
                <a:latin typeface="游ゴシック" panose="020B0400000000000000" pitchFamily="50" charset="-128"/>
                <a:ea typeface="游ゴシック" panose="020B0400000000000000" pitchFamily="50" charset="-128"/>
              </a:rPr>
              <a:t>18.8</a:t>
            </a:r>
            <a:r>
              <a:rPr kumimoji="0" lang="ja-JP" altLang="en-US" sz="1400" kern="0">
                <a:solidFill>
                  <a:schemeClr val="accent1"/>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sp>
        <p:nvSpPr>
          <p:cNvPr id="38" name="線吹き出し 2 186">
            <a:extLst>
              <a:ext uri="{FF2B5EF4-FFF2-40B4-BE49-F238E27FC236}">
                <a16:creationId xmlns:a16="http://schemas.microsoft.com/office/drawing/2014/main" id="{776C2810-9989-417B-A846-F336D42CC2CF}"/>
              </a:ext>
            </a:extLst>
          </p:cNvPr>
          <p:cNvSpPr/>
          <p:nvPr/>
        </p:nvSpPr>
        <p:spPr>
          <a:xfrm>
            <a:off x="5787548" y="2180608"/>
            <a:ext cx="420402" cy="165351"/>
          </a:xfrm>
          <a:prstGeom prst="callout2">
            <a:avLst>
              <a:gd name="adj1" fmla="val 85822"/>
              <a:gd name="adj2" fmla="val 468844"/>
              <a:gd name="adj3" fmla="val 80776"/>
              <a:gd name="adj4" fmla="val 136693"/>
              <a:gd name="adj5" fmla="val 183085"/>
              <a:gd name="adj6" fmla="val 68898"/>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6BBCEE73-EAF2-4964-ACF1-003D85D4BB6B}"/>
              </a:ext>
            </a:extLst>
          </p:cNvPr>
          <p:cNvSpPr/>
          <p:nvPr/>
        </p:nvSpPr>
        <p:spPr>
          <a:xfrm>
            <a:off x="6432743" y="1602798"/>
            <a:ext cx="2611328" cy="307777"/>
          </a:xfrm>
          <a:prstGeom prst="rect">
            <a:avLst/>
          </a:prstGeom>
          <a:noFill/>
        </p:spPr>
        <p:txBody>
          <a:bodyPr wrap="square">
            <a:spAutoFit/>
          </a:bodyPr>
          <a:lstStyle/>
          <a:p>
            <a:pPr>
              <a:defRPr/>
            </a:pPr>
            <a:r>
              <a:rPr kumimoji="0" lang="ja-JP" altLang="en-US" sz="1400" b="1" kern="0" dirty="0">
                <a:solidFill>
                  <a:schemeClr val="accent1"/>
                </a:solidFill>
                <a:latin typeface="游ゴシック" panose="020B0400000000000000" pitchFamily="50" charset="-128"/>
                <a:ea typeface="游ゴシック" panose="020B0400000000000000" pitchFamily="50" charset="-128"/>
              </a:rPr>
              <a:t>新型タイプ</a:t>
            </a:r>
            <a:r>
              <a:rPr kumimoji="0" lang="en-US" altLang="ja-JP" sz="1400" b="1" kern="0" dirty="0">
                <a:solidFill>
                  <a:schemeClr val="accent1"/>
                </a:solidFill>
                <a:latin typeface="游ゴシック" panose="020B0400000000000000" pitchFamily="50" charset="-128"/>
                <a:ea typeface="游ゴシック" panose="020B0400000000000000" pitchFamily="50" charset="-128"/>
              </a:rPr>
              <a:t>(</a:t>
            </a:r>
            <a:r>
              <a:rPr kumimoji="0" lang="ja-JP" altLang="en-US" sz="1400" b="1" kern="0" dirty="0">
                <a:solidFill>
                  <a:schemeClr val="accent1"/>
                </a:solidFill>
                <a:latin typeface="游ゴシック" panose="020B0400000000000000" pitchFamily="50" charset="-128"/>
                <a:ea typeface="游ゴシック" panose="020B0400000000000000" pitchFamily="50" charset="-128"/>
              </a:rPr>
              <a:t>ネット結線あり</a:t>
            </a:r>
            <a:r>
              <a:rPr kumimoji="0" lang="en-US" altLang="ja-JP" sz="1400" b="1" kern="0" dirty="0">
                <a:solidFill>
                  <a:schemeClr val="accent1"/>
                </a:solidFill>
                <a:latin typeface="游ゴシック" panose="020B0400000000000000" pitchFamily="50" charset="-128"/>
                <a:ea typeface="游ゴシック" panose="020B0400000000000000" pitchFamily="50" charset="-128"/>
              </a:rPr>
              <a:t>)</a:t>
            </a:r>
            <a:endParaRPr kumimoji="0" lang="en-US" altLang="ja-JP" sz="1400" b="1" i="0" u="none" strike="noStrike" kern="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sp>
        <p:nvSpPr>
          <p:cNvPr id="40" name="正方形/長方形 39">
            <a:extLst>
              <a:ext uri="{FF2B5EF4-FFF2-40B4-BE49-F238E27FC236}">
                <a16:creationId xmlns:a16="http://schemas.microsoft.com/office/drawing/2014/main" id="{2A72F9C6-4AB6-4B51-B53E-11A4FB2461E0}"/>
              </a:ext>
            </a:extLst>
          </p:cNvPr>
          <p:cNvSpPr/>
          <p:nvPr/>
        </p:nvSpPr>
        <p:spPr>
          <a:xfrm>
            <a:off x="487753" y="1475538"/>
            <a:ext cx="9056600" cy="394307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2" name="正方形/長方形 41">
            <a:extLst>
              <a:ext uri="{FF2B5EF4-FFF2-40B4-BE49-F238E27FC236}">
                <a16:creationId xmlns:a16="http://schemas.microsoft.com/office/drawing/2014/main" id="{D5E909CA-B3CA-4636-A5F8-35E7F383DC2B}"/>
              </a:ext>
            </a:extLst>
          </p:cNvPr>
          <p:cNvSpPr/>
          <p:nvPr/>
        </p:nvSpPr>
        <p:spPr>
          <a:xfrm>
            <a:off x="3864353" y="1337038"/>
            <a:ext cx="2471996" cy="276999"/>
          </a:xfrm>
          <a:prstGeom prst="rect">
            <a:avLst/>
          </a:prstGeom>
          <a:solidFill>
            <a:schemeClr val="bg1"/>
          </a:solidFill>
        </p:spPr>
        <p:txBody>
          <a:bodyPr wrap="square">
            <a:spAutoFit/>
          </a:bodyPr>
          <a:lstStyle/>
          <a:p>
            <a:pPr algn="ctr">
              <a:defRPr/>
            </a:pPr>
            <a:r>
              <a:rPr kumimoji="0" lang="en-US" altLang="ja-JP" sz="1200" b="1" kern="0" dirty="0">
                <a:latin typeface="游ゴシック" panose="020B0400000000000000" pitchFamily="50" charset="-128"/>
                <a:ea typeface="游ゴシック" panose="020B0400000000000000" pitchFamily="50" charset="-128"/>
              </a:rPr>
              <a:t>G</a:t>
            </a:r>
            <a:r>
              <a:rPr kumimoji="0" lang="ja-JP" altLang="en-US" sz="1200" b="1" kern="0" dirty="0">
                <a:latin typeface="游ゴシック" panose="020B0400000000000000" pitchFamily="50" charset="-128"/>
                <a:ea typeface="游ゴシック" panose="020B0400000000000000" pitchFamily="50" charset="-128"/>
              </a:rPr>
              <a:t>ガイド受信機計</a:t>
            </a:r>
            <a:r>
              <a:rPr kumimoji="0" lang="ja-JP" altLang="en-US" sz="1200" b="1" kern="0">
                <a:latin typeface="游ゴシック" panose="020B0400000000000000" pitchFamily="50" charset="-128"/>
                <a:ea typeface="游ゴシック" panose="020B0400000000000000" pitchFamily="50" charset="-128"/>
              </a:rPr>
              <a:t>　約</a:t>
            </a:r>
            <a:r>
              <a:rPr kumimoji="0" lang="en-US" altLang="ja-JP" sz="1200" b="1" kern="0" dirty="0">
                <a:latin typeface="游ゴシック" panose="020B0400000000000000" pitchFamily="50" charset="-128"/>
                <a:ea typeface="游ゴシック" panose="020B0400000000000000" pitchFamily="50" charset="-128"/>
              </a:rPr>
              <a:t>5,900</a:t>
            </a:r>
            <a:r>
              <a:rPr kumimoji="0" lang="ja-JP" altLang="en-US" sz="1200" b="1" kern="0" dirty="0">
                <a:latin typeface="游ゴシック" panose="020B0400000000000000" pitchFamily="50" charset="-128"/>
                <a:ea typeface="游ゴシック" panose="020B0400000000000000" pitchFamily="50" charset="-128"/>
              </a:rPr>
              <a:t>万台</a:t>
            </a:r>
            <a:endParaRPr kumimoji="0" lang="en-US" altLang="ja-JP" sz="12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43" name="正方形/長方形 42"/>
          <p:cNvSpPr/>
          <p:nvPr/>
        </p:nvSpPr>
        <p:spPr>
          <a:xfrm>
            <a:off x="7365949" y="1947333"/>
            <a:ext cx="2324052" cy="276999"/>
          </a:xfrm>
          <a:prstGeom prst="rect">
            <a:avLst/>
          </a:prstGeom>
        </p:spPr>
        <p:txBody>
          <a:bodyPr wrap="square">
            <a:spAutoFit/>
          </a:bodyPr>
          <a:lstStyle/>
          <a:p>
            <a:pPr algn="ctr">
              <a:defRPr/>
            </a:pPr>
            <a:r>
              <a:rPr kumimoji="0" lang="ja-JP" altLang="en-US" sz="1200" b="1" kern="0" dirty="0">
                <a:solidFill>
                  <a:schemeClr val="accent4"/>
                </a:solidFill>
                <a:latin typeface="游ゴシック" panose="020B0400000000000000" pitchFamily="50" charset="-128"/>
                <a:ea typeface="游ゴシック" panose="020B0400000000000000" pitchFamily="50" charset="-128"/>
              </a:rPr>
              <a:t>⇒結線受信機ログ</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…(1)</a:t>
            </a:r>
            <a:endParaRPr kumimoji="0" lang="en-US" altLang="ja-JP" sz="1200" b="1" i="0" u="none" strike="noStrike" kern="0" cap="none" spc="0" normalizeH="0" baseline="0" noProof="0" dirty="0">
              <a:ln>
                <a:noFill/>
              </a:ln>
              <a:solidFill>
                <a:schemeClr val="accent4"/>
              </a:solidFill>
              <a:effectLst/>
              <a:uLnTx/>
              <a:uFillTx/>
              <a:latin typeface="游ゴシック" panose="020B0400000000000000" pitchFamily="50" charset="-128"/>
              <a:ea typeface="游ゴシック" panose="020B0400000000000000" pitchFamily="50" charset="-128"/>
            </a:endParaRPr>
          </a:p>
        </p:txBody>
      </p:sp>
      <p:sp>
        <p:nvSpPr>
          <p:cNvPr id="44" name="正方形/長方形 43"/>
          <p:cNvSpPr/>
          <p:nvPr/>
        </p:nvSpPr>
        <p:spPr>
          <a:xfrm>
            <a:off x="3229924" y="5102151"/>
            <a:ext cx="3740855" cy="276999"/>
          </a:xfrm>
          <a:prstGeom prst="rect">
            <a:avLst/>
          </a:prstGeom>
        </p:spPr>
        <p:txBody>
          <a:bodyPr wrap="square">
            <a:spAutoFit/>
          </a:bodyPr>
          <a:lstStyle/>
          <a:p>
            <a:pPr>
              <a:defRPr/>
            </a:pPr>
            <a:r>
              <a:rPr kumimoji="0" lang="ja-JP" altLang="en-US" sz="1200" b="1" kern="0" dirty="0">
                <a:solidFill>
                  <a:schemeClr val="accent4"/>
                </a:solidFill>
                <a:latin typeface="游ゴシック" panose="020B0400000000000000" pitchFamily="50" charset="-128"/>
                <a:ea typeface="游ゴシック" panose="020B0400000000000000" pitchFamily="50" charset="-128"/>
              </a:rPr>
              <a:t>⇒</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(1)</a:t>
            </a:r>
            <a:r>
              <a:rPr kumimoji="0" lang="ja-JP" altLang="en-US" sz="1200" b="1" kern="0" dirty="0">
                <a:solidFill>
                  <a:schemeClr val="accent4"/>
                </a:solidFill>
                <a:latin typeface="游ゴシック" panose="020B0400000000000000" pitchFamily="50" charset="-128"/>
                <a:ea typeface="游ゴシック" panose="020B0400000000000000" pitchFamily="50" charset="-128"/>
              </a:rPr>
              <a:t>の数値を、全受信機に拡張推計</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…(2)</a:t>
            </a:r>
            <a:endParaRPr kumimoji="0" lang="en-US" altLang="ja-JP" sz="1200" b="1" i="0" u="none" strike="noStrike" kern="0" cap="none" spc="0" normalizeH="0" baseline="0" noProof="0" dirty="0">
              <a:ln>
                <a:noFill/>
              </a:ln>
              <a:solidFill>
                <a:schemeClr val="accent4"/>
              </a:solidFill>
              <a:effectLst/>
              <a:uLnTx/>
              <a:uFillTx/>
              <a:latin typeface="游ゴシック" panose="020B0400000000000000" pitchFamily="50" charset="-128"/>
              <a:ea typeface="游ゴシック" panose="020B0400000000000000" pitchFamily="50" charset="-128"/>
            </a:endParaRPr>
          </a:p>
        </p:txBody>
      </p:sp>
      <p:sp>
        <p:nvSpPr>
          <p:cNvPr id="24" name="正方形/長方形 23">
            <a:extLst>
              <a:ext uri="{FF2B5EF4-FFF2-40B4-BE49-F238E27FC236}">
                <a16:creationId xmlns:a16="http://schemas.microsoft.com/office/drawing/2014/main" id="{4C3855AB-0822-6F45-A14C-49694AE10F5F}"/>
              </a:ext>
            </a:extLst>
          </p:cNvPr>
          <p:cNvSpPr/>
          <p:nvPr/>
        </p:nvSpPr>
        <p:spPr>
          <a:xfrm>
            <a:off x="1216073" y="1911715"/>
            <a:ext cx="1780721" cy="307777"/>
          </a:xfrm>
          <a:prstGeom prst="rect">
            <a:avLst/>
          </a:prstGeom>
          <a:noFill/>
        </p:spPr>
        <p:txBody>
          <a:bodyPr wrap="square">
            <a:spAutoFit/>
          </a:bodyPr>
          <a:lstStyle/>
          <a:p>
            <a:pPr>
              <a:defRPr/>
            </a:pPr>
            <a:r>
              <a:rPr kumimoji="0" lang="ja-JP" altLang="en-US" sz="1400" b="1"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rPr>
              <a:t>従来</a:t>
            </a:r>
            <a:r>
              <a:rPr kumimoji="0" lang="ja-JP" altLang="en-US" sz="1400" b="1" kern="0" dirty="0">
                <a:solidFill>
                  <a:schemeClr val="accent2">
                    <a:lumMod val="40000"/>
                    <a:lumOff val="60000"/>
                  </a:schemeClr>
                </a:solidFill>
                <a:latin typeface="游ゴシック" panose="020B0400000000000000" pitchFamily="50" charset="-128"/>
                <a:ea typeface="游ゴシック" panose="020B0400000000000000" pitchFamily="50" charset="-128"/>
              </a:rPr>
              <a:t>型タイプ</a:t>
            </a:r>
            <a:endParaRPr kumimoji="0" lang="en-US" altLang="ja-JP" sz="1400" b="1"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endParaRPr>
          </a:p>
        </p:txBody>
      </p:sp>
      <p:sp>
        <p:nvSpPr>
          <p:cNvPr id="25" name="正方形/長方形 24">
            <a:extLst>
              <a:ext uri="{FF2B5EF4-FFF2-40B4-BE49-F238E27FC236}">
                <a16:creationId xmlns:a16="http://schemas.microsoft.com/office/drawing/2014/main" id="{6543119A-37BE-4248-BBCD-74F06DB2AACD}"/>
              </a:ext>
            </a:extLst>
          </p:cNvPr>
          <p:cNvSpPr/>
          <p:nvPr/>
        </p:nvSpPr>
        <p:spPr>
          <a:xfrm>
            <a:off x="1216073" y="2180608"/>
            <a:ext cx="1532302" cy="523220"/>
          </a:xfrm>
          <a:prstGeom prst="rect">
            <a:avLst/>
          </a:prstGeom>
          <a:noFill/>
        </p:spPr>
        <p:txBody>
          <a:bodyPr wrap="square">
            <a:spAutoFit/>
          </a:bodyPr>
          <a:lstStyle/>
          <a:p>
            <a:pPr>
              <a:defRPr/>
            </a:pPr>
            <a:r>
              <a:rPr kumimoji="0" lang="ja-JP" altLang="en-US" sz="1400" kern="0">
                <a:solidFill>
                  <a:schemeClr val="accent2">
                    <a:lumMod val="40000"/>
                    <a:lumOff val="60000"/>
                  </a:schemeClr>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2">
                    <a:lumMod val="40000"/>
                    <a:lumOff val="60000"/>
                  </a:schemeClr>
                </a:solidFill>
                <a:latin typeface="游ゴシック" panose="020B0400000000000000" pitchFamily="50" charset="-128"/>
                <a:ea typeface="游ゴシック" panose="020B0400000000000000" pitchFamily="50" charset="-128"/>
              </a:rPr>
              <a:t>48.8</a:t>
            </a:r>
            <a:r>
              <a:rPr kumimoji="0" lang="ja-JP" altLang="en-US" sz="1400" kern="0">
                <a:solidFill>
                  <a:schemeClr val="accent2">
                    <a:lumMod val="40000"/>
                    <a:lumOff val="60000"/>
                  </a:schemeClr>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endParaRPr>
          </a:p>
        </p:txBody>
      </p:sp>
      <p:pic>
        <p:nvPicPr>
          <p:cNvPr id="46" name="図 45">
            <a:extLst>
              <a:ext uri="{FF2B5EF4-FFF2-40B4-BE49-F238E27FC236}">
                <a16:creationId xmlns:a16="http://schemas.microsoft.com/office/drawing/2014/main" id="{2E6D6722-528B-4E8B-A40B-ABB2157F08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1703" y="3364261"/>
            <a:ext cx="1247193" cy="885714"/>
          </a:xfrm>
          <a:prstGeom prst="rect">
            <a:avLst/>
          </a:prstGeom>
        </p:spPr>
      </p:pic>
      <p:pic>
        <p:nvPicPr>
          <p:cNvPr id="47" name="図 46">
            <a:extLst>
              <a:ext uri="{FF2B5EF4-FFF2-40B4-BE49-F238E27FC236}">
                <a16:creationId xmlns:a16="http://schemas.microsoft.com/office/drawing/2014/main" id="{82F2AFC7-8FC4-432F-9EA9-53B8F4173B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09657" y="3928352"/>
            <a:ext cx="1241509" cy="884329"/>
          </a:xfrm>
          <a:prstGeom prst="rect">
            <a:avLst/>
          </a:prstGeom>
        </p:spPr>
      </p:pic>
      <p:sp>
        <p:nvSpPr>
          <p:cNvPr id="48" name="タイトル 2">
            <a:extLst>
              <a:ext uri="{FF2B5EF4-FFF2-40B4-BE49-F238E27FC236}">
                <a16:creationId xmlns:a16="http://schemas.microsoft.com/office/drawing/2014/main" id="{355C7591-B324-784E-B3F2-C513B65A9227}"/>
              </a:ext>
            </a:extLst>
          </p:cNvPr>
          <p:cNvSpPr txBox="1">
            <a:spLocks/>
          </p:cNvSpPr>
          <p:nvPr/>
        </p:nvSpPr>
        <p:spPr>
          <a:xfrm>
            <a:off x="272753" y="252543"/>
            <a:ext cx="8432482"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400" dirty="0"/>
              <a:t>放送型</a:t>
            </a:r>
            <a:r>
              <a:rPr lang="en-US" altLang="ja-JP" sz="2400" dirty="0"/>
              <a:t>G</a:t>
            </a:r>
            <a:r>
              <a:rPr lang="ja-JP" altLang="en-US" sz="2400"/>
              <a:t>ガイド</a:t>
            </a:r>
            <a:r>
              <a:rPr lang="en-US" altLang="ja-JP" sz="2400" dirty="0"/>
              <a:t> </a:t>
            </a:r>
            <a:r>
              <a:rPr lang="ja-JP" altLang="en-US" sz="2400"/>
              <a:t>掲載報告</a:t>
            </a:r>
            <a:endParaRPr lang="ja-JP" altLang="en-US" sz="2400" dirty="0"/>
          </a:p>
        </p:txBody>
      </p:sp>
      <p:sp>
        <p:nvSpPr>
          <p:cNvPr id="51" name="正方形/長方形 50">
            <a:extLst>
              <a:ext uri="{FF2B5EF4-FFF2-40B4-BE49-F238E27FC236}">
                <a16:creationId xmlns:a16="http://schemas.microsoft.com/office/drawing/2014/main" id="{E725C123-CB75-5942-ADEB-D4EB277DBC82}"/>
              </a:ext>
            </a:extLst>
          </p:cNvPr>
          <p:cNvSpPr/>
          <p:nvPr/>
        </p:nvSpPr>
        <p:spPr>
          <a:xfrm>
            <a:off x="288124" y="793520"/>
            <a:ext cx="9347431"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一部受信機</a:t>
            </a:r>
            <a:r>
              <a:rPr lang="en-US" altLang="ja-JP" sz="105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で取得できる広告の表示回数・クリック数をご報告</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5" name="フッター プレースホルダー 2">
            <a:extLst>
              <a:ext uri="{FF2B5EF4-FFF2-40B4-BE49-F238E27FC236}">
                <a16:creationId xmlns:a16="http://schemas.microsoft.com/office/drawing/2014/main" id="{86FD648B-DF91-7245-A67B-1AD8DC6A7173}"/>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52" name="スライド番号プレースホルダー 3">
            <a:extLst>
              <a:ext uri="{FF2B5EF4-FFF2-40B4-BE49-F238E27FC236}">
                <a16:creationId xmlns:a16="http://schemas.microsoft.com/office/drawing/2014/main" id="{D03CAF47-629F-7144-9F8F-2EB0D8CC473B}"/>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6</a:t>
            </a:fld>
            <a:endParaRPr lang="ja-JP" altLang="en-US" dirty="0"/>
          </a:p>
        </p:txBody>
      </p:sp>
      <p:graphicFrame>
        <p:nvGraphicFramePr>
          <p:cNvPr id="5" name="表 4">
            <a:extLst>
              <a:ext uri="{FF2B5EF4-FFF2-40B4-BE49-F238E27FC236}">
                <a16:creationId xmlns:a16="http://schemas.microsoft.com/office/drawing/2014/main" id="{5822173E-E9E6-D64E-90DE-BCADAA061F8E}"/>
              </a:ext>
            </a:extLst>
          </p:cNvPr>
          <p:cNvGraphicFramePr>
            <a:graphicFrameLocks noGrp="1"/>
          </p:cNvGraphicFramePr>
          <p:nvPr/>
        </p:nvGraphicFramePr>
        <p:xfrm>
          <a:off x="500145" y="5771697"/>
          <a:ext cx="9044208" cy="742950"/>
        </p:xfrm>
        <a:graphic>
          <a:graphicData uri="http://schemas.openxmlformats.org/drawingml/2006/table">
            <a:tbl>
              <a:tblPr>
                <a:tableStyleId>{5C22544A-7EE6-4342-B048-85BDC9FD1C3A}</a:tableStyleId>
              </a:tblPr>
              <a:tblGrid>
                <a:gridCol w="584473">
                  <a:extLst>
                    <a:ext uri="{9D8B030D-6E8A-4147-A177-3AD203B41FA5}">
                      <a16:colId xmlns:a16="http://schemas.microsoft.com/office/drawing/2014/main" val="1680133441"/>
                    </a:ext>
                  </a:extLst>
                </a:gridCol>
                <a:gridCol w="675167">
                  <a:extLst>
                    <a:ext uri="{9D8B030D-6E8A-4147-A177-3AD203B41FA5}">
                      <a16:colId xmlns:a16="http://schemas.microsoft.com/office/drawing/2014/main" val="228450191"/>
                    </a:ext>
                  </a:extLst>
                </a:gridCol>
                <a:gridCol w="657531">
                  <a:extLst>
                    <a:ext uri="{9D8B030D-6E8A-4147-A177-3AD203B41FA5}">
                      <a16:colId xmlns:a16="http://schemas.microsoft.com/office/drawing/2014/main" val="3234052614"/>
                    </a:ext>
                  </a:extLst>
                </a:gridCol>
                <a:gridCol w="1685397">
                  <a:extLst>
                    <a:ext uri="{9D8B030D-6E8A-4147-A177-3AD203B41FA5}">
                      <a16:colId xmlns:a16="http://schemas.microsoft.com/office/drawing/2014/main" val="2496309971"/>
                    </a:ext>
                  </a:extLst>
                </a:gridCol>
                <a:gridCol w="906940">
                  <a:extLst>
                    <a:ext uri="{9D8B030D-6E8A-4147-A177-3AD203B41FA5}">
                      <a16:colId xmlns:a16="http://schemas.microsoft.com/office/drawing/2014/main" val="2053171409"/>
                    </a:ext>
                  </a:extLst>
                </a:gridCol>
                <a:gridCol w="906940">
                  <a:extLst>
                    <a:ext uri="{9D8B030D-6E8A-4147-A177-3AD203B41FA5}">
                      <a16:colId xmlns:a16="http://schemas.microsoft.com/office/drawing/2014/main" val="2364515460"/>
                    </a:ext>
                  </a:extLst>
                </a:gridCol>
                <a:gridCol w="906940">
                  <a:extLst>
                    <a:ext uri="{9D8B030D-6E8A-4147-A177-3AD203B41FA5}">
                      <a16:colId xmlns:a16="http://schemas.microsoft.com/office/drawing/2014/main" val="550541716"/>
                    </a:ext>
                  </a:extLst>
                </a:gridCol>
                <a:gridCol w="906940">
                  <a:extLst>
                    <a:ext uri="{9D8B030D-6E8A-4147-A177-3AD203B41FA5}">
                      <a16:colId xmlns:a16="http://schemas.microsoft.com/office/drawing/2014/main" val="4125015958"/>
                    </a:ext>
                  </a:extLst>
                </a:gridCol>
                <a:gridCol w="906940">
                  <a:extLst>
                    <a:ext uri="{9D8B030D-6E8A-4147-A177-3AD203B41FA5}">
                      <a16:colId xmlns:a16="http://schemas.microsoft.com/office/drawing/2014/main" val="350324891"/>
                    </a:ext>
                  </a:extLst>
                </a:gridCol>
                <a:gridCol w="906940">
                  <a:extLst>
                    <a:ext uri="{9D8B030D-6E8A-4147-A177-3AD203B41FA5}">
                      <a16:colId xmlns:a16="http://schemas.microsoft.com/office/drawing/2014/main" val="2943959055"/>
                    </a:ext>
                  </a:extLst>
                </a:gridCol>
              </a:tblGrid>
              <a:tr h="257175">
                <a:tc>
                  <a:txBody>
                    <a:bodyPr/>
                    <a:lstStyle/>
                    <a:p>
                      <a:pPr algn="ctr" fontAlgn="ctr"/>
                      <a:r>
                        <a:rPr lang="ja-JP" altLang="en-US" sz="900" u="none" strike="noStrike">
                          <a:solidFill>
                            <a:schemeClr val="bg1"/>
                          </a:solidFill>
                          <a:effectLst/>
                          <a:latin typeface="Yu Gothic" panose="020B0400000000000000" pitchFamily="34" charset="-128"/>
                          <a:ea typeface="Yu Gothic" panose="020B0400000000000000" pitchFamily="34" charset="-128"/>
                        </a:rPr>
                        <a:t>掲載日</a:t>
                      </a:r>
                      <a:endParaRPr lang="ja-JP" altLang="en-US" sz="900" b="0" i="0" u="none" strike="noStrike">
                        <a:solidFill>
                          <a:schemeClr val="bg1"/>
                        </a:solidFill>
                        <a:effectLst/>
                        <a:latin typeface="Yu Gothic" panose="020B0400000000000000" pitchFamily="34" charset="-128"/>
                        <a:ea typeface="Yu Gothic" panose="020B0400000000000000" pitchFamily="34" charset="-128"/>
                      </a:endParaRPr>
                    </a:p>
                  </a:txBody>
                  <a:tcPr marL="7144" marR="7144" marT="7144" marB="0" anchor="ctr">
                    <a:solidFill>
                      <a:schemeClr val="tx1">
                        <a:lumMod val="50000"/>
                        <a:lumOff val="50000"/>
                      </a:schemeClr>
                    </a:solidFill>
                  </a:tcPr>
                </a:tc>
                <a:tc>
                  <a:txBody>
                    <a:bodyPr/>
                    <a:lstStyle/>
                    <a:p>
                      <a:pPr algn="ctr" fontAlgn="ctr"/>
                      <a:r>
                        <a:rPr lang="ja-JP" altLang="en-US" sz="900" u="none" strike="noStrike">
                          <a:solidFill>
                            <a:schemeClr val="bg1"/>
                          </a:solidFill>
                          <a:effectLst/>
                          <a:latin typeface="Yu Gothic" panose="020B0400000000000000" pitchFamily="34" charset="-128"/>
                          <a:ea typeface="Yu Gothic" panose="020B0400000000000000" pitchFamily="34" charset="-128"/>
                        </a:rPr>
                        <a:t>掲載時間</a:t>
                      </a:r>
                      <a:endParaRPr lang="ja-JP" altLang="en-US" sz="900" b="0" i="0" u="none" strike="noStrike">
                        <a:solidFill>
                          <a:schemeClr val="bg1"/>
                        </a:solidFill>
                        <a:effectLst/>
                        <a:latin typeface="Yu Gothic" panose="020B0400000000000000" pitchFamily="34" charset="-128"/>
                        <a:ea typeface="Yu Gothic" panose="020B0400000000000000" pitchFamily="34" charset="-128"/>
                      </a:endParaRPr>
                    </a:p>
                  </a:txBody>
                  <a:tcPr marL="7144" marR="7144" marT="7144" marB="0" anchor="ctr">
                    <a:solidFill>
                      <a:schemeClr val="tx1">
                        <a:lumMod val="50000"/>
                        <a:lumOff val="50000"/>
                      </a:schemeClr>
                    </a:solidFill>
                  </a:tcPr>
                </a:tc>
                <a:tc>
                  <a:txBody>
                    <a:bodyPr/>
                    <a:lstStyle/>
                    <a:p>
                      <a:pPr algn="ctr" fontAlgn="ctr"/>
                      <a:r>
                        <a:rPr lang="ja-JP" altLang="en-US" sz="900" u="none" strike="noStrike">
                          <a:solidFill>
                            <a:schemeClr val="bg1"/>
                          </a:solidFill>
                          <a:effectLst/>
                          <a:latin typeface="Yu Gothic" panose="020B0400000000000000" pitchFamily="34" charset="-128"/>
                          <a:ea typeface="Yu Gothic" panose="020B0400000000000000" pitchFamily="34" charset="-128"/>
                        </a:rPr>
                        <a:t>掲載エリア</a:t>
                      </a:r>
                      <a:endParaRPr lang="ja-JP" altLang="en-US" sz="900" b="0" i="0" u="none" strike="noStrike">
                        <a:solidFill>
                          <a:schemeClr val="bg1"/>
                        </a:solidFill>
                        <a:effectLst/>
                        <a:latin typeface="Yu Gothic" panose="020B0400000000000000" pitchFamily="34" charset="-128"/>
                        <a:ea typeface="Yu Gothic" panose="020B0400000000000000" pitchFamily="34" charset="-128"/>
                      </a:endParaRPr>
                    </a:p>
                  </a:txBody>
                  <a:tcPr marL="7144" marR="7144" marT="7144" marB="0" anchor="ctr">
                    <a:solidFill>
                      <a:schemeClr val="tx1">
                        <a:lumMod val="50000"/>
                        <a:lumOff val="50000"/>
                      </a:schemeClr>
                    </a:solidFill>
                  </a:tcPr>
                </a:tc>
                <a:tc>
                  <a:txBody>
                    <a:bodyPr/>
                    <a:lstStyle/>
                    <a:p>
                      <a:pPr algn="ctr" fontAlgn="ctr"/>
                      <a:r>
                        <a:rPr lang="ja-JP" altLang="en-US" sz="900" u="none" strike="noStrike">
                          <a:solidFill>
                            <a:schemeClr val="bg1"/>
                          </a:solidFill>
                          <a:effectLst/>
                          <a:latin typeface="Yu Gothic" panose="020B0400000000000000" pitchFamily="34" charset="-128"/>
                          <a:ea typeface="Yu Gothic" panose="020B0400000000000000" pitchFamily="34" charset="-128"/>
                        </a:rPr>
                        <a:t>掲載クリエイティブ</a:t>
                      </a:r>
                      <a:endParaRPr lang="ja-JP" altLang="en-US" sz="900" b="0" i="0" u="none" strike="noStrike">
                        <a:solidFill>
                          <a:schemeClr val="bg1"/>
                        </a:solidFill>
                        <a:effectLst/>
                        <a:latin typeface="Yu Gothic" panose="020B0400000000000000" pitchFamily="34" charset="-128"/>
                        <a:ea typeface="Yu Gothic" panose="020B0400000000000000" pitchFamily="34" charset="-128"/>
                      </a:endParaRPr>
                    </a:p>
                  </a:txBody>
                  <a:tcPr marL="7144" marR="7144" marT="7144" marB="0" anchor="ctr">
                    <a:solidFill>
                      <a:schemeClr val="tx1">
                        <a:lumMod val="50000"/>
                        <a:lumOff val="50000"/>
                      </a:schemeClr>
                    </a:solidFill>
                  </a:tcPr>
                </a:tc>
                <a:tc>
                  <a:txBody>
                    <a:bodyPr/>
                    <a:lstStyle/>
                    <a:p>
                      <a:pPr algn="ctr" fontAlgn="ctr"/>
                      <a:r>
                        <a:rPr lang="ja-JP" altLang="en-US" sz="900" u="none" strike="noStrike">
                          <a:solidFill>
                            <a:schemeClr val="bg1"/>
                          </a:solidFill>
                          <a:effectLst/>
                          <a:latin typeface="Yu Gothic" panose="020B0400000000000000" pitchFamily="34" charset="-128"/>
                          <a:ea typeface="Yu Gothic" panose="020B0400000000000000" pitchFamily="34" charset="-128"/>
                        </a:rPr>
                        <a:t>結線受信機</a:t>
                      </a:r>
                      <a:r>
                        <a:rPr lang="en" sz="900" u="none" strike="noStrike" dirty="0">
                          <a:solidFill>
                            <a:schemeClr val="bg1"/>
                          </a:solidFill>
                          <a:effectLst/>
                          <a:latin typeface="Yu Gothic" panose="020B0400000000000000" pitchFamily="34" charset="-128"/>
                          <a:ea typeface="Yu Gothic" panose="020B0400000000000000" pitchFamily="34" charset="-128"/>
                        </a:rPr>
                        <a:t>imp</a:t>
                      </a:r>
                      <a:endParaRPr lang="en" sz="900" b="0" i="0" u="none" strike="noStrike" dirty="0">
                        <a:solidFill>
                          <a:schemeClr val="bg1"/>
                        </a:solidFill>
                        <a:effectLst/>
                        <a:latin typeface="Yu Gothic" panose="020B0400000000000000" pitchFamily="34" charset="-128"/>
                        <a:ea typeface="Yu Gothic" panose="020B0400000000000000" pitchFamily="34" charset="-128"/>
                      </a:endParaRPr>
                    </a:p>
                  </a:txBody>
                  <a:tcPr marL="7144" marR="7144" marT="7144" marB="0" anchor="ctr">
                    <a:solidFill>
                      <a:schemeClr val="accent1"/>
                    </a:solidFill>
                  </a:tcPr>
                </a:tc>
                <a:tc>
                  <a:txBody>
                    <a:bodyPr/>
                    <a:lstStyle/>
                    <a:p>
                      <a:pPr algn="ctr" fontAlgn="ctr"/>
                      <a:r>
                        <a:rPr lang="ja-JP" altLang="en-US" sz="900" u="none" strike="noStrike">
                          <a:solidFill>
                            <a:schemeClr val="bg1"/>
                          </a:solidFill>
                          <a:effectLst/>
                          <a:latin typeface="Yu Gothic" panose="020B0400000000000000" pitchFamily="34" charset="-128"/>
                          <a:ea typeface="Yu Gothic" panose="020B0400000000000000" pitchFamily="34" charset="-128"/>
                        </a:rPr>
                        <a:t>結線受信機</a:t>
                      </a:r>
                      <a:r>
                        <a:rPr lang="en" sz="900" u="none" strike="noStrike" dirty="0">
                          <a:solidFill>
                            <a:schemeClr val="bg1"/>
                          </a:solidFill>
                          <a:effectLst/>
                          <a:latin typeface="Yu Gothic" panose="020B0400000000000000" pitchFamily="34" charset="-128"/>
                          <a:ea typeface="Yu Gothic" panose="020B0400000000000000" pitchFamily="34" charset="-128"/>
                        </a:rPr>
                        <a:t>Click</a:t>
                      </a:r>
                      <a:endParaRPr lang="en" sz="900" b="0" i="0" u="none" strike="noStrike" dirty="0">
                        <a:solidFill>
                          <a:schemeClr val="bg1"/>
                        </a:solidFill>
                        <a:effectLst/>
                        <a:latin typeface="Yu Gothic" panose="020B0400000000000000" pitchFamily="34" charset="-128"/>
                        <a:ea typeface="Yu Gothic" panose="020B0400000000000000" pitchFamily="34" charset="-128"/>
                      </a:endParaRPr>
                    </a:p>
                  </a:txBody>
                  <a:tcPr marL="7144" marR="7144" marT="7144" marB="0" anchor="ctr">
                    <a:solidFill>
                      <a:schemeClr val="accent1"/>
                    </a:solidFill>
                  </a:tcPr>
                </a:tc>
                <a:tc>
                  <a:txBody>
                    <a:bodyPr/>
                    <a:lstStyle/>
                    <a:p>
                      <a:pPr algn="ctr" fontAlgn="ctr"/>
                      <a:r>
                        <a:rPr lang="ja-JP" altLang="en-US" sz="900" u="none" strike="noStrike">
                          <a:solidFill>
                            <a:schemeClr val="bg1"/>
                          </a:solidFill>
                          <a:effectLst/>
                          <a:latin typeface="Yu Gothic" panose="020B0400000000000000" pitchFamily="34" charset="-128"/>
                          <a:ea typeface="Yu Gothic" panose="020B0400000000000000" pitchFamily="34" charset="-128"/>
                        </a:rPr>
                        <a:t>結線受信機</a:t>
                      </a:r>
                      <a:r>
                        <a:rPr lang="en" sz="900" u="none" strike="noStrike" dirty="0">
                          <a:solidFill>
                            <a:schemeClr val="bg1"/>
                          </a:solidFill>
                          <a:effectLst/>
                          <a:latin typeface="Yu Gothic" panose="020B0400000000000000" pitchFamily="34" charset="-128"/>
                          <a:ea typeface="Yu Gothic" panose="020B0400000000000000" pitchFamily="34" charset="-128"/>
                        </a:rPr>
                        <a:t>CTR</a:t>
                      </a:r>
                      <a:endParaRPr lang="en" sz="900" b="0" i="0" u="none" strike="noStrike" dirty="0">
                        <a:solidFill>
                          <a:schemeClr val="bg1"/>
                        </a:solidFill>
                        <a:effectLst/>
                        <a:latin typeface="Yu Gothic" panose="020B0400000000000000" pitchFamily="34" charset="-128"/>
                        <a:ea typeface="Yu Gothic" panose="020B0400000000000000" pitchFamily="34" charset="-128"/>
                      </a:endParaRPr>
                    </a:p>
                  </a:txBody>
                  <a:tcPr marL="7144" marR="7144" marT="7144" marB="0" anchor="ctr">
                    <a:solidFill>
                      <a:schemeClr val="accent1"/>
                    </a:solidFill>
                  </a:tcPr>
                </a:tc>
                <a:tc>
                  <a:txBody>
                    <a:bodyPr/>
                    <a:lstStyle/>
                    <a:p>
                      <a:pPr algn="ctr" fontAlgn="ctr"/>
                      <a:r>
                        <a:rPr lang="ja-JP" altLang="en-US" sz="900" u="none" strike="noStrike">
                          <a:solidFill>
                            <a:schemeClr val="bg1"/>
                          </a:solidFill>
                          <a:effectLst/>
                          <a:latin typeface="Yu Gothic" panose="020B0400000000000000" pitchFamily="34" charset="-128"/>
                          <a:ea typeface="Yu Gothic" panose="020B0400000000000000" pitchFamily="34" charset="-128"/>
                        </a:rPr>
                        <a:t>当日平均</a:t>
                      </a:r>
                      <a:r>
                        <a:rPr lang="en" sz="900" u="none" strike="noStrike" dirty="0">
                          <a:solidFill>
                            <a:schemeClr val="bg1"/>
                          </a:solidFill>
                          <a:effectLst/>
                          <a:latin typeface="Yu Gothic" panose="020B0400000000000000" pitchFamily="34" charset="-128"/>
                          <a:ea typeface="Yu Gothic" panose="020B0400000000000000" pitchFamily="34" charset="-128"/>
                        </a:rPr>
                        <a:t>CTR</a:t>
                      </a:r>
                      <a:endParaRPr lang="en" sz="900" b="0" i="0" u="none" strike="noStrike" dirty="0">
                        <a:solidFill>
                          <a:schemeClr val="bg1"/>
                        </a:solidFill>
                        <a:effectLst/>
                        <a:latin typeface="Yu Gothic" panose="020B0400000000000000" pitchFamily="34" charset="-128"/>
                        <a:ea typeface="Yu Gothic" panose="020B0400000000000000" pitchFamily="34" charset="-128"/>
                      </a:endParaRPr>
                    </a:p>
                  </a:txBody>
                  <a:tcPr marL="7144" marR="7144" marT="7144" marB="0" anchor="ctr">
                    <a:solidFill>
                      <a:schemeClr val="accent1"/>
                    </a:solidFill>
                  </a:tcPr>
                </a:tc>
                <a:tc>
                  <a:txBody>
                    <a:bodyPr/>
                    <a:lstStyle/>
                    <a:p>
                      <a:pPr algn="ctr" fontAlgn="ctr"/>
                      <a:r>
                        <a:rPr lang="ja-JP" altLang="en-US" sz="900" u="none" strike="noStrike">
                          <a:solidFill>
                            <a:schemeClr val="bg1"/>
                          </a:solidFill>
                          <a:effectLst/>
                          <a:latin typeface="Yu Gothic" panose="020B0400000000000000" pitchFamily="34" charset="-128"/>
                          <a:ea typeface="Yu Gothic" panose="020B0400000000000000" pitchFamily="34" charset="-128"/>
                        </a:rPr>
                        <a:t>全受信機</a:t>
                      </a:r>
                      <a:r>
                        <a:rPr lang="en" sz="900" u="none" strike="noStrike" dirty="0">
                          <a:solidFill>
                            <a:schemeClr val="bg1"/>
                          </a:solidFill>
                          <a:effectLst/>
                          <a:latin typeface="Yu Gothic" panose="020B0400000000000000" pitchFamily="34" charset="-128"/>
                          <a:ea typeface="Yu Gothic" panose="020B0400000000000000" pitchFamily="34" charset="-128"/>
                        </a:rPr>
                        <a:t>imp</a:t>
                      </a:r>
                      <a:endParaRPr lang="en" sz="900" b="0" i="0" u="none" strike="noStrike" dirty="0">
                        <a:solidFill>
                          <a:schemeClr val="bg1"/>
                        </a:solidFill>
                        <a:effectLst/>
                        <a:latin typeface="Yu Gothic" panose="020B0400000000000000" pitchFamily="34" charset="-128"/>
                        <a:ea typeface="Yu Gothic" panose="020B0400000000000000" pitchFamily="34" charset="-128"/>
                      </a:endParaRPr>
                    </a:p>
                  </a:txBody>
                  <a:tcPr marL="7144" marR="7144" marT="7144" marB="0" anchor="ctr">
                    <a:solidFill>
                      <a:schemeClr val="bg2">
                        <a:lumMod val="90000"/>
                      </a:schemeClr>
                    </a:solidFill>
                  </a:tcPr>
                </a:tc>
                <a:tc>
                  <a:txBody>
                    <a:bodyPr/>
                    <a:lstStyle/>
                    <a:p>
                      <a:pPr algn="ctr" fontAlgn="ctr"/>
                      <a:r>
                        <a:rPr lang="ja-JP" altLang="en-US" sz="900" u="none" strike="noStrike">
                          <a:solidFill>
                            <a:schemeClr val="bg1"/>
                          </a:solidFill>
                          <a:effectLst/>
                          <a:latin typeface="Yu Gothic" panose="020B0400000000000000" pitchFamily="34" charset="-128"/>
                          <a:ea typeface="Yu Gothic" panose="020B0400000000000000" pitchFamily="34" charset="-128"/>
                        </a:rPr>
                        <a:t>全受信機</a:t>
                      </a:r>
                      <a:r>
                        <a:rPr lang="en" sz="900" u="none" strike="noStrike" dirty="0">
                          <a:solidFill>
                            <a:schemeClr val="bg1"/>
                          </a:solidFill>
                          <a:effectLst/>
                          <a:latin typeface="Yu Gothic" panose="020B0400000000000000" pitchFamily="34" charset="-128"/>
                          <a:ea typeface="Yu Gothic" panose="020B0400000000000000" pitchFamily="34" charset="-128"/>
                        </a:rPr>
                        <a:t>Click</a:t>
                      </a:r>
                      <a:endParaRPr lang="en" sz="900" b="0" i="0" u="none" strike="noStrike" dirty="0">
                        <a:solidFill>
                          <a:schemeClr val="bg1"/>
                        </a:solidFill>
                        <a:effectLst/>
                        <a:latin typeface="Yu Gothic" panose="020B0400000000000000" pitchFamily="34" charset="-128"/>
                        <a:ea typeface="Yu Gothic" panose="020B0400000000000000" pitchFamily="34" charset="-128"/>
                      </a:endParaRPr>
                    </a:p>
                  </a:txBody>
                  <a:tcPr marL="7144" marR="7144" marT="7144" marB="0" anchor="ctr">
                    <a:solidFill>
                      <a:schemeClr val="bg2">
                        <a:lumMod val="90000"/>
                      </a:schemeClr>
                    </a:solidFill>
                  </a:tcPr>
                </a:tc>
                <a:extLst>
                  <a:ext uri="{0D108BD9-81ED-4DB2-BD59-A6C34878D82A}">
                    <a16:rowId xmlns:a16="http://schemas.microsoft.com/office/drawing/2014/main" val="2657543889"/>
                  </a:ext>
                </a:extLst>
              </a:tr>
              <a:tr h="485775">
                <a:tc>
                  <a:txBody>
                    <a:bodyPr/>
                    <a:lstStyle/>
                    <a:p>
                      <a:pPr algn="ctr" fontAlgn="ctr"/>
                      <a:r>
                        <a:rPr lang="en-US" altLang="ja-JP" sz="900" u="none" strike="noStrike" dirty="0">
                          <a:effectLst/>
                          <a:latin typeface="Yu Gothic" panose="020B0400000000000000" pitchFamily="34" charset="-128"/>
                          <a:ea typeface="Yu Gothic" panose="020B0400000000000000" pitchFamily="34" charset="-128"/>
                        </a:rPr>
                        <a:t>5/1(</a:t>
                      </a:r>
                      <a:r>
                        <a:rPr lang="ja-JP" altLang="en-US" sz="900" u="none" strike="noStrike">
                          <a:effectLst/>
                          <a:latin typeface="Yu Gothic" panose="020B0400000000000000" pitchFamily="34" charset="-128"/>
                          <a:ea typeface="Yu Gothic" panose="020B0400000000000000" pitchFamily="34" charset="-128"/>
                        </a:rPr>
                        <a:t>金</a:t>
                      </a:r>
                      <a:r>
                        <a:rPr lang="en-US" altLang="ja-JP" sz="900" u="none" strike="noStrike" dirty="0">
                          <a:effectLst/>
                          <a:latin typeface="Yu Gothic" panose="020B0400000000000000" pitchFamily="34" charset="-128"/>
                          <a:ea typeface="Yu Gothic" panose="020B0400000000000000" pitchFamily="34" charset="-128"/>
                        </a:rPr>
                        <a:t>)</a:t>
                      </a:r>
                      <a:endParaRPr lang="ja-JP" altLang="en-US" sz="900" b="0" i="0" u="none" strike="noStrike">
                        <a:solidFill>
                          <a:srgbClr val="000000"/>
                        </a:solidFill>
                        <a:effectLst/>
                        <a:latin typeface="Yu Gothic" panose="020B0400000000000000" pitchFamily="34" charset="-128"/>
                        <a:ea typeface="Yu Gothic" panose="020B0400000000000000" pitchFamily="34" charset="-128"/>
                      </a:endParaRPr>
                    </a:p>
                  </a:txBody>
                  <a:tcPr marL="7144" marR="7144" marT="7144" marB="0" anchor="ctr">
                    <a:solidFill>
                      <a:schemeClr val="bg1">
                        <a:lumMod val="95000"/>
                      </a:schemeClr>
                    </a:solidFill>
                  </a:tcPr>
                </a:tc>
                <a:tc>
                  <a:txBody>
                    <a:bodyPr/>
                    <a:lstStyle/>
                    <a:p>
                      <a:pPr algn="ctr" fontAlgn="ctr"/>
                      <a:r>
                        <a:rPr lang="en-US" altLang="ja-JP" sz="900" u="none" strike="noStrike" dirty="0">
                          <a:effectLst/>
                          <a:latin typeface="Yu Gothic" panose="020B0400000000000000" pitchFamily="34" charset="-128"/>
                          <a:ea typeface="Yu Gothic" panose="020B0400000000000000" pitchFamily="34" charset="-128"/>
                        </a:rPr>
                        <a:t>5:00-29:00</a:t>
                      </a:r>
                      <a:endParaRPr lang="en-US" altLang="ja-JP" sz="900" b="0" i="0" u="none" strike="noStrike" dirty="0">
                        <a:solidFill>
                          <a:srgbClr val="000000"/>
                        </a:solidFill>
                        <a:effectLst/>
                        <a:latin typeface="Yu Gothic" panose="020B0400000000000000" pitchFamily="34" charset="-128"/>
                        <a:ea typeface="Yu Gothic" panose="020B0400000000000000" pitchFamily="34" charset="-128"/>
                      </a:endParaRPr>
                    </a:p>
                  </a:txBody>
                  <a:tcPr marL="7144" marR="7144" marT="7144" marB="0" anchor="ctr">
                    <a:solidFill>
                      <a:schemeClr val="bg1">
                        <a:lumMod val="95000"/>
                      </a:schemeClr>
                    </a:solidFill>
                  </a:tcPr>
                </a:tc>
                <a:tc>
                  <a:txBody>
                    <a:bodyPr/>
                    <a:lstStyle/>
                    <a:p>
                      <a:pPr algn="ctr" fontAlgn="ctr"/>
                      <a:r>
                        <a:rPr lang="ja-JP" altLang="en-US" sz="900" u="none" strike="noStrike">
                          <a:effectLst/>
                          <a:latin typeface="Yu Gothic" panose="020B0400000000000000" pitchFamily="34" charset="-128"/>
                          <a:ea typeface="Yu Gothic" panose="020B0400000000000000" pitchFamily="34" charset="-128"/>
                        </a:rPr>
                        <a:t>全国</a:t>
                      </a:r>
                      <a:endParaRPr lang="ja-JP" altLang="en-US" sz="900" b="0" i="0" u="none" strike="noStrike">
                        <a:solidFill>
                          <a:srgbClr val="000000"/>
                        </a:solidFill>
                        <a:effectLst/>
                        <a:latin typeface="Yu Gothic" panose="020B0400000000000000" pitchFamily="34" charset="-128"/>
                        <a:ea typeface="Yu Gothic" panose="020B0400000000000000" pitchFamily="34" charset="-128"/>
                      </a:endParaRPr>
                    </a:p>
                  </a:txBody>
                  <a:tcPr marL="7144" marR="7144" marT="7144" marB="0" anchor="ctr">
                    <a:solidFill>
                      <a:schemeClr val="bg1">
                        <a:lumMod val="95000"/>
                      </a:schemeClr>
                    </a:solidFill>
                  </a:tcPr>
                </a:tc>
                <a:tc>
                  <a:txBody>
                    <a:bodyPr/>
                    <a:lstStyle/>
                    <a:p>
                      <a:pPr algn="l" fontAlgn="ctr"/>
                      <a:r>
                        <a:rPr lang="ja-JP" altLang="en-US" sz="900" u="none" strike="noStrike">
                          <a:effectLst/>
                          <a:latin typeface="Yu Gothic" panose="020B0400000000000000" pitchFamily="34" charset="-128"/>
                          <a:ea typeface="Yu Gothic" panose="020B0400000000000000" pitchFamily="34" charset="-128"/>
                        </a:rPr>
                        <a:t>　</a:t>
                      </a:r>
                      <a:endParaRPr lang="ja-JP" altLang="en-US" sz="900" b="0" i="0" u="none" strike="noStrike">
                        <a:solidFill>
                          <a:srgbClr val="000000"/>
                        </a:solidFill>
                        <a:effectLst/>
                        <a:latin typeface="Yu Gothic" panose="020B0400000000000000" pitchFamily="34" charset="-128"/>
                        <a:ea typeface="Yu Gothic" panose="020B0400000000000000" pitchFamily="34" charset="-128"/>
                      </a:endParaRPr>
                    </a:p>
                  </a:txBody>
                  <a:tcPr marL="7144" marR="7144" marT="7144" marB="0" anchor="ctr">
                    <a:solidFill>
                      <a:schemeClr val="bg1">
                        <a:lumMod val="95000"/>
                      </a:schemeClr>
                    </a:solidFill>
                  </a:tcPr>
                </a:tc>
                <a:tc>
                  <a:txBody>
                    <a:bodyPr/>
                    <a:lstStyle/>
                    <a:p>
                      <a:pPr algn="ctr" fontAlgn="ctr"/>
                      <a:r>
                        <a:rPr lang="en-US" altLang="ja-JP" sz="900" u="none" strike="noStrike" dirty="0">
                          <a:effectLst/>
                          <a:latin typeface="Yu Gothic" panose="020B0400000000000000" pitchFamily="34" charset="-128"/>
                          <a:ea typeface="Yu Gothic" panose="020B0400000000000000" pitchFamily="34" charset="-128"/>
                        </a:rPr>
                        <a:t>2,500,000</a:t>
                      </a:r>
                      <a:endParaRPr lang="en-US" altLang="ja-JP" sz="900" b="0" i="0" u="none" strike="noStrike" dirty="0">
                        <a:solidFill>
                          <a:srgbClr val="000000"/>
                        </a:solidFill>
                        <a:effectLst/>
                        <a:latin typeface="Yu Gothic" panose="020B0400000000000000" pitchFamily="34" charset="-128"/>
                        <a:ea typeface="Yu Gothic" panose="020B0400000000000000" pitchFamily="34" charset="-128"/>
                      </a:endParaRPr>
                    </a:p>
                  </a:txBody>
                  <a:tcPr marL="7144" marR="7144" marT="7144" marB="0" anchor="ctr">
                    <a:solidFill>
                      <a:schemeClr val="bg1">
                        <a:lumMod val="95000"/>
                      </a:schemeClr>
                    </a:solidFill>
                  </a:tcPr>
                </a:tc>
                <a:tc>
                  <a:txBody>
                    <a:bodyPr/>
                    <a:lstStyle/>
                    <a:p>
                      <a:pPr algn="ctr" fontAlgn="ctr"/>
                      <a:r>
                        <a:rPr lang="en-US" altLang="ja-JP" sz="900" u="none" strike="noStrike" dirty="0">
                          <a:effectLst/>
                          <a:latin typeface="Yu Gothic" panose="020B0400000000000000" pitchFamily="34" charset="-128"/>
                          <a:ea typeface="Yu Gothic" panose="020B0400000000000000" pitchFamily="34" charset="-128"/>
                        </a:rPr>
                        <a:t>1,025</a:t>
                      </a:r>
                      <a:endParaRPr lang="en-US" altLang="ja-JP" sz="900" b="0" i="0" u="none" strike="noStrike" dirty="0">
                        <a:solidFill>
                          <a:srgbClr val="000000"/>
                        </a:solidFill>
                        <a:effectLst/>
                        <a:latin typeface="Yu Gothic" panose="020B0400000000000000" pitchFamily="34" charset="-128"/>
                        <a:ea typeface="Yu Gothic" panose="020B0400000000000000" pitchFamily="34" charset="-128"/>
                      </a:endParaRPr>
                    </a:p>
                  </a:txBody>
                  <a:tcPr marL="7144" marR="7144" marT="7144" marB="0" anchor="ctr">
                    <a:solidFill>
                      <a:schemeClr val="bg1">
                        <a:lumMod val="95000"/>
                      </a:schemeClr>
                    </a:solidFill>
                  </a:tcPr>
                </a:tc>
                <a:tc>
                  <a:txBody>
                    <a:bodyPr/>
                    <a:lstStyle/>
                    <a:p>
                      <a:pPr algn="ctr" fontAlgn="ctr"/>
                      <a:r>
                        <a:rPr lang="en-US" altLang="ja-JP" sz="900" u="none" strike="noStrike" dirty="0">
                          <a:effectLst/>
                          <a:latin typeface="Yu Gothic" panose="020B0400000000000000" pitchFamily="34" charset="-128"/>
                          <a:ea typeface="Yu Gothic" panose="020B0400000000000000" pitchFamily="34" charset="-128"/>
                        </a:rPr>
                        <a:t>0.041%</a:t>
                      </a:r>
                      <a:endParaRPr lang="en-US" altLang="ja-JP" sz="900" b="0" i="0" u="none" strike="noStrike" dirty="0">
                        <a:solidFill>
                          <a:srgbClr val="000000"/>
                        </a:solidFill>
                        <a:effectLst/>
                        <a:latin typeface="Yu Gothic" panose="020B0400000000000000" pitchFamily="34" charset="-128"/>
                        <a:ea typeface="Yu Gothic" panose="020B0400000000000000" pitchFamily="34" charset="-128"/>
                      </a:endParaRPr>
                    </a:p>
                  </a:txBody>
                  <a:tcPr marL="7144" marR="7144" marT="7144" marB="0" anchor="ctr">
                    <a:solidFill>
                      <a:schemeClr val="bg1">
                        <a:lumMod val="95000"/>
                      </a:schemeClr>
                    </a:solidFill>
                  </a:tcPr>
                </a:tc>
                <a:tc>
                  <a:txBody>
                    <a:bodyPr/>
                    <a:lstStyle/>
                    <a:p>
                      <a:pPr algn="ctr" fontAlgn="ctr"/>
                      <a:r>
                        <a:rPr lang="en-US" altLang="ja-JP" sz="900" u="none" strike="noStrike" dirty="0">
                          <a:effectLst/>
                          <a:latin typeface="Yu Gothic" panose="020B0400000000000000" pitchFamily="34" charset="-128"/>
                          <a:ea typeface="Yu Gothic" panose="020B0400000000000000" pitchFamily="34" charset="-128"/>
                        </a:rPr>
                        <a:t>0.041%</a:t>
                      </a:r>
                      <a:endParaRPr lang="en-US" altLang="ja-JP" sz="900" b="0" i="0" u="none" strike="noStrike" dirty="0">
                        <a:solidFill>
                          <a:srgbClr val="000000"/>
                        </a:solidFill>
                        <a:effectLst/>
                        <a:latin typeface="Yu Gothic" panose="020B0400000000000000" pitchFamily="34" charset="-128"/>
                        <a:ea typeface="Yu Gothic" panose="020B0400000000000000" pitchFamily="34" charset="-128"/>
                      </a:endParaRPr>
                    </a:p>
                  </a:txBody>
                  <a:tcPr marL="7144" marR="7144" marT="7144" marB="0" anchor="ctr">
                    <a:solidFill>
                      <a:schemeClr val="bg1">
                        <a:lumMod val="95000"/>
                      </a:schemeClr>
                    </a:solidFill>
                  </a:tcPr>
                </a:tc>
                <a:tc>
                  <a:txBody>
                    <a:bodyPr/>
                    <a:lstStyle/>
                    <a:p>
                      <a:pPr algn="ctr" fontAlgn="ctr"/>
                      <a:r>
                        <a:rPr lang="en-US" altLang="ja-JP" sz="900" u="none" strike="noStrike" dirty="0">
                          <a:effectLst/>
                          <a:latin typeface="Yu Gothic" panose="020B0400000000000000" pitchFamily="34" charset="-128"/>
                          <a:ea typeface="Yu Gothic" panose="020B0400000000000000" pitchFamily="34" charset="-128"/>
                        </a:rPr>
                        <a:t>13,297,872</a:t>
                      </a:r>
                      <a:endParaRPr lang="en-US" altLang="ja-JP" sz="900" b="0" i="0" u="none" strike="noStrike" dirty="0">
                        <a:solidFill>
                          <a:srgbClr val="000000"/>
                        </a:solidFill>
                        <a:effectLst/>
                        <a:latin typeface="Yu Gothic" panose="020B0400000000000000" pitchFamily="34" charset="-128"/>
                        <a:ea typeface="Yu Gothic" panose="020B0400000000000000" pitchFamily="34" charset="-128"/>
                      </a:endParaRPr>
                    </a:p>
                  </a:txBody>
                  <a:tcPr marL="7144" marR="7144" marT="7144" marB="0" anchor="ctr">
                    <a:solidFill>
                      <a:schemeClr val="bg1">
                        <a:lumMod val="95000"/>
                      </a:schemeClr>
                    </a:solidFill>
                  </a:tcPr>
                </a:tc>
                <a:tc>
                  <a:txBody>
                    <a:bodyPr/>
                    <a:lstStyle/>
                    <a:p>
                      <a:pPr algn="ctr" fontAlgn="ctr"/>
                      <a:r>
                        <a:rPr lang="en-US" altLang="ja-JP" sz="900" u="none" strike="noStrike" dirty="0">
                          <a:effectLst/>
                          <a:latin typeface="Yu Gothic" panose="020B0400000000000000" pitchFamily="34" charset="-128"/>
                          <a:ea typeface="Yu Gothic" panose="020B0400000000000000" pitchFamily="34" charset="-128"/>
                        </a:rPr>
                        <a:t>5,452</a:t>
                      </a:r>
                      <a:endParaRPr lang="en-US" altLang="ja-JP" sz="900" b="0" i="0" u="none" strike="noStrike" dirty="0">
                        <a:solidFill>
                          <a:srgbClr val="000000"/>
                        </a:solidFill>
                        <a:effectLst/>
                        <a:latin typeface="Yu Gothic" panose="020B0400000000000000" pitchFamily="34" charset="-128"/>
                        <a:ea typeface="Yu Gothic" panose="020B0400000000000000" pitchFamily="34" charset="-128"/>
                      </a:endParaRPr>
                    </a:p>
                  </a:txBody>
                  <a:tcPr marL="7144" marR="7144" marT="7144" marB="0" anchor="ctr">
                    <a:solidFill>
                      <a:schemeClr val="bg1">
                        <a:lumMod val="95000"/>
                      </a:schemeClr>
                    </a:solidFill>
                  </a:tcPr>
                </a:tc>
                <a:extLst>
                  <a:ext uri="{0D108BD9-81ED-4DB2-BD59-A6C34878D82A}">
                    <a16:rowId xmlns:a16="http://schemas.microsoft.com/office/drawing/2014/main" val="1737074161"/>
                  </a:ext>
                </a:extLst>
              </a:tr>
            </a:tbl>
          </a:graphicData>
        </a:graphic>
      </p:graphicFrame>
      <p:sp>
        <p:nvSpPr>
          <p:cNvPr id="7" name="テキスト ボックス 6">
            <a:extLst>
              <a:ext uri="{FF2B5EF4-FFF2-40B4-BE49-F238E27FC236}">
                <a16:creationId xmlns:a16="http://schemas.microsoft.com/office/drawing/2014/main" id="{D9F8568A-208D-0F45-9EAC-2309F9865171}"/>
              </a:ext>
            </a:extLst>
          </p:cNvPr>
          <p:cNvSpPr txBox="1"/>
          <p:nvPr/>
        </p:nvSpPr>
        <p:spPr>
          <a:xfrm>
            <a:off x="461663" y="5525019"/>
            <a:ext cx="1980029" cy="307777"/>
          </a:xfrm>
          <a:prstGeom prst="rect">
            <a:avLst/>
          </a:prstGeom>
          <a:noFill/>
        </p:spPr>
        <p:txBody>
          <a:bodyPr wrap="none" rtlCol="0">
            <a:spAutoFit/>
          </a:bodyPr>
          <a:lstStyle/>
          <a:p>
            <a:r>
              <a:rPr kumimoji="1" lang="ja-JP" altLang="en-US" sz="1400">
                <a:latin typeface="Yu Gothic" panose="020B0400000000000000" pitchFamily="34" charset="-128"/>
                <a:ea typeface="Yu Gothic" panose="020B0400000000000000" pitchFamily="34" charset="-128"/>
              </a:rPr>
              <a:t>掲載レポートイメ</a:t>
            </a:r>
            <a:r>
              <a:rPr lang="ja-JP" altLang="en-US" sz="1400">
                <a:latin typeface="Yu Gothic" panose="020B0400000000000000" pitchFamily="34" charset="-128"/>
                <a:ea typeface="Yu Gothic" panose="020B0400000000000000" pitchFamily="34" charset="-128"/>
              </a:rPr>
              <a:t>ージ</a:t>
            </a:r>
            <a:endParaRPr kumimoji="1" lang="ja-JP" altLang="en-US" sz="1400">
              <a:latin typeface="Yu Gothic" panose="020B0400000000000000" pitchFamily="34" charset="-128"/>
              <a:ea typeface="Yu Gothic" panose="020B0400000000000000" pitchFamily="34" charset="-128"/>
            </a:endParaRPr>
          </a:p>
        </p:txBody>
      </p:sp>
      <p:sp>
        <p:nvSpPr>
          <p:cNvPr id="8" name="テキスト ボックス 7">
            <a:extLst>
              <a:ext uri="{FF2B5EF4-FFF2-40B4-BE49-F238E27FC236}">
                <a16:creationId xmlns:a16="http://schemas.microsoft.com/office/drawing/2014/main" id="{9802F638-8FAC-384E-9EC4-12F848F9FD52}"/>
              </a:ext>
            </a:extLst>
          </p:cNvPr>
          <p:cNvSpPr txBox="1"/>
          <p:nvPr/>
        </p:nvSpPr>
        <p:spPr>
          <a:xfrm>
            <a:off x="4229249" y="6493531"/>
            <a:ext cx="723275" cy="184666"/>
          </a:xfrm>
          <a:prstGeom prst="rect">
            <a:avLst/>
          </a:prstGeom>
          <a:noFill/>
        </p:spPr>
        <p:txBody>
          <a:bodyPr wrap="none" rtlCol="0">
            <a:spAutoFit/>
          </a:bodyPr>
          <a:lstStyle/>
          <a:p>
            <a:r>
              <a:rPr kumimoji="1" lang="ja-JP" altLang="en-US" sz="600">
                <a:latin typeface="Yu Gothic" panose="020B0400000000000000" pitchFamily="34" charset="-128"/>
                <a:ea typeface="Yu Gothic" panose="020B0400000000000000" pitchFamily="34" charset="-128"/>
              </a:rPr>
              <a:t>満枠時の想定値</a:t>
            </a:r>
          </a:p>
        </p:txBody>
      </p:sp>
      <p:sp>
        <p:nvSpPr>
          <p:cNvPr id="32" name="テキスト ボックス 31">
            <a:extLst>
              <a:ext uri="{FF2B5EF4-FFF2-40B4-BE49-F238E27FC236}">
                <a16:creationId xmlns:a16="http://schemas.microsoft.com/office/drawing/2014/main" id="{38C472CD-37F7-7946-A733-349DA9CA7D14}"/>
              </a:ext>
            </a:extLst>
          </p:cNvPr>
          <p:cNvSpPr txBox="1"/>
          <p:nvPr/>
        </p:nvSpPr>
        <p:spPr>
          <a:xfrm>
            <a:off x="6921097" y="6493531"/>
            <a:ext cx="742511" cy="184666"/>
          </a:xfrm>
          <a:prstGeom prst="rect">
            <a:avLst/>
          </a:prstGeom>
          <a:noFill/>
        </p:spPr>
        <p:txBody>
          <a:bodyPr wrap="none" rtlCol="0">
            <a:spAutoFit/>
          </a:bodyPr>
          <a:lstStyle/>
          <a:p>
            <a:r>
              <a:rPr lang="en-US" altLang="ja-JP" sz="600" dirty="0">
                <a:latin typeface="Yu Gothic" panose="020B0400000000000000" pitchFamily="34" charset="-128"/>
                <a:ea typeface="Yu Gothic" panose="020B0400000000000000" pitchFamily="34" charset="-128"/>
              </a:rPr>
              <a:t>2019</a:t>
            </a:r>
            <a:r>
              <a:rPr lang="ja-JP" altLang="en-US" sz="600">
                <a:latin typeface="Yu Gothic" panose="020B0400000000000000" pitchFamily="34" charset="-128"/>
                <a:ea typeface="Yu Gothic" panose="020B0400000000000000" pitchFamily="34" charset="-128"/>
              </a:rPr>
              <a:t>年度</a:t>
            </a:r>
            <a:r>
              <a:rPr kumimoji="1" lang="ja-JP" altLang="en-US" sz="600">
                <a:latin typeface="Yu Gothic" panose="020B0400000000000000" pitchFamily="34" charset="-128"/>
                <a:ea typeface="Yu Gothic" panose="020B0400000000000000" pitchFamily="34" charset="-128"/>
              </a:rPr>
              <a:t>平均値</a:t>
            </a:r>
          </a:p>
        </p:txBody>
      </p:sp>
      <p:pic>
        <p:nvPicPr>
          <p:cNvPr id="41" name="Picture 2" descr="C:\Users\ipg_CR03\Desktop\newce_sales\newce_demo.jpg">
            <a:extLst>
              <a:ext uri="{FF2B5EF4-FFF2-40B4-BE49-F238E27FC236}">
                <a16:creationId xmlns:a16="http://schemas.microsoft.com/office/drawing/2014/main" id="{31932065-AF7A-884B-B650-9A8E558573CE}"/>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29194" t="7005" r="17485" b="76171"/>
          <a:stretch/>
        </p:blipFill>
        <p:spPr bwMode="auto">
          <a:xfrm>
            <a:off x="2494085" y="6144492"/>
            <a:ext cx="1490818" cy="263750"/>
          </a:xfrm>
          <a:prstGeom prst="rect">
            <a:avLst/>
          </a:prstGeom>
          <a:solidFill>
            <a:schemeClr val="tx1">
              <a:lumMod val="75000"/>
              <a:lumOff val="25000"/>
            </a:schemeClr>
          </a:solidFill>
          <a:ln>
            <a:solidFill>
              <a:schemeClr val="tx1">
                <a:lumMod val="75000"/>
                <a:lumOff val="25000"/>
              </a:schemeClr>
            </a:solidFill>
          </a:ln>
        </p:spPr>
      </p:pic>
      <p:sp>
        <p:nvSpPr>
          <p:cNvPr id="31" name="角丸四角形 23">
            <a:extLst>
              <a:ext uri="{FF2B5EF4-FFF2-40B4-BE49-F238E27FC236}">
                <a16:creationId xmlns:a16="http://schemas.microsoft.com/office/drawing/2014/main" id="{30E41CA7-E783-EB45-BBC6-B95C9B87D6AA}"/>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5" name="正方形/長方形 44">
            <a:extLst>
              <a:ext uri="{FF2B5EF4-FFF2-40B4-BE49-F238E27FC236}">
                <a16:creationId xmlns:a16="http://schemas.microsoft.com/office/drawing/2014/main" id="{FD045C79-4634-9A44-980C-17481E117B9A}"/>
              </a:ext>
            </a:extLst>
          </p:cNvPr>
          <p:cNvSpPr/>
          <p:nvPr/>
        </p:nvSpPr>
        <p:spPr>
          <a:xfrm>
            <a:off x="494857" y="5470350"/>
            <a:ext cx="9056601" cy="169800"/>
          </a:xfrm>
          <a:prstGeom prst="rect">
            <a:avLst/>
          </a:prstGeom>
        </p:spPr>
        <p:txBody>
          <a:bodyPr wrap="square">
            <a:spAutoFit/>
          </a:bodyPr>
          <a:lstStyle/>
          <a:p>
            <a:pPr algn="r">
              <a:defRPr/>
            </a:pPr>
            <a:r>
              <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a:t>
            </a:r>
            <a:r>
              <a:rPr kumimoji="0" lang="ja-JP" altLang="en-US"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新型</a:t>
            </a:r>
            <a:r>
              <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G</a:t>
            </a:r>
            <a:r>
              <a:rPr kumimoji="0" lang="ja-JP" altLang="en-US"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ガイドを利用、かつ、テレビがネット結線されている機種のみ</a:t>
            </a:r>
            <a:r>
              <a:rPr kumimoji="0" lang="ja-JP" altLang="en-US" sz="500" kern="0" dirty="0">
                <a:latin typeface="游ゴシック" panose="020B0400000000000000" pitchFamily="50" charset="-128"/>
                <a:ea typeface="游ゴシック" panose="020B0400000000000000" pitchFamily="50" charset="-128"/>
              </a:rPr>
              <a:t>　　</a:t>
            </a:r>
            <a:r>
              <a:rPr kumimoji="0" lang="en-US" altLang="ja-JP" sz="500" kern="0" dirty="0">
                <a:latin typeface="游ゴシック" panose="020B0400000000000000" pitchFamily="50" charset="-128"/>
                <a:ea typeface="游ゴシック" panose="020B0400000000000000" pitchFamily="50" charset="-128"/>
              </a:rPr>
              <a:t>※</a:t>
            </a:r>
            <a:r>
              <a:rPr kumimoji="0" lang="ja-JP" altLang="en-US" sz="500" kern="0" dirty="0">
                <a:latin typeface="游ゴシック" panose="020B0400000000000000" pitchFamily="50" charset="-128"/>
                <a:ea typeface="游ゴシック" panose="020B0400000000000000" pitchFamily="50" charset="-128"/>
              </a:rPr>
              <a:t>ネット結線対象は株式会社ビデオリサーチ調査「インターネット接続有無</a:t>
            </a:r>
            <a:r>
              <a:rPr kumimoji="0" lang="en-US" altLang="ja-JP" sz="500" kern="0" dirty="0">
                <a:latin typeface="游ゴシック" panose="020B0400000000000000" pitchFamily="50" charset="-128"/>
                <a:ea typeface="游ゴシック" panose="020B0400000000000000" pitchFamily="50" charset="-128"/>
              </a:rPr>
              <a:t>(2019</a:t>
            </a:r>
            <a:r>
              <a:rPr kumimoji="0" lang="ja-JP" altLang="en-US" sz="500" kern="0">
                <a:latin typeface="游ゴシック" panose="020B0400000000000000" pitchFamily="50" charset="-128"/>
                <a:ea typeface="游ゴシック" panose="020B0400000000000000" pitchFamily="50" charset="-128"/>
              </a:rPr>
              <a:t>年</a:t>
            </a:r>
            <a:r>
              <a:rPr kumimoji="0" lang="en-US" altLang="ja-JP" sz="500" kern="0" dirty="0">
                <a:latin typeface="游ゴシック" panose="020B0400000000000000" pitchFamily="50" charset="-128"/>
                <a:ea typeface="游ゴシック" panose="020B0400000000000000" pitchFamily="50" charset="-128"/>
              </a:rPr>
              <a:t>9</a:t>
            </a:r>
            <a:r>
              <a:rPr kumimoji="0" lang="ja-JP" altLang="en-US" sz="500" kern="0" dirty="0">
                <a:latin typeface="游ゴシック" panose="020B0400000000000000" pitchFamily="50" charset="-128"/>
                <a:ea typeface="游ゴシック" panose="020B0400000000000000" pitchFamily="50" charset="-128"/>
              </a:rPr>
              <a:t>月</a:t>
            </a:r>
            <a:r>
              <a:rPr kumimoji="0" lang="en-US" altLang="ja-JP" sz="500" kern="0" dirty="0">
                <a:latin typeface="游ゴシック" panose="020B0400000000000000" pitchFamily="50" charset="-128"/>
                <a:ea typeface="游ゴシック" panose="020B0400000000000000" pitchFamily="50" charset="-128"/>
              </a:rPr>
              <a:t>)</a:t>
            </a:r>
            <a:r>
              <a:rPr kumimoji="0" lang="ja-JP" altLang="en-US" sz="500" kern="0" dirty="0">
                <a:latin typeface="游ゴシック" panose="020B0400000000000000" pitchFamily="50" charset="-128"/>
                <a:ea typeface="游ゴシック" panose="020B0400000000000000" pitchFamily="50" charset="-128"/>
              </a:rPr>
              <a:t>」結果</a:t>
            </a:r>
            <a:r>
              <a:rPr kumimoji="0" lang="ja-JP" altLang="en-US" sz="500" kern="0">
                <a:latin typeface="游ゴシック" panose="020B0400000000000000" pitchFamily="50" charset="-128"/>
                <a:ea typeface="游ゴシック" panose="020B0400000000000000" pitchFamily="50" charset="-128"/>
              </a:rPr>
              <a:t>、</a:t>
            </a:r>
            <a:r>
              <a:rPr kumimoji="0" lang="en-US" altLang="ja-JP" sz="500" kern="0" dirty="0">
                <a:latin typeface="游ゴシック" panose="020B0400000000000000" pitchFamily="50" charset="-128"/>
                <a:ea typeface="游ゴシック" panose="020B0400000000000000" pitchFamily="50" charset="-128"/>
              </a:rPr>
              <a:t>36.5%</a:t>
            </a:r>
            <a:r>
              <a:rPr kumimoji="0" lang="ja-JP" altLang="en-US" sz="500" kern="0" dirty="0">
                <a:latin typeface="游ゴシック" panose="020B0400000000000000" pitchFamily="50" charset="-128"/>
                <a:ea typeface="游ゴシック" panose="020B0400000000000000" pitchFamily="50" charset="-128"/>
              </a:rPr>
              <a:t>を利用して算出</a:t>
            </a:r>
            <a:endPar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20685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lang="en-US" altLang="ja-JP" sz="4400" dirty="0">
                <a:latin typeface="Yu Gothic" panose="020B0400000000000000" pitchFamily="34" charset="-128"/>
                <a:ea typeface="Yu Gothic" panose="020B0400000000000000" pitchFamily="34" charset="-128"/>
              </a:rPr>
              <a:t>HTMLG</a:t>
            </a:r>
            <a:r>
              <a:rPr lang="ja-JP" altLang="en-US" sz="4400" dirty="0">
                <a:latin typeface="Yu Gothic" panose="020B0400000000000000" pitchFamily="34" charset="-128"/>
                <a:ea typeface="Yu Gothic" panose="020B0400000000000000" pitchFamily="34" charset="-128"/>
              </a:rPr>
              <a:t>ガイド</a:t>
            </a:r>
            <a:endParaRPr kumimoji="1" lang="ja-JP" altLang="en-US" sz="44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986036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2"/>
          <p:cNvSpPr>
            <a:spLocks noGrp="1"/>
          </p:cNvSpPr>
          <p:nvPr>
            <p:ph type="title"/>
          </p:nvPr>
        </p:nvSpPr>
        <p:spPr/>
        <p:txBody>
          <a:bodyPr/>
          <a:lstStyle/>
          <a:p>
            <a:r>
              <a:rPr lang="en-US" altLang="ja-JP" sz="2400" dirty="0"/>
              <a:t>HTML G</a:t>
            </a:r>
            <a:r>
              <a:rPr lang="ja-JP" altLang="en-US" sz="2400"/>
              <a:t>ガイド</a:t>
            </a: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2270111" y="867931"/>
            <a:ext cx="5416868"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遷移先が選べる次世代型の番組表広告</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11" name="グループ化 10">
            <a:extLst>
              <a:ext uri="{FF2B5EF4-FFF2-40B4-BE49-F238E27FC236}">
                <a16:creationId xmlns:a16="http://schemas.microsoft.com/office/drawing/2014/main" id="{0BB283FB-CAAD-5A42-8746-EFD0F212D61A}"/>
              </a:ext>
            </a:extLst>
          </p:cNvPr>
          <p:cNvGrpSpPr/>
          <p:nvPr/>
        </p:nvGrpSpPr>
        <p:grpSpPr>
          <a:xfrm>
            <a:off x="6922526" y="2001857"/>
            <a:ext cx="1636988" cy="671508"/>
            <a:chOff x="6042186" y="1337194"/>
            <a:chExt cx="1636988" cy="671508"/>
          </a:xfrm>
        </p:grpSpPr>
        <p:sp>
          <p:nvSpPr>
            <p:cNvPr id="138" name="正方形/長方形 137">
              <a:extLst>
                <a:ext uri="{FF2B5EF4-FFF2-40B4-BE49-F238E27FC236}">
                  <a16:creationId xmlns:a16="http://schemas.microsoft.com/office/drawing/2014/main" id="{E40ECD9A-FCE6-7C4D-8CE3-1C8BEFADE1D6}"/>
                </a:ext>
              </a:extLst>
            </p:cNvPr>
            <p:cNvSpPr/>
            <p:nvPr/>
          </p:nvSpPr>
          <p:spPr>
            <a:xfrm>
              <a:off x="6042186" y="1547037"/>
              <a:ext cx="1636988" cy="461665"/>
            </a:xfrm>
            <a:prstGeom prst="rect">
              <a:avLst/>
            </a:prstGeom>
          </p:spPr>
          <p:txBody>
            <a:bodyPr wrap="none">
              <a:spAutoFit/>
            </a:bodyPr>
            <a:lstStyle/>
            <a:p>
              <a:pPr algn="ctr"/>
              <a:r>
                <a:rPr lang="ja-JP" altLang="en-US" sz="2400" b="1" u="sng">
                  <a:latin typeface="游ゴシック" panose="020B0400000000000000" pitchFamily="50" charset="-128"/>
                  <a:ea typeface="游ゴシック" panose="020B0400000000000000" pitchFamily="50" charset="-128"/>
                </a:rPr>
                <a:t>約</a:t>
              </a:r>
              <a:r>
                <a:rPr lang="en-US" altLang="ja-JP" sz="2400" b="1" u="sng" dirty="0">
                  <a:latin typeface="游ゴシック" panose="020B0400000000000000" pitchFamily="50" charset="-128"/>
                  <a:ea typeface="游ゴシック" panose="020B0400000000000000" pitchFamily="50" charset="-128"/>
                </a:rPr>
                <a:t>540</a:t>
              </a:r>
              <a:r>
                <a:rPr lang="ja-JP" altLang="en-US" sz="2400" b="1" u="sng">
                  <a:latin typeface="游ゴシック" panose="020B0400000000000000" pitchFamily="50" charset="-128"/>
                  <a:ea typeface="游ゴシック" panose="020B0400000000000000" pitchFamily="50" charset="-128"/>
                </a:rPr>
                <a:t>万台</a:t>
              </a:r>
              <a:endParaRPr lang="ja-JP" altLang="en-US" sz="2400" b="1" u="sng" dirty="0">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486216" y="1337194"/>
              <a:ext cx="74892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出荷台数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12" name="グループ化 11">
            <a:extLst>
              <a:ext uri="{FF2B5EF4-FFF2-40B4-BE49-F238E27FC236}">
                <a16:creationId xmlns:a16="http://schemas.microsoft.com/office/drawing/2014/main" id="{63341C96-A66A-1D45-BC8F-5C01E5C885A7}"/>
              </a:ext>
            </a:extLst>
          </p:cNvPr>
          <p:cNvGrpSpPr/>
          <p:nvPr/>
        </p:nvGrpSpPr>
        <p:grpSpPr>
          <a:xfrm>
            <a:off x="6232483" y="3287832"/>
            <a:ext cx="3304801" cy="2181829"/>
            <a:chOff x="6088616" y="3064379"/>
            <a:chExt cx="3304801" cy="2181829"/>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088616" y="3177214"/>
              <a:ext cx="3304801" cy="20689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182989" y="3411492"/>
              <a:ext cx="2079415" cy="1600438"/>
            </a:xfrm>
            <a:prstGeom prst="rect">
              <a:avLst/>
            </a:prstGeom>
          </p:spPr>
          <p:txBody>
            <a:bodyPr wrap="none">
              <a:spAutoFit/>
            </a:bodyPr>
            <a:lstStyle/>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秒ローテーション</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日最大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枠</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・終日枠</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(5:00~29:00)</a:t>
              </a: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¥250,000</a:t>
              </a: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枠の中での差替え費</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¥50,000/</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回</a:t>
              </a:r>
              <a:endPar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182689" y="3064379"/>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2" name="グループ化 1">
            <a:extLst>
              <a:ext uri="{FF2B5EF4-FFF2-40B4-BE49-F238E27FC236}">
                <a16:creationId xmlns:a16="http://schemas.microsoft.com/office/drawing/2014/main" id="{1C73F584-2B10-EE45-9FD6-7B2F75AEA829}"/>
              </a:ext>
            </a:extLst>
          </p:cNvPr>
          <p:cNvGrpSpPr>
            <a:grpSpLocks noChangeAspect="1"/>
          </p:cNvGrpSpPr>
          <p:nvPr/>
        </p:nvGrpSpPr>
        <p:grpSpPr>
          <a:xfrm>
            <a:off x="1496630" y="1607603"/>
            <a:ext cx="3267534" cy="2145690"/>
            <a:chOff x="628365" y="2396623"/>
            <a:chExt cx="4783997" cy="3141504"/>
          </a:xfrm>
        </p:grpSpPr>
        <p:grpSp>
          <p:nvGrpSpPr>
            <p:cNvPr id="176" name="グループ化 175">
              <a:extLst>
                <a:ext uri="{FF2B5EF4-FFF2-40B4-BE49-F238E27FC236}">
                  <a16:creationId xmlns:a16="http://schemas.microsoft.com/office/drawing/2014/main" id="{20293900-2A6B-1841-9FBE-4156450A3BDC}"/>
                </a:ext>
              </a:extLst>
            </p:cNvPr>
            <p:cNvGrpSpPr/>
            <p:nvPr/>
          </p:nvGrpSpPr>
          <p:grpSpPr>
            <a:xfrm>
              <a:off x="628365" y="2396623"/>
              <a:ext cx="4783997" cy="3141504"/>
              <a:chOff x="427200" y="2011995"/>
              <a:chExt cx="4411425" cy="2856020"/>
            </a:xfrm>
          </p:grpSpPr>
          <p:grpSp>
            <p:nvGrpSpPr>
              <p:cNvPr id="177" name="グループ化 91">
                <a:extLst>
                  <a:ext uri="{FF2B5EF4-FFF2-40B4-BE49-F238E27FC236}">
                    <a16:creationId xmlns:a16="http://schemas.microsoft.com/office/drawing/2014/main" id="{0400B7A2-EA6D-5A4D-BEF2-007B55000831}"/>
                  </a:ext>
                </a:extLst>
              </p:cNvPr>
              <p:cNvGrpSpPr/>
              <p:nvPr/>
            </p:nvGrpSpPr>
            <p:grpSpPr>
              <a:xfrm>
                <a:off x="427200" y="2011995"/>
                <a:ext cx="4411425" cy="2856020"/>
                <a:chOff x="2038363" y="3332174"/>
                <a:chExt cx="1785149" cy="1226744"/>
              </a:xfrm>
              <a:solidFill>
                <a:schemeClr val="tx1">
                  <a:lumMod val="75000"/>
                  <a:lumOff val="25000"/>
                </a:schemeClr>
              </a:solidFill>
            </p:grpSpPr>
            <p:grpSp>
              <p:nvGrpSpPr>
                <p:cNvPr id="179" name="グループ化 92">
                  <a:extLst>
                    <a:ext uri="{FF2B5EF4-FFF2-40B4-BE49-F238E27FC236}">
                      <a16:creationId xmlns:a16="http://schemas.microsoft.com/office/drawing/2014/main" id="{3B968A19-B2CE-024F-931D-8ACF3B197624}"/>
                    </a:ext>
                  </a:extLst>
                </p:cNvPr>
                <p:cNvGrpSpPr/>
                <p:nvPr/>
              </p:nvGrpSpPr>
              <p:grpSpPr>
                <a:xfrm>
                  <a:off x="2038363" y="3332174"/>
                  <a:ext cx="1785149" cy="1087107"/>
                  <a:chOff x="2038363" y="3332174"/>
                  <a:chExt cx="1785149" cy="1087107"/>
                </a:xfrm>
                <a:grpFill/>
              </p:grpSpPr>
              <p:sp>
                <p:nvSpPr>
                  <p:cNvPr id="182" name="正方形/長方形 181">
                    <a:extLst>
                      <a:ext uri="{FF2B5EF4-FFF2-40B4-BE49-F238E27FC236}">
                        <a16:creationId xmlns:a16="http://schemas.microsoft.com/office/drawing/2014/main" id="{C402C5B3-773B-6F48-9595-9EE11C20D256}"/>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83" name="正方形/長方形 182">
                    <a:extLst>
                      <a:ext uri="{FF2B5EF4-FFF2-40B4-BE49-F238E27FC236}">
                        <a16:creationId xmlns:a16="http://schemas.microsoft.com/office/drawing/2014/main" id="{9D5B2936-8E2E-3E4E-B463-42FE5C8FD538}"/>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180" name="正方形/長方形 179">
                  <a:extLst>
                    <a:ext uri="{FF2B5EF4-FFF2-40B4-BE49-F238E27FC236}">
                      <a16:creationId xmlns:a16="http://schemas.microsoft.com/office/drawing/2014/main" id="{3CA26006-0E55-B048-A162-C1B7ADB8FEAD}"/>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81" name="正方形/長方形 180">
                  <a:extLst>
                    <a:ext uri="{FF2B5EF4-FFF2-40B4-BE49-F238E27FC236}">
                      <a16:creationId xmlns:a16="http://schemas.microsoft.com/office/drawing/2014/main" id="{F7F17D83-14B1-8E45-A26D-591485AF6DE9}"/>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178" name="Picture 2">
                <a:extLst>
                  <a:ext uri="{FF2B5EF4-FFF2-40B4-BE49-F238E27FC236}">
                    <a16:creationId xmlns:a16="http://schemas.microsoft.com/office/drawing/2014/main" id="{247FE44B-23BA-A748-B9B0-AECC87F00828}"/>
                  </a:ext>
                </a:extLst>
              </p:cNvPr>
              <p:cNvPicPr>
                <a:picLocks noChangeAspect="1" noChangeArrowheads="1"/>
              </p:cNvPicPr>
              <p:nvPr/>
            </p:nvPicPr>
            <p:blipFill>
              <a:blip r:embed="rId2" cstate="print"/>
              <a:srcRect/>
              <a:stretch>
                <a:fillRect/>
              </a:stretch>
            </p:blipFill>
            <p:spPr bwMode="auto">
              <a:xfrm>
                <a:off x="594386" y="2125499"/>
                <a:ext cx="4095602" cy="2323384"/>
              </a:xfrm>
              <a:prstGeom prst="rect">
                <a:avLst/>
              </a:prstGeom>
              <a:noFill/>
              <a:ln w="9525">
                <a:noFill/>
                <a:miter lim="800000"/>
                <a:headEnd/>
                <a:tailEnd/>
              </a:ln>
            </p:spPr>
          </p:pic>
        </p:grpSp>
        <p:sp>
          <p:nvSpPr>
            <p:cNvPr id="184" name="正方形/長方形 183">
              <a:extLst>
                <a:ext uri="{FF2B5EF4-FFF2-40B4-BE49-F238E27FC236}">
                  <a16:creationId xmlns:a16="http://schemas.microsoft.com/office/drawing/2014/main" id="{A5F3D1EB-FCDC-6B46-A017-C72845116A02}"/>
                </a:ext>
              </a:extLst>
            </p:cNvPr>
            <p:cNvSpPr/>
            <p:nvPr/>
          </p:nvSpPr>
          <p:spPr>
            <a:xfrm>
              <a:off x="3499340" y="4710464"/>
              <a:ext cx="1719130" cy="341137"/>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AD</a:t>
              </a:r>
              <a:endParaRPr kumimoji="1" lang="ja-JP" altLang="en-US" b="1" dirty="0">
                <a:latin typeface="游ゴシック" panose="020B0400000000000000" pitchFamily="50" charset="-128"/>
                <a:ea typeface="游ゴシック" panose="020B0400000000000000" pitchFamily="50" charset="-128"/>
              </a:endParaRPr>
            </a:p>
          </p:txBody>
        </p:sp>
      </p:grpSp>
      <p:sp>
        <p:nvSpPr>
          <p:cNvPr id="185" name="フッター プレースホルダー 2">
            <a:extLst>
              <a:ext uri="{FF2B5EF4-FFF2-40B4-BE49-F238E27FC236}">
                <a16:creationId xmlns:a16="http://schemas.microsoft.com/office/drawing/2014/main" id="{C9E90739-A258-E24F-B608-6DE56EEDED53}"/>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86" name="スライド番号プレースホルダー 3">
            <a:extLst>
              <a:ext uri="{FF2B5EF4-FFF2-40B4-BE49-F238E27FC236}">
                <a16:creationId xmlns:a16="http://schemas.microsoft.com/office/drawing/2014/main" id="{AC1F9982-A8AB-EA45-BFE0-27174F04890C}"/>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8</a:t>
            </a:fld>
            <a:endParaRPr lang="ja-JP" altLang="en-US" dirty="0"/>
          </a:p>
        </p:txBody>
      </p:sp>
      <p:sp>
        <p:nvSpPr>
          <p:cNvPr id="51" name="正方形/長方形 50">
            <a:extLst>
              <a:ext uri="{FF2B5EF4-FFF2-40B4-BE49-F238E27FC236}">
                <a16:creationId xmlns:a16="http://schemas.microsoft.com/office/drawing/2014/main" id="{3FF64D4D-F276-5F4A-9911-BEE184A98F25}"/>
              </a:ext>
            </a:extLst>
          </p:cNvPr>
          <p:cNvSpPr/>
          <p:nvPr/>
        </p:nvSpPr>
        <p:spPr>
          <a:xfrm>
            <a:off x="2035174" y="4802850"/>
            <a:ext cx="327334" cy="276999"/>
          </a:xfrm>
          <a:prstGeom prst="rect">
            <a:avLst/>
          </a:prstGeom>
        </p:spPr>
        <p:txBody>
          <a:bodyPr wrap="none">
            <a:spAutoFit/>
          </a:bodyPr>
          <a:lstStyle/>
          <a:p>
            <a:pPr algn="ct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or</a:t>
            </a:r>
            <a:endPar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5" name="テキスト ボックス 44">
            <a:extLst>
              <a:ext uri="{FF2B5EF4-FFF2-40B4-BE49-F238E27FC236}">
                <a16:creationId xmlns:a16="http://schemas.microsoft.com/office/drawing/2014/main" id="{7EDF05CE-D05C-D74A-95EA-A731F7B9EC3D}"/>
              </a:ext>
            </a:extLst>
          </p:cNvPr>
          <p:cNvSpPr txBox="1"/>
          <p:nvPr/>
        </p:nvSpPr>
        <p:spPr>
          <a:xfrm>
            <a:off x="8332673" y="5508117"/>
            <a:ext cx="1231828" cy="169277"/>
          </a:xfrm>
          <a:prstGeom prst="rect">
            <a:avLst/>
          </a:prstGeom>
          <a:noFill/>
        </p:spPr>
        <p:txBody>
          <a:bodyPr wrap="square" rtlCol="0">
            <a:spAutoFit/>
          </a:bodyPr>
          <a:lstStyle/>
          <a:p>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endPar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 name="正方形/長方形 3">
            <a:extLst>
              <a:ext uri="{FF2B5EF4-FFF2-40B4-BE49-F238E27FC236}">
                <a16:creationId xmlns:a16="http://schemas.microsoft.com/office/drawing/2014/main" id="{69A27DCC-F0EB-CE40-9ACC-69402D5B9A67}"/>
              </a:ext>
            </a:extLst>
          </p:cNvPr>
          <p:cNvSpPr/>
          <p:nvPr/>
        </p:nvSpPr>
        <p:spPr>
          <a:xfrm>
            <a:off x="7741016" y="2616923"/>
            <a:ext cx="809837" cy="169277"/>
          </a:xfrm>
          <a:prstGeom prst="rect">
            <a:avLst/>
          </a:prstGeom>
        </p:spPr>
        <p:txBody>
          <a:bodyPr wrap="none">
            <a:spAutoFit/>
          </a:bodyPr>
          <a:lstStyle/>
          <a:p>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3</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7" name="角丸四角形 46">
            <a:extLst>
              <a:ext uri="{FF2B5EF4-FFF2-40B4-BE49-F238E27FC236}">
                <a16:creationId xmlns:a16="http://schemas.microsoft.com/office/drawing/2014/main" id="{E6B11847-0C22-114F-8269-BA1132F9E22F}"/>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8" name="正方形/長方形 53">
            <a:extLst>
              <a:ext uri="{FF2B5EF4-FFF2-40B4-BE49-F238E27FC236}">
                <a16:creationId xmlns:a16="http://schemas.microsoft.com/office/drawing/2014/main" id="{4299CDF0-B05F-7F41-BC24-34132BB423B3}"/>
              </a:ext>
            </a:extLst>
          </p:cNvPr>
          <p:cNvSpPr>
            <a:spLocks noChangeArrowheads="1"/>
          </p:cNvSpPr>
          <p:nvPr/>
        </p:nvSpPr>
        <p:spPr bwMode="auto">
          <a:xfrm>
            <a:off x="4624791" y="5975381"/>
            <a:ext cx="26139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dirty="0">
                <a:solidFill>
                  <a:srgbClr val="404040"/>
                </a:solidFill>
                <a:latin typeface="游ゴシック" panose="020B0400000000000000" pitchFamily="50" charset="-128"/>
                <a:ea typeface="游ゴシック" panose="020B0400000000000000" pitchFamily="50" charset="-128"/>
              </a:rPr>
              <a:t>未対応の機種も</a:t>
            </a:r>
            <a:r>
              <a:rPr lang="ja-JP" altLang="en-US" sz="400">
                <a:solidFill>
                  <a:srgbClr val="404040"/>
                </a:solidFill>
                <a:latin typeface="游ゴシック" panose="020B0400000000000000" pitchFamily="50" charset="-128"/>
                <a:ea typeface="游ゴシック" panose="020B0400000000000000" pitchFamily="50" charset="-128"/>
              </a:rPr>
              <a:t>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一部、インターネット断線後、別商品の</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放送型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に切り替わる受信機がございます。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放送型</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ガイド広告</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のご購入がないと広告は掲載されません。</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grpSp>
        <p:nvGrpSpPr>
          <p:cNvPr id="16" name="グループ化 15">
            <a:extLst>
              <a:ext uri="{FF2B5EF4-FFF2-40B4-BE49-F238E27FC236}">
                <a16:creationId xmlns:a16="http://schemas.microsoft.com/office/drawing/2014/main" id="{D378402F-47D1-6546-AFCA-5523AD708AF7}"/>
              </a:ext>
            </a:extLst>
          </p:cNvPr>
          <p:cNvGrpSpPr/>
          <p:nvPr/>
        </p:nvGrpSpPr>
        <p:grpSpPr>
          <a:xfrm>
            <a:off x="1607428" y="5758550"/>
            <a:ext cx="3017363" cy="483965"/>
            <a:chOff x="1743482" y="5702567"/>
            <a:chExt cx="3017363" cy="483965"/>
          </a:xfrm>
        </p:grpSpPr>
        <p:pic>
          <p:nvPicPr>
            <p:cNvPr id="49" name="図 48">
              <a:extLst>
                <a:ext uri="{FF2B5EF4-FFF2-40B4-BE49-F238E27FC236}">
                  <a16:creationId xmlns:a16="http://schemas.microsoft.com/office/drawing/2014/main" id="{B08DC723-8F59-6F48-9E25-F480334A2F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8148" y="5702567"/>
              <a:ext cx="922134" cy="286440"/>
            </a:xfrm>
            <a:prstGeom prst="rect">
              <a:avLst/>
            </a:prstGeom>
          </p:spPr>
        </p:pic>
        <p:pic>
          <p:nvPicPr>
            <p:cNvPr id="52" name="図 51">
              <a:extLst>
                <a:ext uri="{FF2B5EF4-FFF2-40B4-BE49-F238E27FC236}">
                  <a16:creationId xmlns:a16="http://schemas.microsoft.com/office/drawing/2014/main" id="{992A9610-27F7-1243-ADBE-5D7A896E6C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41738" y="6035328"/>
              <a:ext cx="624681" cy="151204"/>
            </a:xfrm>
            <a:prstGeom prst="rect">
              <a:avLst/>
            </a:prstGeom>
          </p:spPr>
        </p:pic>
        <p:pic>
          <p:nvPicPr>
            <p:cNvPr id="53" name="図 52">
              <a:extLst>
                <a:ext uri="{FF2B5EF4-FFF2-40B4-BE49-F238E27FC236}">
                  <a16:creationId xmlns:a16="http://schemas.microsoft.com/office/drawing/2014/main" id="{B17C9CB6-7315-C547-8C86-E2DA164E3BCD}"/>
                </a:ext>
              </a:extLst>
            </p:cNvPr>
            <p:cNvPicPr>
              <a:picLocks noChangeAspect="1"/>
            </p:cNvPicPr>
            <p:nvPr/>
          </p:nvPicPr>
          <p:blipFill>
            <a:blip r:embed="rId5"/>
            <a:stretch>
              <a:fillRect/>
            </a:stretch>
          </p:blipFill>
          <p:spPr>
            <a:xfrm>
              <a:off x="2852214" y="6023293"/>
              <a:ext cx="377933" cy="143282"/>
            </a:xfrm>
            <a:prstGeom prst="rect">
              <a:avLst/>
            </a:prstGeom>
          </p:spPr>
        </p:pic>
        <p:pic>
          <p:nvPicPr>
            <p:cNvPr id="54" name="図 53">
              <a:extLst>
                <a:ext uri="{FF2B5EF4-FFF2-40B4-BE49-F238E27FC236}">
                  <a16:creationId xmlns:a16="http://schemas.microsoft.com/office/drawing/2014/main" id="{2BB5F1E1-2414-864C-8E10-A3260B63BA2B}"/>
                </a:ext>
              </a:extLst>
            </p:cNvPr>
            <p:cNvPicPr>
              <a:picLocks noChangeAspect="1"/>
            </p:cNvPicPr>
            <p:nvPr/>
          </p:nvPicPr>
          <p:blipFill>
            <a:blip r:embed="rId6"/>
            <a:stretch>
              <a:fillRect/>
            </a:stretch>
          </p:blipFill>
          <p:spPr>
            <a:xfrm>
              <a:off x="3284440" y="6065224"/>
              <a:ext cx="600146" cy="112528"/>
            </a:xfrm>
            <a:prstGeom prst="rect">
              <a:avLst/>
            </a:prstGeom>
          </p:spPr>
        </p:pic>
        <p:pic>
          <p:nvPicPr>
            <p:cNvPr id="57" name="図 56">
              <a:extLst>
                <a:ext uri="{FF2B5EF4-FFF2-40B4-BE49-F238E27FC236}">
                  <a16:creationId xmlns:a16="http://schemas.microsoft.com/office/drawing/2014/main" id="{4F1D479F-E9DA-6448-9E63-2E10C397828C}"/>
                </a:ext>
              </a:extLst>
            </p:cNvPr>
            <p:cNvPicPr>
              <a:picLocks noChangeAspect="1"/>
            </p:cNvPicPr>
            <p:nvPr/>
          </p:nvPicPr>
          <p:blipFill rotWithShape="1">
            <a:blip r:embed="rId7">
              <a:clrChange>
                <a:clrFrom>
                  <a:srgbClr val="FFFFFF"/>
                </a:clrFrom>
                <a:clrTo>
                  <a:srgbClr val="FFFFFF">
                    <a:alpha val="0"/>
                  </a:srgbClr>
                </a:clrTo>
              </a:clrChange>
            </a:blip>
            <a:srcRect t="29275" b="22036"/>
            <a:stretch/>
          </p:blipFill>
          <p:spPr>
            <a:xfrm>
              <a:off x="3822767" y="6056442"/>
              <a:ext cx="938078" cy="128960"/>
            </a:xfrm>
            <a:prstGeom prst="rect">
              <a:avLst/>
            </a:prstGeom>
          </p:spPr>
        </p:pic>
        <p:pic>
          <p:nvPicPr>
            <p:cNvPr id="58" name="図 57">
              <a:extLst>
                <a:ext uri="{FF2B5EF4-FFF2-40B4-BE49-F238E27FC236}">
                  <a16:creationId xmlns:a16="http://schemas.microsoft.com/office/drawing/2014/main" id="{C6CA80FE-755C-D640-A0B9-FC91E5F44DEB}"/>
                </a:ext>
              </a:extLst>
            </p:cNvPr>
            <p:cNvPicPr>
              <a:picLocks noChangeAspect="1"/>
            </p:cNvPicPr>
            <p:nvPr/>
          </p:nvPicPr>
          <p:blipFill>
            <a:blip r:embed="rId8"/>
            <a:stretch>
              <a:fillRect/>
            </a:stretch>
          </p:blipFill>
          <p:spPr>
            <a:xfrm>
              <a:off x="1743482" y="6012553"/>
              <a:ext cx="343963" cy="161865"/>
            </a:xfrm>
            <a:prstGeom prst="rect">
              <a:avLst/>
            </a:prstGeom>
          </p:spPr>
        </p:pic>
      </p:grpSp>
      <p:grpSp>
        <p:nvGrpSpPr>
          <p:cNvPr id="14" name="グループ化 13">
            <a:extLst>
              <a:ext uri="{FF2B5EF4-FFF2-40B4-BE49-F238E27FC236}">
                <a16:creationId xmlns:a16="http://schemas.microsoft.com/office/drawing/2014/main" id="{3BB98D4F-5794-0245-8186-D606E394628C}"/>
              </a:ext>
            </a:extLst>
          </p:cNvPr>
          <p:cNvGrpSpPr/>
          <p:nvPr/>
        </p:nvGrpSpPr>
        <p:grpSpPr>
          <a:xfrm>
            <a:off x="2156552" y="3899244"/>
            <a:ext cx="1919115" cy="1644695"/>
            <a:chOff x="2190094" y="3843261"/>
            <a:chExt cx="1919115" cy="1644695"/>
          </a:xfrm>
        </p:grpSpPr>
        <p:sp>
          <p:nvSpPr>
            <p:cNvPr id="34" name="下矢印 33">
              <a:extLst>
                <a:ext uri="{FF2B5EF4-FFF2-40B4-BE49-F238E27FC236}">
                  <a16:creationId xmlns:a16="http://schemas.microsoft.com/office/drawing/2014/main" id="{6B716A98-94D1-5C4A-B477-2E78EDC35FA0}"/>
                </a:ext>
              </a:extLst>
            </p:cNvPr>
            <p:cNvSpPr/>
            <p:nvPr/>
          </p:nvSpPr>
          <p:spPr>
            <a:xfrm rot="10800000" flipV="1">
              <a:off x="2952426" y="3843261"/>
              <a:ext cx="394451" cy="316380"/>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6" name="正方形/長方形 55">
              <a:extLst>
                <a:ext uri="{FF2B5EF4-FFF2-40B4-BE49-F238E27FC236}">
                  <a16:creationId xmlns:a16="http://schemas.microsoft.com/office/drawing/2014/main" id="{71DA5399-7D47-284D-8F8A-A93BBE71D69A}"/>
                </a:ext>
              </a:extLst>
            </p:cNvPr>
            <p:cNvSpPr/>
            <p:nvPr/>
          </p:nvSpPr>
          <p:spPr>
            <a:xfrm>
              <a:off x="2190094" y="4159666"/>
              <a:ext cx="1919115" cy="215444"/>
            </a:xfrm>
            <a:prstGeom prst="rect">
              <a:avLst/>
            </a:prstGeom>
          </p:spPr>
          <p:txBody>
            <a:bodyPr wrap="none">
              <a:spAutoFit/>
            </a:bodyPr>
            <a:lstStyle/>
            <a:p>
              <a:r>
                <a:rPr lang="ja-JP" altLang="en-US" sz="800" b="1">
                  <a:solidFill>
                    <a:schemeClr val="tx1">
                      <a:lumMod val="75000"/>
                      <a:lumOff val="25000"/>
                    </a:schemeClr>
                  </a:solidFill>
                  <a:latin typeface="游ゴシック" panose="020B0400000000000000" pitchFamily="50" charset="-128"/>
                  <a:ea typeface="游ゴシック" panose="020B0400000000000000" pitchFamily="50" charset="-128"/>
                </a:rPr>
                <a:t>ご指定の番組詳細ページ</a:t>
              </a:r>
              <a:r>
                <a:rPr lang="en-US" altLang="ja-JP" sz="800" b="1" dirty="0">
                  <a:solidFill>
                    <a:schemeClr val="tx1">
                      <a:lumMod val="75000"/>
                      <a:lumOff val="25000"/>
                    </a:schemeClr>
                  </a:solidFill>
                  <a:latin typeface="游ゴシック" panose="020B0400000000000000" pitchFamily="50" charset="-128"/>
                  <a:ea typeface="游ゴシック" panose="020B0400000000000000" pitchFamily="50" charset="-128"/>
                </a:rPr>
                <a:t>(EPG)</a:t>
              </a:r>
              <a:r>
                <a:rPr lang="ja-JP" altLang="en-US" sz="800" b="1">
                  <a:solidFill>
                    <a:schemeClr val="tx1">
                      <a:lumMod val="75000"/>
                      <a:lumOff val="25000"/>
                    </a:schemeClr>
                  </a:solidFill>
                  <a:latin typeface="游ゴシック" panose="020B0400000000000000" pitchFamily="50" charset="-128"/>
                  <a:ea typeface="游ゴシック" panose="020B0400000000000000" pitchFamily="50" charset="-128"/>
                </a:rPr>
                <a:t>へ遷移</a:t>
              </a:r>
              <a:endParaRPr lang="ja-JP" altLang="en-US" sz="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6" name="グループ化 5">
              <a:extLst>
                <a:ext uri="{FF2B5EF4-FFF2-40B4-BE49-F238E27FC236}">
                  <a16:creationId xmlns:a16="http://schemas.microsoft.com/office/drawing/2014/main" id="{3D15A467-8DB2-9243-9C1F-0D8B81157033}"/>
                </a:ext>
              </a:extLst>
            </p:cNvPr>
            <p:cNvGrpSpPr>
              <a:grpSpLocks noChangeAspect="1"/>
            </p:cNvGrpSpPr>
            <p:nvPr/>
          </p:nvGrpSpPr>
          <p:grpSpPr>
            <a:xfrm>
              <a:off x="2303651" y="4353212"/>
              <a:ext cx="1692000" cy="1134744"/>
              <a:chOff x="1681053" y="6718938"/>
              <a:chExt cx="2104352" cy="1411288"/>
            </a:xfrm>
          </p:grpSpPr>
          <p:pic>
            <p:nvPicPr>
              <p:cNvPr id="75" name="Picture 27" descr="Gガイド実機画面_番組表画面">
                <a:extLst>
                  <a:ext uri="{FF2B5EF4-FFF2-40B4-BE49-F238E27FC236}">
                    <a16:creationId xmlns:a16="http://schemas.microsoft.com/office/drawing/2014/main" id="{F67FC527-7329-1A4E-8290-6FA2462149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10255"/>
              <a:stretch>
                <a:fillRect/>
              </a:stretch>
            </p:blipFill>
            <p:spPr bwMode="auto">
              <a:xfrm>
                <a:off x="1681053" y="6718938"/>
                <a:ext cx="2104352" cy="1411288"/>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pic>
            <p:nvPicPr>
              <p:cNvPr id="78" name="図 7" descr="Detail_JCOM.jpg">
                <a:extLst>
                  <a:ext uri="{FF2B5EF4-FFF2-40B4-BE49-F238E27FC236}">
                    <a16:creationId xmlns:a16="http://schemas.microsoft.com/office/drawing/2014/main" id="{CB3F0154-032D-F44A-ABDC-B1EBBA88F4A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44308" y="6792689"/>
                <a:ext cx="1957626" cy="110194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grpSp>
        <p:nvGrpSpPr>
          <p:cNvPr id="15" name="グループ化 14">
            <a:extLst>
              <a:ext uri="{FF2B5EF4-FFF2-40B4-BE49-F238E27FC236}">
                <a16:creationId xmlns:a16="http://schemas.microsoft.com/office/drawing/2014/main" id="{F04230A3-CC0B-8E4A-BD2E-30CE3DD670CB}"/>
              </a:ext>
            </a:extLst>
          </p:cNvPr>
          <p:cNvGrpSpPr/>
          <p:nvPr/>
        </p:nvGrpSpPr>
        <p:grpSpPr>
          <a:xfrm>
            <a:off x="402031" y="3899245"/>
            <a:ext cx="1692000" cy="1637952"/>
            <a:chOff x="402031" y="3843262"/>
            <a:chExt cx="1692000" cy="1637952"/>
          </a:xfrm>
        </p:grpSpPr>
        <p:sp>
          <p:nvSpPr>
            <p:cNvPr id="33" name="下矢印 32">
              <a:extLst>
                <a:ext uri="{FF2B5EF4-FFF2-40B4-BE49-F238E27FC236}">
                  <a16:creationId xmlns:a16="http://schemas.microsoft.com/office/drawing/2014/main" id="{444E58FC-6823-3F4F-8930-A53064594D93}"/>
                </a:ext>
              </a:extLst>
            </p:cNvPr>
            <p:cNvSpPr/>
            <p:nvPr/>
          </p:nvSpPr>
          <p:spPr>
            <a:xfrm rot="10800000" flipV="1">
              <a:off x="1050806" y="3843262"/>
              <a:ext cx="394451" cy="316380"/>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5" name="正方形/長方形 54">
              <a:extLst>
                <a:ext uri="{FF2B5EF4-FFF2-40B4-BE49-F238E27FC236}">
                  <a16:creationId xmlns:a16="http://schemas.microsoft.com/office/drawing/2014/main" id="{7B481E89-7196-5642-A751-6C3025C9CF1B}"/>
                </a:ext>
              </a:extLst>
            </p:cNvPr>
            <p:cNvSpPr/>
            <p:nvPr/>
          </p:nvSpPr>
          <p:spPr>
            <a:xfrm>
              <a:off x="540145" y="4142179"/>
              <a:ext cx="1415772" cy="215444"/>
            </a:xfrm>
            <a:prstGeom prst="rect">
              <a:avLst/>
            </a:prstGeom>
          </p:spPr>
          <p:txBody>
            <a:bodyPr wrap="none">
              <a:spAutoFit/>
            </a:bodyPr>
            <a:lstStyle/>
            <a:p>
              <a:r>
                <a:rPr lang="ja-JP" altLang="en-US" sz="800" b="1">
                  <a:solidFill>
                    <a:schemeClr val="tx1">
                      <a:lumMod val="75000"/>
                      <a:lumOff val="25000"/>
                    </a:schemeClr>
                  </a:solidFill>
                  <a:latin typeface="游ゴシック" panose="020B0400000000000000" pitchFamily="50" charset="-128"/>
                  <a:ea typeface="游ゴシック" panose="020B0400000000000000" pitchFamily="50" charset="-128"/>
                </a:rPr>
                <a:t>ご指定のチャンネルへ選局</a:t>
              </a:r>
              <a:endParaRPr lang="ja-JP" altLang="en-US" sz="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DAB577F0-9E06-4B4F-BCA1-3BB42BEA5869}"/>
                </a:ext>
              </a:extLst>
            </p:cNvPr>
            <p:cNvGrpSpPr>
              <a:grpSpLocks noChangeAspect="1"/>
            </p:cNvGrpSpPr>
            <p:nvPr/>
          </p:nvGrpSpPr>
          <p:grpSpPr>
            <a:xfrm>
              <a:off x="402031" y="4346471"/>
              <a:ext cx="1692000" cy="1134743"/>
              <a:chOff x="-1419147" y="7188989"/>
              <a:chExt cx="2104352" cy="1411288"/>
            </a:xfrm>
          </p:grpSpPr>
          <p:pic>
            <p:nvPicPr>
              <p:cNvPr id="79" name="Picture 27" descr="Gガイド実機画面_番組表画面">
                <a:extLst>
                  <a:ext uri="{FF2B5EF4-FFF2-40B4-BE49-F238E27FC236}">
                    <a16:creationId xmlns:a16="http://schemas.microsoft.com/office/drawing/2014/main" id="{71DD3510-2DE8-CF4B-9B7E-CDC8695969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10255"/>
              <a:stretch>
                <a:fillRect/>
              </a:stretch>
            </p:blipFill>
            <p:spPr bwMode="auto">
              <a:xfrm>
                <a:off x="-1419147" y="7188989"/>
                <a:ext cx="2104352" cy="1411288"/>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sp>
            <p:nvSpPr>
              <p:cNvPr id="39" name="正方形/長方形 38">
                <a:extLst>
                  <a:ext uri="{FF2B5EF4-FFF2-40B4-BE49-F238E27FC236}">
                    <a16:creationId xmlns:a16="http://schemas.microsoft.com/office/drawing/2014/main" id="{FC3F5442-CA39-DD49-B85B-3C7B324365E2}"/>
                  </a:ext>
                </a:extLst>
              </p:cNvPr>
              <p:cNvSpPr/>
              <p:nvPr/>
            </p:nvSpPr>
            <p:spPr bwMode="auto">
              <a:xfrm>
                <a:off x="-1312053" y="7258362"/>
                <a:ext cx="1890164" cy="978760"/>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FFFFFF"/>
                  </a:solidFill>
                  <a:latin typeface="游ゴシック" panose="020B0400000000000000" pitchFamily="50" charset="-128"/>
                  <a:ea typeface="游ゴシック" panose="020B0400000000000000" pitchFamily="50" charset="-128"/>
                </a:endParaRPr>
              </a:p>
            </p:txBody>
          </p:sp>
          <p:sp>
            <p:nvSpPr>
              <p:cNvPr id="40" name="テキスト ボックス 5">
                <a:extLst>
                  <a:ext uri="{FF2B5EF4-FFF2-40B4-BE49-F238E27FC236}">
                    <a16:creationId xmlns:a16="http://schemas.microsoft.com/office/drawing/2014/main" id="{DBE27B22-0FFF-AD40-879F-7A3C77F60274}"/>
                  </a:ext>
                </a:extLst>
              </p:cNvPr>
              <p:cNvSpPr txBox="1">
                <a:spLocks noChangeArrowheads="1"/>
              </p:cNvSpPr>
              <p:nvPr/>
            </p:nvSpPr>
            <p:spPr bwMode="auto">
              <a:xfrm>
                <a:off x="-1074768" y="7541580"/>
                <a:ext cx="1415595" cy="421062"/>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8575"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600" b="1" dirty="0">
                    <a:solidFill>
                      <a:schemeClr val="bg1"/>
                    </a:solidFill>
                    <a:latin typeface="游ゴシック" panose="020B0400000000000000" pitchFamily="50" charset="-128"/>
                    <a:ea typeface="游ゴシック" panose="020B0400000000000000" pitchFamily="50" charset="-128"/>
                  </a:rPr>
                  <a:t>ON AIR</a:t>
                </a:r>
              </a:p>
            </p:txBody>
          </p:sp>
        </p:grpSp>
      </p:grpSp>
      <p:grpSp>
        <p:nvGrpSpPr>
          <p:cNvPr id="13" name="グループ化 12">
            <a:extLst>
              <a:ext uri="{FF2B5EF4-FFF2-40B4-BE49-F238E27FC236}">
                <a16:creationId xmlns:a16="http://schemas.microsoft.com/office/drawing/2014/main" id="{2700658A-859C-4F4A-915B-40A8F707AF3D}"/>
              </a:ext>
            </a:extLst>
          </p:cNvPr>
          <p:cNvGrpSpPr/>
          <p:nvPr/>
        </p:nvGrpSpPr>
        <p:grpSpPr>
          <a:xfrm>
            <a:off x="4106524" y="3899244"/>
            <a:ext cx="1692000" cy="1651022"/>
            <a:chOff x="4106524" y="3843261"/>
            <a:chExt cx="1692000" cy="1651022"/>
          </a:xfrm>
        </p:grpSpPr>
        <p:grpSp>
          <p:nvGrpSpPr>
            <p:cNvPr id="7" name="グループ化 6">
              <a:extLst>
                <a:ext uri="{FF2B5EF4-FFF2-40B4-BE49-F238E27FC236}">
                  <a16:creationId xmlns:a16="http://schemas.microsoft.com/office/drawing/2014/main" id="{8253EBE6-49C7-2C47-88F0-69CBE47DE074}"/>
                </a:ext>
              </a:extLst>
            </p:cNvPr>
            <p:cNvGrpSpPr>
              <a:grpSpLocks noChangeAspect="1"/>
            </p:cNvGrpSpPr>
            <p:nvPr/>
          </p:nvGrpSpPr>
          <p:grpSpPr>
            <a:xfrm>
              <a:off x="4106524" y="4359539"/>
              <a:ext cx="1692000" cy="1134744"/>
              <a:chOff x="4089253" y="6737705"/>
              <a:chExt cx="2104352" cy="1411288"/>
            </a:xfrm>
          </p:grpSpPr>
          <p:pic>
            <p:nvPicPr>
              <p:cNvPr id="67" name="図 66" descr="HTML_demo.psd">
                <a:extLst>
                  <a:ext uri="{FF2B5EF4-FFF2-40B4-BE49-F238E27FC236}">
                    <a16:creationId xmlns:a16="http://schemas.microsoft.com/office/drawing/2014/main" id="{CF285EC8-FA25-0849-B29F-D6502CBD4A3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38053" y="6767852"/>
                <a:ext cx="2004363" cy="1126781"/>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pic>
            <p:nvPicPr>
              <p:cNvPr id="68" name="Picture 27" descr="Gガイド実機画面_番組表画面">
                <a:extLst>
                  <a:ext uri="{FF2B5EF4-FFF2-40B4-BE49-F238E27FC236}">
                    <a16:creationId xmlns:a16="http://schemas.microsoft.com/office/drawing/2014/main" id="{5FAD3917-1F08-7E47-9164-06D893EF44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10255"/>
              <a:stretch>
                <a:fillRect/>
              </a:stretch>
            </p:blipFill>
            <p:spPr bwMode="auto">
              <a:xfrm>
                <a:off x="4089253" y="6737705"/>
                <a:ext cx="2104352" cy="1411288"/>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pic>
            <p:nvPicPr>
              <p:cNvPr id="69" name="図 68" descr="top_Jungfrau.jpg">
                <a:extLst>
                  <a:ext uri="{FF2B5EF4-FFF2-40B4-BE49-F238E27FC236}">
                    <a16:creationId xmlns:a16="http://schemas.microsoft.com/office/drawing/2014/main" id="{02E610CF-3437-6B4D-A798-7EAA43049E2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32273" y="7737629"/>
                <a:ext cx="770026" cy="143708"/>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sp>
            <p:nvSpPr>
              <p:cNvPr id="70" name="正方形/長方形 69">
                <a:extLst>
                  <a:ext uri="{FF2B5EF4-FFF2-40B4-BE49-F238E27FC236}">
                    <a16:creationId xmlns:a16="http://schemas.microsoft.com/office/drawing/2014/main" id="{32E6DF8D-3CEB-8047-97BC-B202FFDDCC68}"/>
                  </a:ext>
                </a:extLst>
              </p:cNvPr>
              <p:cNvSpPr/>
              <p:nvPr/>
            </p:nvSpPr>
            <p:spPr>
              <a:xfrm>
                <a:off x="5332274" y="7756967"/>
                <a:ext cx="787782" cy="12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82" name="正方形/長方形 81">
                <a:extLst>
                  <a:ext uri="{FF2B5EF4-FFF2-40B4-BE49-F238E27FC236}">
                    <a16:creationId xmlns:a16="http://schemas.microsoft.com/office/drawing/2014/main" id="{21A0F6EB-B4D3-8D46-ACB0-6DD9A62811A7}"/>
                  </a:ext>
                </a:extLst>
              </p:cNvPr>
              <p:cNvSpPr/>
              <p:nvPr/>
            </p:nvSpPr>
            <p:spPr>
              <a:xfrm>
                <a:off x="4165463" y="6842564"/>
                <a:ext cx="1951932" cy="8776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83" name="正方形/長方形 58">
                <a:extLst>
                  <a:ext uri="{FF2B5EF4-FFF2-40B4-BE49-F238E27FC236}">
                    <a16:creationId xmlns:a16="http://schemas.microsoft.com/office/drawing/2014/main" id="{B348C125-E47E-8D48-B81F-83589BC832C9}"/>
                  </a:ext>
                </a:extLst>
              </p:cNvPr>
              <p:cNvSpPr>
                <a:spLocks noChangeArrowheads="1"/>
              </p:cNvSpPr>
              <p:nvPr/>
            </p:nvSpPr>
            <p:spPr bwMode="auto">
              <a:xfrm>
                <a:off x="4091750" y="7127495"/>
                <a:ext cx="2099359" cy="344505"/>
              </a:xfrm>
              <a:prstGeom prst="rect">
                <a:avLst/>
              </a:prstGeom>
              <a:noFill/>
              <a:ln>
                <a:noFill/>
              </a:ln>
            </p:spPr>
            <p:txBody>
              <a:bodyPr wrap="square"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b="1">
                    <a:solidFill>
                      <a:schemeClr val="tx1">
                        <a:lumMod val="65000"/>
                        <a:lumOff val="35000"/>
                      </a:schemeClr>
                    </a:solidFill>
                    <a:latin typeface="Yu Gothic" panose="020B0400000000000000" pitchFamily="34" charset="-128"/>
                    <a:ea typeface="Yu Gothic" panose="020B0400000000000000" pitchFamily="34" charset="-128"/>
                  </a:rPr>
                  <a:t>ポップアップ画像</a:t>
                </a:r>
                <a:endParaRPr lang="en-US" altLang="ja-JP" sz="12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84" name="正方形/長方形 83">
                <a:extLst>
                  <a:ext uri="{FF2B5EF4-FFF2-40B4-BE49-F238E27FC236}">
                    <a16:creationId xmlns:a16="http://schemas.microsoft.com/office/drawing/2014/main" id="{E51C9495-E1E9-D345-98B9-1501BE68DB83}"/>
                  </a:ext>
                </a:extLst>
              </p:cNvPr>
              <p:cNvSpPr/>
              <p:nvPr/>
            </p:nvSpPr>
            <p:spPr>
              <a:xfrm>
                <a:off x="5307606" y="7735086"/>
                <a:ext cx="804678" cy="15022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b="1" dirty="0">
                    <a:latin typeface="游ゴシック" panose="020B0400000000000000" pitchFamily="50" charset="-128"/>
                    <a:ea typeface="游ゴシック" panose="020B0400000000000000" pitchFamily="50" charset="-128"/>
                  </a:rPr>
                  <a:t>AD</a:t>
                </a:r>
                <a:endParaRPr kumimoji="1" lang="ja-JP" altLang="en-US" sz="600" b="1" dirty="0">
                  <a:latin typeface="游ゴシック" panose="020B0400000000000000" pitchFamily="50" charset="-128"/>
                  <a:ea typeface="游ゴシック" panose="020B0400000000000000" pitchFamily="50" charset="-128"/>
                </a:endParaRPr>
              </a:p>
            </p:txBody>
          </p:sp>
        </p:grpSp>
        <p:sp>
          <p:nvSpPr>
            <p:cNvPr id="85" name="下矢印 84">
              <a:extLst>
                <a:ext uri="{FF2B5EF4-FFF2-40B4-BE49-F238E27FC236}">
                  <a16:creationId xmlns:a16="http://schemas.microsoft.com/office/drawing/2014/main" id="{CD5D79FB-03B4-E246-A2D7-64B847C9A780}"/>
                </a:ext>
              </a:extLst>
            </p:cNvPr>
            <p:cNvSpPr/>
            <p:nvPr/>
          </p:nvSpPr>
          <p:spPr>
            <a:xfrm rot="10800000" flipV="1">
              <a:off x="4755299" y="3843261"/>
              <a:ext cx="394451" cy="316380"/>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86" name="正方形/長方形 85">
              <a:extLst>
                <a:ext uri="{FF2B5EF4-FFF2-40B4-BE49-F238E27FC236}">
                  <a16:creationId xmlns:a16="http://schemas.microsoft.com/office/drawing/2014/main" id="{89E922F7-02C9-734E-9CE8-7D585DF8DF27}"/>
                </a:ext>
              </a:extLst>
            </p:cNvPr>
            <p:cNvSpPr/>
            <p:nvPr/>
          </p:nvSpPr>
          <p:spPr>
            <a:xfrm>
              <a:off x="4295934" y="4172998"/>
              <a:ext cx="1313180" cy="215444"/>
            </a:xfrm>
            <a:prstGeom prst="rect">
              <a:avLst/>
            </a:prstGeom>
          </p:spPr>
          <p:txBody>
            <a:bodyPr wrap="none">
              <a:spAutoFit/>
            </a:bodyPr>
            <a:lstStyle/>
            <a:p>
              <a:r>
                <a:rPr lang="ja-JP" altLang="en-US" sz="800" b="1">
                  <a:solidFill>
                    <a:schemeClr val="tx1">
                      <a:lumMod val="75000"/>
                      <a:lumOff val="25000"/>
                    </a:schemeClr>
                  </a:solidFill>
                  <a:latin typeface="游ゴシック" panose="020B0400000000000000" pitchFamily="50" charset="-128"/>
                  <a:ea typeface="游ゴシック" panose="020B0400000000000000" pitchFamily="50" charset="-128"/>
                </a:rPr>
                <a:t>ポップアップ画像へ遷移</a:t>
              </a:r>
              <a:endParaRPr lang="ja-JP" altLang="en-US" sz="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sp>
        <p:nvSpPr>
          <p:cNvPr id="87" name="正方形/長方形 86">
            <a:extLst>
              <a:ext uri="{FF2B5EF4-FFF2-40B4-BE49-F238E27FC236}">
                <a16:creationId xmlns:a16="http://schemas.microsoft.com/office/drawing/2014/main" id="{12563A72-E00A-D148-A8C2-DC12B340A168}"/>
              </a:ext>
            </a:extLst>
          </p:cNvPr>
          <p:cNvSpPr/>
          <p:nvPr/>
        </p:nvSpPr>
        <p:spPr>
          <a:xfrm>
            <a:off x="3860311" y="4802850"/>
            <a:ext cx="327334" cy="276999"/>
          </a:xfrm>
          <a:prstGeom prst="rect">
            <a:avLst/>
          </a:prstGeom>
        </p:spPr>
        <p:txBody>
          <a:bodyPr wrap="none">
            <a:spAutoFit/>
          </a:bodyPr>
          <a:lstStyle/>
          <a:p>
            <a:pPr algn="ct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or</a:t>
            </a:r>
            <a:endPar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31096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58"/>
          <p:cNvSpPr>
            <a:spLocks noChangeArrowheads="1"/>
          </p:cNvSpPr>
          <p:nvPr/>
        </p:nvSpPr>
        <p:spPr bwMode="auto">
          <a:xfrm>
            <a:off x="536519" y="1165702"/>
            <a:ext cx="1768689" cy="32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sz="1050" b="1">
                <a:solidFill>
                  <a:srgbClr val="7F7F7F"/>
                </a:solidFill>
                <a:latin typeface="游ゴシック" panose="020B0400000000000000" pitchFamily="50" charset="-128"/>
                <a:ea typeface="游ゴシック" panose="020B0400000000000000" pitchFamily="50" charset="-128"/>
              </a:rPr>
              <a:t>■単日価格</a:t>
            </a:r>
            <a:endParaRPr lang="en-US" altLang="ja-JP" sz="1050" b="1" dirty="0">
              <a:solidFill>
                <a:srgbClr val="7F7F7F"/>
              </a:solidFill>
              <a:latin typeface="游ゴシック" panose="020B0400000000000000" pitchFamily="50" charset="-128"/>
              <a:ea typeface="游ゴシック" panose="020B0400000000000000" pitchFamily="50" charset="-128"/>
            </a:endParaRPr>
          </a:p>
        </p:txBody>
      </p:sp>
      <p:sp>
        <p:nvSpPr>
          <p:cNvPr id="12" name="スライド番号プレースホルダー 3"/>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9</a:t>
            </a:fld>
            <a:endParaRPr lang="ja-JP" altLang="en-US" dirty="0"/>
          </a:p>
        </p:txBody>
      </p:sp>
      <p:sp>
        <p:nvSpPr>
          <p:cNvPr id="2" name="フッター プレースホルダー 1">
            <a:extLst>
              <a:ext uri="{FF2B5EF4-FFF2-40B4-BE49-F238E27FC236}">
                <a16:creationId xmlns:a16="http://schemas.microsoft.com/office/drawing/2014/main" id="{E5594C1D-E17F-B147-93D5-F448D47CF28E}"/>
              </a:ext>
            </a:extLst>
          </p:cNvPr>
          <p:cNvSpPr>
            <a:spLocks noGrp="1"/>
          </p:cNvSpPr>
          <p:nvPr>
            <p:ph type="ftr" sz="quarter" idx="3"/>
          </p:nvPr>
        </p:nvSpPr>
        <p:spPr/>
        <p:txBody>
          <a:bodyPr/>
          <a:lstStyle/>
          <a:p>
            <a:r>
              <a:rPr lang="en-US" altLang="ja-JP"/>
              <a:t>©IPG Inc. All Rights Reserved</a:t>
            </a:r>
            <a:endParaRPr lang="ja-JP" altLang="en-US" dirty="0"/>
          </a:p>
        </p:txBody>
      </p:sp>
      <p:sp>
        <p:nvSpPr>
          <p:cNvPr id="21" name="正方形/長方形 58">
            <a:extLst>
              <a:ext uri="{FF2B5EF4-FFF2-40B4-BE49-F238E27FC236}">
                <a16:creationId xmlns:a16="http://schemas.microsoft.com/office/drawing/2014/main" id="{095AA872-6BC9-6446-91AA-B8C38CA506E9}"/>
              </a:ext>
            </a:extLst>
          </p:cNvPr>
          <p:cNvSpPr>
            <a:spLocks noChangeArrowheads="1"/>
          </p:cNvSpPr>
          <p:nvPr/>
        </p:nvSpPr>
        <p:spPr bwMode="auto">
          <a:xfrm>
            <a:off x="536521" y="3841746"/>
            <a:ext cx="5798017"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sz="1050" b="1">
                <a:solidFill>
                  <a:srgbClr val="7F7F7F"/>
                </a:solidFill>
                <a:latin typeface="游ゴシック" panose="020B0400000000000000" pitchFamily="50" charset="-128"/>
                <a:ea typeface="游ゴシック" panose="020B0400000000000000" pitchFamily="50" charset="-128"/>
              </a:rPr>
              <a:t>■月額</a:t>
            </a:r>
            <a:r>
              <a:rPr lang="en-US" altLang="ja-JP" sz="1050" b="1" dirty="0">
                <a:solidFill>
                  <a:srgbClr val="7F7F7F"/>
                </a:solidFill>
                <a:latin typeface="游ゴシック" panose="020B0400000000000000" pitchFamily="50" charset="-128"/>
                <a:ea typeface="游ゴシック" panose="020B0400000000000000" pitchFamily="50" charset="-128"/>
              </a:rPr>
              <a:t>(</a:t>
            </a:r>
            <a:r>
              <a:rPr lang="ja-JP" altLang="en-US" sz="1050" b="1">
                <a:solidFill>
                  <a:srgbClr val="7F7F7F"/>
                </a:solidFill>
                <a:latin typeface="游ゴシック" panose="020B0400000000000000" pitchFamily="50" charset="-128"/>
                <a:ea typeface="游ゴシック" panose="020B0400000000000000" pitchFamily="50" charset="-128"/>
              </a:rPr>
              <a:t>毎月</a:t>
            </a:r>
            <a:r>
              <a:rPr lang="en-US" altLang="ja-JP" sz="1050" b="1" dirty="0">
                <a:solidFill>
                  <a:srgbClr val="7F7F7F"/>
                </a:solidFill>
                <a:latin typeface="游ゴシック" panose="020B0400000000000000" pitchFamily="50" charset="-128"/>
                <a:ea typeface="游ゴシック" panose="020B0400000000000000" pitchFamily="50" charset="-128"/>
              </a:rPr>
              <a:t>1</a:t>
            </a:r>
            <a:r>
              <a:rPr lang="ja-JP" altLang="en-US" sz="1050" b="1">
                <a:solidFill>
                  <a:srgbClr val="7F7F7F"/>
                </a:solidFill>
                <a:latin typeface="游ゴシック" panose="020B0400000000000000" pitchFamily="50" charset="-128"/>
                <a:ea typeface="游ゴシック" panose="020B0400000000000000" pitchFamily="50" charset="-128"/>
              </a:rPr>
              <a:t>日掲載開始</a:t>
            </a:r>
            <a:r>
              <a:rPr lang="en-US" altLang="ja-JP" sz="1050" b="1" dirty="0">
                <a:solidFill>
                  <a:srgbClr val="7F7F7F"/>
                </a:solidFill>
                <a:latin typeface="游ゴシック" panose="020B0400000000000000" pitchFamily="50" charset="-128"/>
                <a:ea typeface="游ゴシック" panose="020B0400000000000000" pitchFamily="50" charset="-128"/>
              </a:rPr>
              <a:t>)</a:t>
            </a:r>
          </a:p>
        </p:txBody>
      </p:sp>
      <p:graphicFrame>
        <p:nvGraphicFramePr>
          <p:cNvPr id="18" name="表 17"/>
          <p:cNvGraphicFramePr>
            <a:graphicFrameLocks noGrp="1"/>
          </p:cNvGraphicFramePr>
          <p:nvPr/>
        </p:nvGraphicFramePr>
        <p:xfrm>
          <a:off x="536519" y="4163668"/>
          <a:ext cx="8885776" cy="1674429"/>
        </p:xfrm>
        <a:graphic>
          <a:graphicData uri="http://schemas.openxmlformats.org/drawingml/2006/table">
            <a:tbl>
              <a:tblPr firstRow="1" bandRow="1">
                <a:tableStyleId>{5C22544A-7EE6-4342-B048-85BDC9FD1C3A}</a:tableStyleId>
              </a:tblPr>
              <a:tblGrid>
                <a:gridCol w="1333126">
                  <a:extLst>
                    <a:ext uri="{9D8B030D-6E8A-4147-A177-3AD203B41FA5}">
                      <a16:colId xmlns:a16="http://schemas.microsoft.com/office/drawing/2014/main" val="429301183"/>
                    </a:ext>
                  </a:extLst>
                </a:gridCol>
                <a:gridCol w="1340875">
                  <a:extLst>
                    <a:ext uri="{9D8B030D-6E8A-4147-A177-3AD203B41FA5}">
                      <a16:colId xmlns:a16="http://schemas.microsoft.com/office/drawing/2014/main" val="20000"/>
                    </a:ext>
                  </a:extLst>
                </a:gridCol>
                <a:gridCol w="1250966">
                  <a:extLst>
                    <a:ext uri="{9D8B030D-6E8A-4147-A177-3AD203B41FA5}">
                      <a16:colId xmlns:a16="http://schemas.microsoft.com/office/drawing/2014/main" val="20002"/>
                    </a:ext>
                  </a:extLst>
                </a:gridCol>
                <a:gridCol w="1255901">
                  <a:extLst>
                    <a:ext uri="{9D8B030D-6E8A-4147-A177-3AD203B41FA5}">
                      <a16:colId xmlns:a16="http://schemas.microsoft.com/office/drawing/2014/main" val="20003"/>
                    </a:ext>
                  </a:extLst>
                </a:gridCol>
                <a:gridCol w="1224504">
                  <a:extLst>
                    <a:ext uri="{9D8B030D-6E8A-4147-A177-3AD203B41FA5}">
                      <a16:colId xmlns:a16="http://schemas.microsoft.com/office/drawing/2014/main" val="20004"/>
                    </a:ext>
                  </a:extLst>
                </a:gridCol>
                <a:gridCol w="1255901">
                  <a:extLst>
                    <a:ext uri="{9D8B030D-6E8A-4147-A177-3AD203B41FA5}">
                      <a16:colId xmlns:a16="http://schemas.microsoft.com/office/drawing/2014/main" val="20005"/>
                    </a:ext>
                  </a:extLst>
                </a:gridCol>
                <a:gridCol w="1224503">
                  <a:extLst>
                    <a:ext uri="{9D8B030D-6E8A-4147-A177-3AD203B41FA5}">
                      <a16:colId xmlns:a16="http://schemas.microsoft.com/office/drawing/2014/main" val="20006"/>
                    </a:ext>
                  </a:extLst>
                </a:gridCol>
              </a:tblGrid>
              <a:tr h="596818">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販売枠数</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掲載エリア</a:t>
                      </a:r>
                      <a:endPar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1</a:t>
                      </a:r>
                      <a:r>
                        <a:rPr lang="ja-JP" altLang="en-US" sz="1100" b="0" i="0" u="none" strike="noStrike">
                          <a:solidFill>
                            <a:schemeClr val="bg1"/>
                          </a:solidFill>
                          <a:effectLst/>
                          <a:latin typeface="游ゴシック" panose="020B0400000000000000" pitchFamily="50" charset="-128"/>
                          <a:ea typeface="游ゴシック" panose="020B0400000000000000" pitchFamily="50" charset="-128"/>
                          <a:cs typeface="Yu Gothic" charset="-128"/>
                        </a:rPr>
                        <a:t>ヶ月</a:t>
                      </a:r>
                      <a:endPar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3</a:t>
                      </a:r>
                      <a:r>
                        <a:rPr lang="ja-JP" altLang="en-US" sz="1100" b="0" i="0" u="none" strike="noStrike">
                          <a:solidFill>
                            <a:schemeClr val="bg1"/>
                          </a:solidFill>
                          <a:effectLst/>
                          <a:latin typeface="游ゴシック" panose="020B0400000000000000" pitchFamily="50" charset="-128"/>
                          <a:ea typeface="游ゴシック" panose="020B0400000000000000" pitchFamily="50" charset="-128"/>
                          <a:cs typeface="Yu Gothic" charset="-128"/>
                        </a:rPr>
                        <a:t>ヶ月連続</a:t>
                      </a:r>
                      <a:endPar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6</a:t>
                      </a:r>
                      <a:r>
                        <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ヶ月連続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9</a:t>
                      </a:r>
                      <a:r>
                        <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ヶ月連続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12</a:t>
                      </a:r>
                      <a:r>
                        <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ヶ月連続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077611">
                <a:tc>
                  <a:txBody>
                    <a:bodyPr/>
                    <a:lstStyle/>
                    <a:p>
                      <a:pPr algn="ct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日あたり</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en-US" altLang="ja-JP" sz="1600" b="1" dirty="0">
                          <a:latin typeface="游ゴシック" panose="020B0400000000000000" pitchFamily="50" charset="-128"/>
                          <a:ea typeface="游ゴシック" panose="020B0400000000000000" pitchFamily="50" charset="-128"/>
                          <a:cs typeface="メイリオ" panose="020B0604030504040204" pitchFamily="50" charset="-128"/>
                        </a:rPr>
                        <a:t>9</a:t>
                      </a:r>
                      <a:r>
                        <a:rPr kumimoji="1" lang="ja-JP" altLang="en-US" sz="1600" b="1">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en-US" altLang="ja-JP" sz="1600" b="1" dirty="0">
                        <a:latin typeface="游ゴシック" panose="020B0400000000000000" pitchFamily="50" charset="-128"/>
                        <a:ea typeface="游ゴシック" panose="020B0400000000000000" pitchFamily="50" charset="-128"/>
                        <a:cs typeface="メイリオ" panose="020B0604030504040204" pitchFamily="50"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(5:00~29:00</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掲載</a:t>
                      </a: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600" b="0" dirty="0">
                          <a:latin typeface="游ゴシック" panose="020B0400000000000000" pitchFamily="50" charset="-128"/>
                          <a:ea typeface="游ゴシック" panose="020B0400000000000000" pitchFamily="50" charset="-128"/>
                          <a:cs typeface="メイリオ" panose="020B0604030504040204" pitchFamily="50" charset="-128"/>
                        </a:rPr>
                        <a:t>全国</a:t>
                      </a:r>
                      <a:endParaRPr kumimoji="1" lang="en-US" altLang="ja-JP" sz="16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¥3,000,000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¥2,250,000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¥1,725,000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¥1,500,000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¥1,350,000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3" name="表 12">
            <a:extLst>
              <a:ext uri="{FF2B5EF4-FFF2-40B4-BE49-F238E27FC236}">
                <a16:creationId xmlns:a16="http://schemas.microsoft.com/office/drawing/2014/main" id="{12A5095E-37E5-684B-A445-B1E7EA860237}"/>
              </a:ext>
            </a:extLst>
          </p:cNvPr>
          <p:cNvGraphicFramePr>
            <a:graphicFrameLocks noGrp="1"/>
          </p:cNvGraphicFramePr>
          <p:nvPr/>
        </p:nvGraphicFramePr>
        <p:xfrm>
          <a:off x="536519" y="1495432"/>
          <a:ext cx="8885774" cy="1818535"/>
        </p:xfrm>
        <a:graphic>
          <a:graphicData uri="http://schemas.openxmlformats.org/drawingml/2006/table">
            <a:tbl>
              <a:tblPr firstRow="1" bandRow="1">
                <a:tableStyleId>{5C22544A-7EE6-4342-B048-85BDC9FD1C3A}</a:tableStyleId>
              </a:tblPr>
              <a:tblGrid>
                <a:gridCol w="1317646">
                  <a:extLst>
                    <a:ext uri="{9D8B030D-6E8A-4147-A177-3AD203B41FA5}">
                      <a16:colId xmlns:a16="http://schemas.microsoft.com/office/drawing/2014/main" val="1680187975"/>
                    </a:ext>
                  </a:extLst>
                </a:gridCol>
                <a:gridCol w="1317646">
                  <a:extLst>
                    <a:ext uri="{9D8B030D-6E8A-4147-A177-3AD203B41FA5}">
                      <a16:colId xmlns:a16="http://schemas.microsoft.com/office/drawing/2014/main" val="1232268966"/>
                    </a:ext>
                  </a:extLst>
                </a:gridCol>
                <a:gridCol w="1241161">
                  <a:extLst>
                    <a:ext uri="{9D8B030D-6E8A-4147-A177-3AD203B41FA5}">
                      <a16:colId xmlns:a16="http://schemas.microsoft.com/office/drawing/2014/main" val="20002"/>
                    </a:ext>
                  </a:extLst>
                </a:gridCol>
                <a:gridCol w="1258956">
                  <a:extLst>
                    <a:ext uri="{9D8B030D-6E8A-4147-A177-3AD203B41FA5}">
                      <a16:colId xmlns:a16="http://schemas.microsoft.com/office/drawing/2014/main" val="20003"/>
                    </a:ext>
                  </a:extLst>
                </a:gridCol>
                <a:gridCol w="1258957">
                  <a:extLst>
                    <a:ext uri="{9D8B030D-6E8A-4147-A177-3AD203B41FA5}">
                      <a16:colId xmlns:a16="http://schemas.microsoft.com/office/drawing/2014/main" val="20004"/>
                    </a:ext>
                  </a:extLst>
                </a:gridCol>
                <a:gridCol w="2491408">
                  <a:extLst>
                    <a:ext uri="{9D8B030D-6E8A-4147-A177-3AD203B41FA5}">
                      <a16:colId xmlns:a16="http://schemas.microsoft.com/office/drawing/2014/main" val="20005"/>
                    </a:ext>
                  </a:extLst>
                </a:gridCol>
              </a:tblGrid>
              <a:tr h="550328">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販売枠数</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掲載エリア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単日契約時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altLang="ja-JP"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2</a:t>
                      </a:r>
                      <a:r>
                        <a:rPr lang="ja-JP" altLang="en-US" sz="1100" b="0" i="0" u="none" strike="noStrike">
                          <a:solidFill>
                            <a:srgbClr val="FFFFFF"/>
                          </a:solidFill>
                          <a:effectLst/>
                          <a:latin typeface="游ゴシック" panose="020B0400000000000000" pitchFamily="50" charset="-128"/>
                          <a:ea typeface="游ゴシック" panose="020B0400000000000000" pitchFamily="50" charset="-128"/>
                          <a:cs typeface="Yu Gothic" charset="-128"/>
                        </a:rPr>
                        <a:t>日</a:t>
                      </a:r>
                      <a:r>
                        <a:rPr lang="ja-JP" altLang="en-US"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契約時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altLang="ja-JP"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3</a:t>
                      </a:r>
                      <a:r>
                        <a:rPr lang="ja-JP" altLang="en-US" sz="1100" b="0" i="0" u="none" strike="noStrike">
                          <a:solidFill>
                            <a:srgbClr val="FFFFFF"/>
                          </a:solidFill>
                          <a:effectLst/>
                          <a:latin typeface="游ゴシック" panose="020B0400000000000000" pitchFamily="50" charset="-128"/>
                          <a:ea typeface="游ゴシック" panose="020B0400000000000000" pitchFamily="50" charset="-128"/>
                          <a:cs typeface="Yu Gothic" charset="-128"/>
                        </a:rPr>
                        <a:t>日</a:t>
                      </a:r>
                      <a:r>
                        <a:rPr lang="ja-JP" altLang="en-US"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契約時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altLang="ja-JP"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4</a:t>
                      </a:r>
                      <a:r>
                        <a:rPr lang="ja-JP" altLang="en-US" sz="1100" b="0" i="0" u="none" strike="noStrike">
                          <a:solidFill>
                            <a:srgbClr val="FFFFFF"/>
                          </a:solidFill>
                          <a:effectLst/>
                          <a:latin typeface="游ゴシック" panose="020B0400000000000000" pitchFamily="50" charset="-128"/>
                          <a:ea typeface="游ゴシック" panose="020B0400000000000000" pitchFamily="50" charset="-128"/>
                          <a:cs typeface="Yu Gothic" charset="-128"/>
                        </a:rPr>
                        <a:t>日</a:t>
                      </a:r>
                      <a:r>
                        <a:rPr lang="ja-JP" altLang="en-US"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以上契約時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268207">
                <a:tc>
                  <a:txBody>
                    <a:bodyPr/>
                    <a:lstStyle/>
                    <a:p>
                      <a:pPr algn="ct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日あたり</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en-US" altLang="ja-JP" sz="1600" b="1" dirty="0">
                          <a:latin typeface="游ゴシック" panose="020B0400000000000000" pitchFamily="50" charset="-128"/>
                          <a:ea typeface="游ゴシック" panose="020B0400000000000000" pitchFamily="50" charset="-128"/>
                          <a:cs typeface="メイリオ" panose="020B0604030504040204" pitchFamily="50" charset="-128"/>
                        </a:rPr>
                        <a:t>9</a:t>
                      </a:r>
                      <a:r>
                        <a:rPr kumimoji="1" lang="ja-JP" altLang="en-US" sz="1600" b="1">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en-US" altLang="ja-JP" sz="1600" b="1"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en-US" altLang="ja-JP" sz="1000" b="0" dirty="0">
                          <a:latin typeface="游ゴシック" panose="020B0400000000000000" pitchFamily="50" charset="-128"/>
                          <a:ea typeface="游ゴシック" panose="020B0400000000000000" pitchFamily="50" charset="-128"/>
                          <a:cs typeface="メイリオ" panose="020B0604030504040204" pitchFamily="50" charset="-128"/>
                        </a:rPr>
                        <a:t>(5:00~29:00</a:t>
                      </a:r>
                      <a:r>
                        <a:rPr kumimoji="1" lang="ja-JP" altLang="en-US" sz="1000" b="0">
                          <a:latin typeface="游ゴシック" panose="020B0400000000000000" pitchFamily="50" charset="-128"/>
                          <a:ea typeface="游ゴシック" panose="020B0400000000000000" pitchFamily="50" charset="-128"/>
                          <a:cs typeface="メイリオ" panose="020B0604030504040204" pitchFamily="50" charset="-128"/>
                        </a:rPr>
                        <a:t>掲載</a:t>
                      </a:r>
                      <a:r>
                        <a:rPr kumimoji="1" lang="en-US" altLang="ja-JP" sz="1000" b="0" dirty="0">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1000" b="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600" b="0" dirty="0">
                          <a:latin typeface="游ゴシック" panose="020B0400000000000000" pitchFamily="50" charset="-128"/>
                          <a:ea typeface="游ゴシック" panose="020B0400000000000000" pitchFamily="50" charset="-128"/>
                          <a:cs typeface="メイリオ" panose="020B0604030504040204" pitchFamily="50" charset="-128"/>
                        </a:rPr>
                        <a:t>全国</a:t>
                      </a:r>
                      <a:endParaRPr kumimoji="1" lang="en-US" altLang="ja-JP" sz="16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¥250,000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¥225,000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s-I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¥212,500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¥200,000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9" name="テキスト ボックス 18">
            <a:extLst>
              <a:ext uri="{FF2B5EF4-FFF2-40B4-BE49-F238E27FC236}">
                <a16:creationId xmlns:a16="http://schemas.microsoft.com/office/drawing/2014/main" id="{4DA49E93-2844-FA43-8ECD-1A785C4E547A}"/>
              </a:ext>
            </a:extLst>
          </p:cNvPr>
          <p:cNvSpPr txBox="1"/>
          <p:nvPr/>
        </p:nvSpPr>
        <p:spPr>
          <a:xfrm>
            <a:off x="7833715" y="1335489"/>
            <a:ext cx="1670650" cy="200055"/>
          </a:xfrm>
          <a:prstGeom prst="rect">
            <a:avLst/>
          </a:prstGeom>
          <a:noFill/>
        </p:spPr>
        <p:txBody>
          <a:bodyPr wrap="none" rtlCol="0">
            <a:spAutoFit/>
          </a:bodyPr>
          <a:lstStyle/>
          <a:p>
            <a:r>
              <a:rPr kumimoji="1" lang="en-US" altLang="ja-JP" sz="700" dirty="0">
                <a:latin typeface="游ゴシック" panose="020B0400000000000000" pitchFamily="50" charset="-128"/>
                <a:ea typeface="游ゴシック" panose="020B0400000000000000" pitchFamily="50" charset="-128"/>
                <a:cs typeface="メイリオ" panose="020B0604030504040204" pitchFamily="50" charset="-128"/>
              </a:rPr>
              <a:t>※3</a:t>
            </a:r>
            <a:r>
              <a:rPr kumimoji="1" lang="ja-JP" altLang="en-US" sz="700">
                <a:latin typeface="游ゴシック" panose="020B0400000000000000" pitchFamily="50" charset="-128"/>
                <a:ea typeface="游ゴシック" panose="020B0400000000000000" pitchFamily="50" charset="-128"/>
                <a:cs typeface="メイリオ" panose="020B0604030504040204" pitchFamily="50" charset="-128"/>
              </a:rPr>
              <a:t>ヶ月以内の消化が条件となります</a:t>
            </a:r>
            <a:endParaRPr kumimoji="1" lang="en-US" altLang="ja-JP" sz="7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2" name="正方形/長方形 21">
            <a:extLst>
              <a:ext uri="{FF2B5EF4-FFF2-40B4-BE49-F238E27FC236}">
                <a16:creationId xmlns:a16="http://schemas.microsoft.com/office/drawing/2014/main" id="{1AC62B49-412B-6B40-B5B9-3F249E3879EF}"/>
              </a:ext>
            </a:extLst>
          </p:cNvPr>
          <p:cNvSpPr/>
          <p:nvPr/>
        </p:nvSpPr>
        <p:spPr>
          <a:xfrm>
            <a:off x="856246" y="808790"/>
            <a:ext cx="8222123"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購入は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枠</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、月単位でのお申し込み方法が</a:t>
            </a:r>
            <a:r>
              <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rPr>
              <a:t>7</a:t>
            </a:r>
            <a:r>
              <a:rPr lang="ja-JP" altLang="en-US" sz="2400" b="1">
                <a:solidFill>
                  <a:schemeClr val="tx1">
                    <a:lumMod val="75000"/>
                    <a:lumOff val="25000"/>
                  </a:schemeClr>
                </a:solidFill>
                <a:latin typeface="游ゴシック" panose="020B0400000000000000" pitchFamily="50" charset="-128"/>
                <a:ea typeface="游ゴシック" panose="020B0400000000000000" pitchFamily="50" charset="-128"/>
              </a:rPr>
              <a:t>月から変更</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に</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3" name="タイトル 2">
            <a:extLst>
              <a:ext uri="{FF2B5EF4-FFF2-40B4-BE49-F238E27FC236}">
                <a16:creationId xmlns:a16="http://schemas.microsoft.com/office/drawing/2014/main" id="{F7ED2B54-0D9C-5141-B655-64DAD37A8499}"/>
              </a:ext>
            </a:extLst>
          </p:cNvPr>
          <p:cNvSpPr>
            <a:spLocks noGrp="1"/>
          </p:cNvSpPr>
          <p:nvPr>
            <p:ph type="title"/>
          </p:nvPr>
        </p:nvSpPr>
        <p:spPr>
          <a:xfrm>
            <a:off x="272753" y="252543"/>
            <a:ext cx="8432482" cy="307970"/>
          </a:xfrm>
        </p:spPr>
        <p:txBody>
          <a:bodyPr/>
          <a:lstStyle/>
          <a:p>
            <a:r>
              <a:rPr lang="en-US" altLang="ja-JP" sz="2400" dirty="0">
                <a:solidFill>
                  <a:srgbClr val="FF0000"/>
                </a:solidFill>
              </a:rPr>
              <a:t>NEW</a:t>
            </a:r>
            <a:r>
              <a:rPr lang="en-US" altLang="ja-JP" sz="2400" dirty="0"/>
              <a:t> HTML G</a:t>
            </a:r>
            <a:r>
              <a:rPr lang="ja-JP" altLang="en-US" sz="2400"/>
              <a:t>ガイド</a:t>
            </a:r>
            <a:r>
              <a:rPr lang="en-US" altLang="ja-JP" sz="2400" dirty="0"/>
              <a:t> </a:t>
            </a:r>
            <a:r>
              <a:rPr lang="ja-JP" altLang="en-US" sz="2400"/>
              <a:t>料金表</a:t>
            </a:r>
            <a:endParaRPr kumimoji="1" lang="ja-JP" altLang="en-US" sz="2400" dirty="0"/>
          </a:p>
        </p:txBody>
      </p:sp>
      <p:sp>
        <p:nvSpPr>
          <p:cNvPr id="17" name="角丸四角形 16">
            <a:extLst>
              <a:ext uri="{FF2B5EF4-FFF2-40B4-BE49-F238E27FC236}">
                <a16:creationId xmlns:a16="http://schemas.microsoft.com/office/drawing/2014/main" id="{D92BECA8-CDEC-C94D-8D13-DC07D7614821}"/>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2020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5" name="正方形/長方形 96">
            <a:extLst>
              <a:ext uri="{FF2B5EF4-FFF2-40B4-BE49-F238E27FC236}">
                <a16:creationId xmlns:a16="http://schemas.microsoft.com/office/drawing/2014/main" id="{85DD99CF-94B4-4944-8436-DEDE6431CD75}"/>
              </a:ext>
            </a:extLst>
          </p:cNvPr>
          <p:cNvSpPr>
            <a:spLocks noChangeArrowheads="1"/>
          </p:cNvSpPr>
          <p:nvPr/>
        </p:nvSpPr>
        <p:spPr bwMode="auto">
          <a:xfrm>
            <a:off x="536519" y="5909645"/>
            <a:ext cx="8885774" cy="97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spcBef>
                <a:spcPct val="30000"/>
              </a:spcBef>
              <a:defRPr/>
            </a:pPr>
            <a:r>
              <a:rPr kumimoji="0" lang="en-US" altLang="ja-JP" sz="500" dirty="0">
                <a:latin typeface="游ゴシック" panose="020B0400000000000000" pitchFamily="50" charset="-128"/>
                <a:ea typeface="游ゴシック" panose="020B0400000000000000" pitchFamily="50" charset="-128"/>
              </a:rPr>
              <a:t>※</a:t>
            </a:r>
            <a:r>
              <a:rPr kumimoji="0" lang="ja-JP" altLang="en-US" sz="500" dirty="0">
                <a:latin typeface="游ゴシック" panose="020B0400000000000000" pitchFamily="50" charset="-128"/>
                <a:ea typeface="游ゴシック" panose="020B0400000000000000" pitchFamily="50" charset="-128"/>
              </a:rPr>
              <a:t>月発注の</a:t>
            </a:r>
            <a:r>
              <a:rPr kumimoji="0" lang="ja-JP" altLang="en-US" sz="500">
                <a:latin typeface="游ゴシック" panose="020B0400000000000000" pitchFamily="50" charset="-128"/>
                <a:ea typeface="游ゴシック" panose="020B0400000000000000" pitchFamily="50" charset="-128"/>
              </a:rPr>
              <a:t>場合、毎月</a:t>
            </a:r>
            <a:r>
              <a:rPr kumimoji="0" lang="en-US" altLang="ja-JP" sz="500" dirty="0">
                <a:latin typeface="游ゴシック" panose="020B0400000000000000" pitchFamily="50" charset="-128"/>
                <a:ea typeface="游ゴシック" panose="020B0400000000000000" pitchFamily="50" charset="-128"/>
              </a:rPr>
              <a:t>1</a:t>
            </a:r>
            <a:r>
              <a:rPr kumimoji="0" lang="ja-JP" altLang="en-US" sz="500" dirty="0">
                <a:latin typeface="游ゴシック" panose="020B0400000000000000" pitchFamily="50" charset="-128"/>
                <a:ea typeface="游ゴシック" panose="020B0400000000000000" pitchFamily="50" charset="-128"/>
              </a:rPr>
              <a:t>日を掲載開始日とし、同月末日までを以って</a:t>
            </a:r>
            <a:r>
              <a:rPr kumimoji="0" lang="en-US" altLang="ja-JP" sz="500" dirty="0">
                <a:latin typeface="游ゴシック" panose="020B0400000000000000" pitchFamily="50" charset="-128"/>
                <a:ea typeface="游ゴシック" panose="020B0400000000000000" pitchFamily="50" charset="-128"/>
              </a:rPr>
              <a:t>1</a:t>
            </a:r>
            <a:r>
              <a:rPr kumimoji="0" lang="ja-JP" altLang="en-US" sz="500" dirty="0">
                <a:latin typeface="游ゴシック" panose="020B0400000000000000" pitchFamily="50" charset="-128"/>
                <a:ea typeface="游ゴシック" panose="020B0400000000000000" pitchFamily="50" charset="-128"/>
              </a:rPr>
              <a:t>ヶ月と</a:t>
            </a:r>
            <a:r>
              <a:rPr kumimoji="0" lang="ja-JP" altLang="en-US" sz="500">
                <a:latin typeface="游ゴシック" panose="020B0400000000000000" pitchFamily="50" charset="-128"/>
                <a:ea typeface="游ゴシック" panose="020B0400000000000000" pitchFamily="50" charset="-128"/>
              </a:rPr>
              <a:t>します。期間内に非掲載日があっても減額</a:t>
            </a:r>
            <a:r>
              <a:rPr kumimoji="0" lang="ja-JP" altLang="en-US" sz="500" dirty="0">
                <a:latin typeface="游ゴシック" panose="020B0400000000000000" pitchFamily="50" charset="-128"/>
                <a:ea typeface="游ゴシック" panose="020B0400000000000000" pitchFamily="50" charset="-128"/>
              </a:rPr>
              <a:t>は致しません。</a:t>
            </a:r>
            <a:endParaRPr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en-US" altLang="ja-JP" sz="500" dirty="0">
                <a:latin typeface="游ゴシック" panose="020B0400000000000000" pitchFamily="50" charset="-128"/>
                <a:ea typeface="游ゴシック" panose="020B0400000000000000" pitchFamily="50" charset="-128"/>
              </a:rPr>
              <a:t>※</a:t>
            </a:r>
            <a:r>
              <a:rPr kumimoji="0" lang="ja-JP" altLang="en-US" sz="500">
                <a:latin typeface="游ゴシック" panose="020B0400000000000000" pitchFamily="50" charset="-128"/>
                <a:ea typeface="游ゴシック" panose="020B0400000000000000" pitchFamily="50" charset="-128"/>
              </a:rPr>
              <a:t>競合排除はしておりません。</a:t>
            </a:r>
            <a:r>
              <a:rPr kumimoji="0" lang="en-US" altLang="ja-JP" sz="500" dirty="0">
                <a:latin typeface="游ゴシック" panose="020B0400000000000000" pitchFamily="50" charset="-128"/>
                <a:ea typeface="游ゴシック" panose="020B0400000000000000" pitchFamily="50" charset="-128"/>
              </a:rPr>
              <a:t>10</a:t>
            </a:r>
            <a:r>
              <a:rPr kumimoji="0" lang="ja-JP" altLang="en-US" sz="500">
                <a:latin typeface="游ゴシック" panose="020B0400000000000000" pitchFamily="50" charset="-128"/>
                <a:ea typeface="游ゴシック" panose="020B0400000000000000" pitchFamily="50" charset="-128"/>
              </a:rPr>
              <a:t>秒後に競合社の広告が掲載される場合がございます。</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en-US" altLang="ja-JP" sz="500" dirty="0">
                <a:latin typeface="游ゴシック" panose="020B0400000000000000" pitchFamily="50" charset="-128"/>
                <a:ea typeface="游ゴシック" panose="020B0400000000000000" pitchFamily="50" charset="-128"/>
              </a:rPr>
              <a:t>※</a:t>
            </a:r>
            <a:r>
              <a:rPr kumimoji="0" lang="ja-JP" altLang="en-US" sz="500">
                <a:latin typeface="游ゴシック" panose="020B0400000000000000" pitchFamily="50" charset="-128"/>
                <a:ea typeface="游ゴシック" panose="020B0400000000000000" pitchFamily="50" charset="-128"/>
              </a:rPr>
              <a:t>掲載報告は、掲載画面を写真撮影しレポートさせて頂きます。ただし、差替え分は撮影ができませんのでご了承ください。</a:t>
            </a:r>
            <a:endParaRPr kumimoji="0" lang="en-US" altLang="ja-JP" sz="500" dirty="0">
              <a:latin typeface="游ゴシック" panose="020B0400000000000000" pitchFamily="50" charset="-128"/>
              <a:ea typeface="游ゴシック" panose="020B0400000000000000" pitchFamily="50" charset="-128"/>
            </a:endParaRPr>
          </a:p>
          <a:p>
            <a:pPr lvl="0">
              <a:spcBef>
                <a:spcPct val="30000"/>
              </a:spcBef>
              <a:defRPr/>
            </a:pPr>
            <a:r>
              <a:rPr kumimoji="0" lang="en-US" altLang="ja-JP" sz="500" dirty="0">
                <a:latin typeface="游ゴシック" panose="020B0400000000000000" pitchFamily="50" charset="-128"/>
                <a:ea typeface="游ゴシック" panose="020B0400000000000000" pitchFamily="50" charset="-128"/>
              </a:rPr>
              <a:t>※</a:t>
            </a:r>
            <a:r>
              <a:rPr kumimoji="0" lang="ja-JP" altLang="en-US" sz="500">
                <a:latin typeface="游ゴシック" panose="020B0400000000000000" pitchFamily="50" charset="-128"/>
                <a:ea typeface="游ゴシック" panose="020B0400000000000000" pitchFamily="50" charset="-128"/>
              </a:rPr>
              <a:t>素材制作を</a:t>
            </a:r>
            <a:r>
              <a:rPr kumimoji="0" lang="en-US" altLang="ja-JP" sz="500" dirty="0">
                <a:latin typeface="游ゴシック" panose="020B0400000000000000" pitchFamily="50" charset="-128"/>
                <a:ea typeface="游ゴシック" panose="020B0400000000000000" pitchFamily="50" charset="-128"/>
              </a:rPr>
              <a:t>IPG</a:t>
            </a:r>
            <a:r>
              <a:rPr kumimoji="0" lang="ja-JP" altLang="en-US" sz="500">
                <a:latin typeface="游ゴシック" panose="020B0400000000000000" pitchFamily="50" charset="-128"/>
                <a:ea typeface="游ゴシック" panose="020B0400000000000000" pitchFamily="50" charset="-128"/>
              </a:rPr>
              <a:t>社にて請負う場合、別途費用がかかります。</a:t>
            </a:r>
            <a:endParaRPr lang="en-US" altLang="ja-JP" sz="500" dirty="0">
              <a:latin typeface="游ゴシック" panose="020B0400000000000000" pitchFamily="50" charset="-128"/>
              <a:ea typeface="游ゴシック" panose="020B0400000000000000" pitchFamily="50" charset="-128"/>
            </a:endParaRPr>
          </a:p>
          <a:p>
            <a:pPr lvl="0">
              <a:spcBef>
                <a:spcPct val="30000"/>
              </a:spcBef>
              <a:defRPr/>
            </a:pPr>
            <a:r>
              <a:rPr lang="en-US" altLang="ja-JP" sz="500" dirty="0">
                <a:latin typeface="游ゴシック" panose="020B0400000000000000" pitchFamily="50" charset="-128"/>
                <a:ea typeface="游ゴシック" panose="020B0400000000000000" pitchFamily="50" charset="-128"/>
              </a:rPr>
              <a:t>※</a:t>
            </a:r>
            <a:r>
              <a:rPr lang="ja-JP" altLang="en-US" sz="500">
                <a:latin typeface="游ゴシック" panose="020B0400000000000000" pitchFamily="50" charset="-128"/>
                <a:ea typeface="游ゴシック" panose="020B0400000000000000" pitchFamily="50" charset="-128"/>
              </a:rPr>
              <a:t>掲載途中で遷移先の切替・広告の差替も可能です（差替費：別途</a:t>
            </a:r>
            <a:r>
              <a:rPr lang="en-US" altLang="ja-JP" sz="500" dirty="0">
                <a:latin typeface="游ゴシック" panose="020B0400000000000000" pitchFamily="50" charset="-128"/>
                <a:ea typeface="游ゴシック" panose="020B0400000000000000" pitchFamily="50" charset="-128"/>
              </a:rPr>
              <a:t>¥50,000/</a:t>
            </a:r>
            <a:r>
              <a:rPr lang="ja-JP" altLang="en-US" sz="500">
                <a:latin typeface="游ゴシック" panose="020B0400000000000000" pitchFamily="50" charset="-128"/>
                <a:ea typeface="游ゴシック" panose="020B0400000000000000" pitchFamily="50" charset="-128"/>
              </a:rPr>
              <a:t>回）</a:t>
            </a:r>
            <a:endParaRPr lang="en-US" altLang="ja-JP" sz="500" dirty="0">
              <a:latin typeface="游ゴシック" panose="020B0400000000000000" pitchFamily="50" charset="-128"/>
              <a:ea typeface="游ゴシック" panose="020B0400000000000000" pitchFamily="50" charset="-128"/>
            </a:endParaRPr>
          </a:p>
          <a:p>
            <a:pPr lvl="0">
              <a:spcBef>
                <a:spcPct val="30000"/>
              </a:spcBef>
              <a:defRPr/>
            </a:pPr>
            <a:r>
              <a:rPr lang="ja-JP" altLang="en-US" sz="500">
                <a:latin typeface="游ゴシック" panose="020B0400000000000000" pitchFamily="50" charset="-128"/>
                <a:ea typeface="游ゴシック" panose="020B0400000000000000" pitchFamily="50" charset="-128"/>
              </a:rPr>
              <a:t>　また、差替えの回数には日毎に上限がございます。日によってはお受けできかねる場合もございますので、お早めにお問い合わせください。</a:t>
            </a:r>
            <a:endParaRPr lang="en-US" altLang="ja-JP" sz="500" dirty="0">
              <a:latin typeface="游ゴシック" panose="020B0400000000000000" pitchFamily="50" charset="-128"/>
              <a:ea typeface="游ゴシック" panose="020B0400000000000000" pitchFamily="50" charset="-128"/>
            </a:endParaRPr>
          </a:p>
          <a:p>
            <a:pPr lvl="0">
              <a:spcBef>
                <a:spcPct val="30000"/>
              </a:spcBef>
              <a:defRPr/>
            </a:pPr>
            <a:r>
              <a:rPr lang="en-US" altLang="ja-JP" sz="500" dirty="0">
                <a:latin typeface="游ゴシック" panose="020B0400000000000000" pitchFamily="50" charset="-128"/>
                <a:ea typeface="游ゴシック" panose="020B0400000000000000" pitchFamily="50" charset="-128"/>
              </a:rPr>
              <a:t>※</a:t>
            </a:r>
            <a:r>
              <a:rPr lang="ja-JP" altLang="en-US" sz="500">
                <a:latin typeface="游ゴシック" panose="020B0400000000000000" pitchFamily="50" charset="-128"/>
                <a:ea typeface="游ゴシック" panose="020B0400000000000000" pitchFamily="50" charset="-128"/>
              </a:rPr>
              <a:t>金額は全て税別表記です。</a:t>
            </a:r>
            <a:endParaRPr lang="en-US" altLang="ja-JP" sz="500" dirty="0">
              <a:latin typeface="游ゴシック" panose="020B0400000000000000" pitchFamily="50" charset="-128"/>
              <a:ea typeface="游ゴシック" panose="020B0400000000000000" pitchFamily="50" charset="-128"/>
            </a:endParaRPr>
          </a:p>
          <a:p>
            <a:pPr>
              <a:spcBef>
                <a:spcPct val="30000"/>
              </a:spcBef>
            </a:pPr>
            <a:endParaRPr lang="en-US" altLang="ja-JP" sz="500" dirty="0">
              <a:latin typeface="游ゴシック" panose="020B0400000000000000" pitchFamily="50" charset="-128"/>
              <a:ea typeface="游ゴシック" panose="020B0400000000000000" pitchFamily="50" charset="-128"/>
            </a:endParaRPr>
          </a:p>
          <a:p>
            <a:pPr>
              <a:spcBef>
                <a:spcPct val="30000"/>
              </a:spcBef>
            </a:pPr>
            <a:endParaRPr lang="en-US" altLang="ja-JP" sz="500" dirty="0">
              <a:latin typeface="游ゴシック" panose="020B0400000000000000" pitchFamily="50" charset="-128"/>
              <a:ea typeface="游ゴシック" panose="020B0400000000000000" pitchFamily="50" charset="-128"/>
            </a:endParaRPr>
          </a:p>
          <a:p>
            <a:pPr>
              <a:spcBef>
                <a:spcPct val="30000"/>
              </a:spcBef>
            </a:pPr>
            <a:r>
              <a:rPr lang="en-US" altLang="ja-JP" sz="500" dirty="0">
                <a:latin typeface="游ゴシック" panose="020B0400000000000000" pitchFamily="50" charset="-128"/>
                <a:ea typeface="游ゴシック" panose="020B0400000000000000" pitchFamily="50" charset="-128"/>
              </a:rPr>
              <a:t>※</a:t>
            </a:r>
            <a:r>
              <a:rPr lang="ja-JP" altLang="en-US" sz="500" dirty="0">
                <a:latin typeface="游ゴシック" panose="020B0400000000000000" pitchFamily="50" charset="-128"/>
                <a:ea typeface="游ゴシック" panose="020B0400000000000000" pitchFamily="50" charset="-128"/>
              </a:rPr>
              <a:t>番組詳細へ遷移する際のご掲載は、番組放送</a:t>
            </a:r>
            <a:r>
              <a:rPr lang="ja-JP" altLang="en-US" sz="500">
                <a:latin typeface="游ゴシック" panose="020B0400000000000000" pitchFamily="50" charset="-128"/>
                <a:ea typeface="游ゴシック" panose="020B0400000000000000" pitchFamily="50" charset="-128"/>
              </a:rPr>
              <a:t>日の</a:t>
            </a:r>
            <a:r>
              <a:rPr lang="en-US" altLang="ja-JP" sz="500" dirty="0">
                <a:latin typeface="游ゴシック" panose="020B0400000000000000" pitchFamily="50" charset="-128"/>
                <a:ea typeface="游ゴシック" panose="020B0400000000000000" pitchFamily="50" charset="-128"/>
              </a:rPr>
              <a:t>4</a:t>
            </a:r>
            <a:r>
              <a:rPr lang="ja-JP" altLang="en-US" sz="500">
                <a:latin typeface="游ゴシック" panose="020B0400000000000000" pitchFamily="50" charset="-128"/>
                <a:ea typeface="游ゴシック" panose="020B0400000000000000" pitchFamily="50" charset="-128"/>
              </a:rPr>
              <a:t>日前</a:t>
            </a:r>
            <a:r>
              <a:rPr lang="ja-JP" altLang="en-US" sz="500" dirty="0">
                <a:latin typeface="游ゴシック" panose="020B0400000000000000" pitchFamily="50" charset="-128"/>
                <a:ea typeface="游ゴシック" panose="020B0400000000000000" pitchFamily="50" charset="-128"/>
              </a:rPr>
              <a:t>から可能</a:t>
            </a:r>
            <a:r>
              <a:rPr lang="ja-JP" altLang="en-US" sz="500">
                <a:latin typeface="游ゴシック" panose="020B0400000000000000" pitchFamily="50" charset="-128"/>
                <a:ea typeface="游ゴシック" panose="020B0400000000000000" pitchFamily="50" charset="-128"/>
              </a:rPr>
              <a:t>です。</a:t>
            </a:r>
            <a:r>
              <a:rPr lang="en-US" altLang="ja-JP" sz="500" dirty="0">
                <a:latin typeface="游ゴシック" panose="020B0400000000000000" pitchFamily="50" charset="-128"/>
                <a:ea typeface="游ゴシック" panose="020B0400000000000000" pitchFamily="50" charset="-128"/>
              </a:rPr>
              <a:t>(</a:t>
            </a:r>
            <a:r>
              <a:rPr lang="ja-JP" altLang="en-US" sz="500">
                <a:latin typeface="游ゴシック" panose="020B0400000000000000" pitchFamily="50" charset="-128"/>
                <a:ea typeface="游ゴシック" panose="020B0400000000000000" pitchFamily="50" charset="-128"/>
              </a:rPr>
              <a:t>無料</a:t>
            </a:r>
            <a:r>
              <a:rPr lang="en-US" altLang="ja-JP" sz="500" dirty="0">
                <a:latin typeface="游ゴシック" panose="020B0400000000000000" pitchFamily="50" charset="-128"/>
                <a:ea typeface="游ゴシック" panose="020B0400000000000000" pitchFamily="50" charset="-128"/>
              </a:rPr>
              <a:t>BS</a:t>
            </a:r>
            <a:r>
              <a:rPr lang="ja-JP" altLang="en-US" sz="500">
                <a:latin typeface="游ゴシック" panose="020B0400000000000000" pitchFamily="50" charset="-128"/>
                <a:ea typeface="游ゴシック" panose="020B0400000000000000" pitchFamily="50" charset="-128"/>
              </a:rPr>
              <a:t>局の場合は</a:t>
            </a:r>
            <a:r>
              <a:rPr lang="en-US" altLang="ja-JP" sz="500" dirty="0">
                <a:latin typeface="游ゴシック" panose="020B0400000000000000" pitchFamily="50" charset="-128"/>
                <a:ea typeface="游ゴシック" panose="020B0400000000000000" pitchFamily="50" charset="-128"/>
              </a:rPr>
              <a:t>3</a:t>
            </a:r>
            <a:r>
              <a:rPr lang="ja-JP" altLang="en-US" sz="500">
                <a:latin typeface="游ゴシック" panose="020B0400000000000000" pitchFamily="50" charset="-128"/>
                <a:ea typeface="游ゴシック" panose="020B0400000000000000" pitchFamily="50" charset="-128"/>
              </a:rPr>
              <a:t>日前から</a:t>
            </a:r>
            <a:r>
              <a:rPr lang="en-US" altLang="ja-JP" sz="500" dirty="0">
                <a:latin typeface="游ゴシック" panose="020B0400000000000000" pitchFamily="50" charset="-128"/>
                <a:ea typeface="游ゴシック" panose="020B0400000000000000" pitchFamily="50" charset="-128"/>
              </a:rPr>
              <a:t>)</a:t>
            </a:r>
          </a:p>
          <a:p>
            <a:pPr>
              <a:spcBef>
                <a:spcPct val="30000"/>
              </a:spcBef>
            </a:pPr>
            <a:r>
              <a:rPr kumimoji="0" lang="ja-JP" altLang="en-US" sz="500" dirty="0">
                <a:latin typeface="游ゴシック" panose="020B0400000000000000" pitchFamily="50" charset="-128"/>
                <a:ea typeface="游ゴシック" panose="020B0400000000000000" pitchFamily="50" charset="-128"/>
              </a:rPr>
              <a:t>　</a:t>
            </a:r>
            <a:r>
              <a:rPr kumimoji="0" lang="ja-JP" altLang="en-US" sz="500">
                <a:latin typeface="游ゴシック" panose="020B0400000000000000" pitchFamily="50" charset="-128"/>
                <a:ea typeface="游ゴシック" panose="020B0400000000000000" pitchFamily="50" charset="-128"/>
              </a:rPr>
              <a:t>差替後の遷移先を番組詳細にされる場合、掲載日の</a:t>
            </a:r>
            <a:r>
              <a:rPr kumimoji="0" lang="en-US" altLang="ja-JP" sz="500" dirty="0">
                <a:latin typeface="游ゴシック" panose="020B0400000000000000" pitchFamily="50" charset="-128"/>
                <a:ea typeface="游ゴシック" panose="020B0400000000000000" pitchFamily="50" charset="-128"/>
              </a:rPr>
              <a:t>3</a:t>
            </a:r>
            <a:r>
              <a:rPr kumimoji="0" lang="ja-JP" altLang="en-US" sz="500">
                <a:latin typeface="游ゴシック" panose="020B0400000000000000" pitchFamily="50" charset="-128"/>
                <a:ea typeface="游ゴシック" panose="020B0400000000000000" pitchFamily="50" charset="-128"/>
              </a:rPr>
              <a:t>日後までの番組に限ります。</a:t>
            </a:r>
            <a:r>
              <a:rPr lang="en-US" altLang="ja-JP" sz="500" dirty="0">
                <a:latin typeface="游ゴシック" panose="020B0400000000000000" pitchFamily="50" charset="-128"/>
                <a:ea typeface="游ゴシック" panose="020B0400000000000000" pitchFamily="50" charset="-128"/>
              </a:rPr>
              <a:t>(</a:t>
            </a:r>
            <a:r>
              <a:rPr lang="ja-JP" altLang="en-US" sz="500">
                <a:latin typeface="游ゴシック" panose="020B0400000000000000" pitchFamily="50" charset="-128"/>
                <a:ea typeface="游ゴシック" panose="020B0400000000000000" pitchFamily="50" charset="-128"/>
              </a:rPr>
              <a:t>無料</a:t>
            </a:r>
            <a:r>
              <a:rPr lang="en-US" altLang="ja-JP" sz="500" dirty="0">
                <a:latin typeface="游ゴシック" panose="020B0400000000000000" pitchFamily="50" charset="-128"/>
                <a:ea typeface="游ゴシック" panose="020B0400000000000000" pitchFamily="50" charset="-128"/>
              </a:rPr>
              <a:t>BS</a:t>
            </a:r>
            <a:r>
              <a:rPr lang="ja-JP" altLang="en-US" sz="500">
                <a:latin typeface="游ゴシック" panose="020B0400000000000000" pitchFamily="50" charset="-128"/>
                <a:ea typeface="游ゴシック" panose="020B0400000000000000" pitchFamily="50" charset="-128"/>
              </a:rPr>
              <a:t>局の場合は掲載日の</a:t>
            </a:r>
            <a:r>
              <a:rPr lang="en-US" altLang="ja-JP" sz="500" dirty="0">
                <a:latin typeface="游ゴシック" panose="020B0400000000000000" pitchFamily="50" charset="-128"/>
                <a:ea typeface="游ゴシック" panose="020B0400000000000000" pitchFamily="50" charset="-128"/>
              </a:rPr>
              <a:t>2</a:t>
            </a:r>
            <a:r>
              <a:rPr lang="ja-JP" altLang="en-US" sz="500">
                <a:latin typeface="游ゴシック" panose="020B0400000000000000" pitchFamily="50" charset="-128"/>
                <a:ea typeface="游ゴシック" panose="020B0400000000000000" pitchFamily="50" charset="-128"/>
              </a:rPr>
              <a:t>日後</a:t>
            </a:r>
            <a:r>
              <a:rPr lang="en-US" altLang="ja-JP" sz="500" dirty="0">
                <a:latin typeface="游ゴシック" panose="020B0400000000000000" pitchFamily="50" charset="-128"/>
                <a:ea typeface="游ゴシック" panose="020B0400000000000000" pitchFamily="50" charset="-128"/>
              </a:rPr>
              <a:t>)</a:t>
            </a:r>
            <a:r>
              <a:rPr kumimoji="0" lang="ja-JP" altLang="en-US" sz="500">
                <a:latin typeface="游ゴシック" panose="020B0400000000000000" pitchFamily="50" charset="-128"/>
                <a:ea typeface="游ゴシック" panose="020B0400000000000000" pitchFamily="50" charset="-128"/>
              </a:rPr>
              <a:t>　</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ja-JP" altLang="en-US" sz="500">
                <a:latin typeface="游ゴシック" panose="020B0400000000000000" pitchFamily="50" charset="-128"/>
                <a:ea typeface="游ゴシック" panose="020B0400000000000000" pitchFamily="50" charset="-128"/>
              </a:rPr>
              <a:t>　広告入稿後に</a:t>
            </a:r>
            <a:r>
              <a:rPr kumimoji="0" lang="en-US" altLang="ja-JP" sz="500" dirty="0">
                <a:latin typeface="游ゴシック" panose="020B0400000000000000" pitchFamily="50" charset="-128"/>
                <a:ea typeface="游ゴシック" panose="020B0400000000000000" pitchFamily="50" charset="-128"/>
              </a:rPr>
              <a:t>EPG</a:t>
            </a:r>
            <a:r>
              <a:rPr kumimoji="0" lang="ja-JP" altLang="en-US" sz="500">
                <a:latin typeface="游ゴシック" panose="020B0400000000000000" pitchFamily="50" charset="-128"/>
                <a:ea typeface="游ゴシック" panose="020B0400000000000000" pitchFamily="50" charset="-128"/>
              </a:rPr>
              <a:t>のイベント</a:t>
            </a:r>
            <a:r>
              <a:rPr kumimoji="0" lang="en-US" altLang="ja-JP" sz="500" dirty="0">
                <a:latin typeface="游ゴシック" panose="020B0400000000000000" pitchFamily="50" charset="-128"/>
                <a:ea typeface="游ゴシック" panose="020B0400000000000000" pitchFamily="50" charset="-128"/>
              </a:rPr>
              <a:t>ID</a:t>
            </a:r>
            <a:r>
              <a:rPr kumimoji="0" lang="ja-JP" altLang="en-US" sz="500">
                <a:latin typeface="游ゴシック" panose="020B0400000000000000" pitchFamily="50" charset="-128"/>
                <a:ea typeface="游ゴシック" panose="020B0400000000000000" pitchFamily="50" charset="-128"/>
              </a:rPr>
              <a:t>を変更されると意図したページに遷移しないことがございます。</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ja-JP" altLang="en-US" sz="500">
                <a:latin typeface="游ゴシック" panose="020B0400000000000000" pitchFamily="50" charset="-128"/>
                <a:ea typeface="游ゴシック" panose="020B0400000000000000" pitchFamily="50" charset="-128"/>
              </a:rPr>
              <a:t>　変更された場合は、掲載日より前に</a:t>
            </a:r>
            <a:r>
              <a:rPr kumimoji="0" lang="en-US" altLang="ja-JP" sz="500" dirty="0">
                <a:latin typeface="游ゴシック" panose="020B0400000000000000" pitchFamily="50" charset="-128"/>
                <a:ea typeface="游ゴシック" panose="020B0400000000000000" pitchFamily="50" charset="-128"/>
              </a:rPr>
              <a:t>IPG</a:t>
            </a:r>
            <a:r>
              <a:rPr kumimoji="0" lang="ja-JP" altLang="en-US" sz="500">
                <a:latin typeface="游ゴシック" panose="020B0400000000000000" pitchFamily="50" charset="-128"/>
                <a:ea typeface="游ゴシック" panose="020B0400000000000000" pitchFamily="50" charset="-128"/>
              </a:rPr>
              <a:t>社までご一報ください。</a:t>
            </a:r>
            <a:endParaRPr lang="en-US" altLang="ja-JP" sz="500" dirty="0">
              <a:latin typeface="游ゴシック" panose="020B0400000000000000" pitchFamily="50" charset="-128"/>
              <a:ea typeface="游ゴシック" panose="020B0400000000000000" pitchFamily="50" charset="-128"/>
            </a:endParaRPr>
          </a:p>
          <a:p>
            <a:pPr lvl="0">
              <a:spcBef>
                <a:spcPct val="30000"/>
              </a:spcBef>
              <a:defRPr/>
            </a:pPr>
            <a:r>
              <a:rPr kumimoji="0" lang="en-US" altLang="ja-JP" sz="500" dirty="0">
                <a:latin typeface="游ゴシック" panose="020B0400000000000000" pitchFamily="50" charset="-128"/>
                <a:ea typeface="游ゴシック" panose="020B0400000000000000" pitchFamily="50" charset="-128"/>
              </a:rPr>
              <a:t>※</a:t>
            </a:r>
            <a:r>
              <a:rPr kumimoji="0" lang="ja-JP" altLang="en-US" sz="500" dirty="0">
                <a:latin typeface="游ゴシック" panose="020B0400000000000000" pitchFamily="50" charset="-128"/>
                <a:ea typeface="游ゴシック" panose="020B0400000000000000" pitchFamily="50" charset="-128"/>
              </a:rPr>
              <a:t>時期によっては、既に満枠のためお受けできない日程もございます。都度お問い合わせください。</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en-US" altLang="ja-JP" sz="500" dirty="0">
                <a:latin typeface="游ゴシック" panose="020B0400000000000000" pitchFamily="50" charset="-128"/>
                <a:ea typeface="游ゴシック" panose="020B0400000000000000" pitchFamily="50" charset="-128"/>
              </a:rPr>
              <a:t>※</a:t>
            </a:r>
            <a:r>
              <a:rPr kumimoji="0" lang="ja-JP" altLang="en-US" sz="500" dirty="0">
                <a:latin typeface="游ゴシック" panose="020B0400000000000000" pitchFamily="50" charset="-128"/>
                <a:ea typeface="游ゴシック" panose="020B0400000000000000" pitchFamily="50" charset="-128"/>
              </a:rPr>
              <a:t>原則、有料局様からのご発注の場合、</a:t>
            </a:r>
            <a:r>
              <a:rPr kumimoji="0" lang="en-US" altLang="ja-JP" sz="500" dirty="0">
                <a:latin typeface="游ゴシック" panose="020B0400000000000000" pitchFamily="50" charset="-128"/>
                <a:ea typeface="游ゴシック" panose="020B0400000000000000" pitchFamily="50" charset="-128"/>
              </a:rPr>
              <a:t>Smart J:COM Box</a:t>
            </a:r>
            <a:r>
              <a:rPr kumimoji="0" lang="ja-JP" altLang="en-US" sz="500" dirty="0">
                <a:latin typeface="游ゴシック" panose="020B0400000000000000" pitchFamily="50" charset="-128"/>
                <a:ea typeface="游ゴシック" panose="020B0400000000000000" pitchFamily="50" charset="-128"/>
              </a:rPr>
              <a:t>のみのご掲載となります。</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en-US" altLang="ja-JP" sz="500" dirty="0">
                <a:latin typeface="游ゴシック" panose="020B0400000000000000" pitchFamily="50" charset="-128"/>
                <a:ea typeface="游ゴシック" panose="020B0400000000000000" pitchFamily="50" charset="-128"/>
              </a:rPr>
              <a:t>※</a:t>
            </a:r>
            <a:r>
              <a:rPr kumimoji="0" lang="ja-JP" altLang="en-US" sz="500">
                <a:latin typeface="游ゴシック" panose="020B0400000000000000" pitchFamily="50" charset="-128"/>
                <a:ea typeface="游ゴシック" panose="020B0400000000000000" pitchFamily="50" charset="-128"/>
              </a:rPr>
              <a:t>地上波局</a:t>
            </a:r>
            <a:r>
              <a:rPr kumimoji="0" lang="ja-JP" altLang="en-US" sz="500" dirty="0">
                <a:latin typeface="游ゴシック" panose="020B0400000000000000" pitchFamily="50" charset="-128"/>
                <a:ea typeface="游ゴシック" panose="020B0400000000000000" pitchFamily="50" charset="-128"/>
              </a:rPr>
              <a:t>様の広告は、上記内容と異なる場合がございますので、都度お問い合わせ</a:t>
            </a:r>
            <a:r>
              <a:rPr kumimoji="0" lang="ja-JP" altLang="en-US" sz="500">
                <a:latin typeface="游ゴシック" panose="020B0400000000000000" pitchFamily="50" charset="-128"/>
                <a:ea typeface="游ゴシック" panose="020B0400000000000000" pitchFamily="50" charset="-128"/>
              </a:rPr>
              <a:t>ください。</a:t>
            </a:r>
            <a:endParaRPr kumimoji="0" lang="en-US" altLang="ja-JP" sz="500" dirty="0">
              <a:latin typeface="游ゴシック" panose="020B0400000000000000" pitchFamily="50" charset="-128"/>
              <a:ea typeface="游ゴシック" panose="020B0400000000000000" pitchFamily="50" charset="-128"/>
            </a:endParaRPr>
          </a:p>
        </p:txBody>
      </p:sp>
      <p:sp>
        <p:nvSpPr>
          <p:cNvPr id="14" name="正方形/長方形 13">
            <a:extLst>
              <a:ext uri="{FF2B5EF4-FFF2-40B4-BE49-F238E27FC236}">
                <a16:creationId xmlns:a16="http://schemas.microsoft.com/office/drawing/2014/main" id="{77AFE9A1-EE03-9344-AFD0-E134C4179932}"/>
              </a:ext>
            </a:extLst>
          </p:cNvPr>
          <p:cNvSpPr/>
          <p:nvPr/>
        </p:nvSpPr>
        <p:spPr>
          <a:xfrm>
            <a:off x="389722" y="3343508"/>
            <a:ext cx="7443993" cy="584775"/>
          </a:xfrm>
          <a:prstGeom prst="rect">
            <a:avLst/>
          </a:prstGeom>
        </p:spPr>
        <p:txBody>
          <a:bodyPr wrap="square">
            <a:spAutoFit/>
          </a:bodyPr>
          <a:lstStyle/>
          <a:p>
            <a:r>
              <a:rPr lang="ja-JP" altLang="en-US" sz="1600" b="1" dirty="0">
                <a:solidFill>
                  <a:schemeClr val="accent6"/>
                </a:solidFill>
                <a:latin typeface="游ゴシック" panose="020B0400000000000000" pitchFamily="50" charset="-128"/>
                <a:ea typeface="游ゴシック" panose="020B0400000000000000" pitchFamily="50" charset="-128"/>
              </a:rPr>
              <a:t>▼</a:t>
            </a:r>
            <a:r>
              <a:rPr lang="en-US" altLang="ja-JP" sz="1600" b="1" dirty="0">
                <a:solidFill>
                  <a:schemeClr val="accent6"/>
                </a:solidFill>
                <a:latin typeface="游ゴシック" panose="020B0400000000000000" pitchFamily="50" charset="-128"/>
                <a:ea typeface="游ゴシック" panose="020B0400000000000000" pitchFamily="50" charset="-128"/>
              </a:rPr>
              <a:t>2020</a:t>
            </a:r>
            <a:r>
              <a:rPr lang="ja-JP" altLang="en-US" sz="1600" b="1" dirty="0">
                <a:solidFill>
                  <a:schemeClr val="accent6"/>
                </a:solidFill>
                <a:latin typeface="游ゴシック" panose="020B0400000000000000" pitchFamily="50" charset="-128"/>
                <a:ea typeface="游ゴシック" panose="020B0400000000000000" pitchFamily="50" charset="-128"/>
              </a:rPr>
              <a:t>年</a:t>
            </a:r>
            <a:r>
              <a:rPr lang="en-US" altLang="ja-JP" sz="1600" b="1" dirty="0">
                <a:solidFill>
                  <a:schemeClr val="accent6"/>
                </a:solidFill>
                <a:latin typeface="游ゴシック" panose="020B0400000000000000" pitchFamily="50" charset="-128"/>
                <a:ea typeface="游ゴシック" panose="020B0400000000000000" pitchFamily="50" charset="-128"/>
              </a:rPr>
              <a:t>7</a:t>
            </a:r>
            <a:r>
              <a:rPr lang="ja-JP" altLang="en-US" sz="1600" b="1" dirty="0">
                <a:solidFill>
                  <a:schemeClr val="accent6"/>
                </a:solidFill>
                <a:latin typeface="游ゴシック" panose="020B0400000000000000" pitchFamily="50" charset="-128"/>
                <a:ea typeface="游ゴシック" panose="020B0400000000000000" pitchFamily="50" charset="-128"/>
              </a:rPr>
              <a:t>月</a:t>
            </a:r>
            <a:r>
              <a:rPr lang="en-US" altLang="ja-JP" sz="1600" b="1" dirty="0">
                <a:solidFill>
                  <a:schemeClr val="accent6"/>
                </a:solidFill>
                <a:latin typeface="游ゴシック" panose="020B0400000000000000" pitchFamily="50" charset="-128"/>
                <a:ea typeface="游ゴシック" panose="020B0400000000000000" pitchFamily="50" charset="-128"/>
              </a:rPr>
              <a:t>〜2021</a:t>
            </a:r>
            <a:r>
              <a:rPr lang="ja-JP" altLang="en-US" sz="1600" b="1" dirty="0">
                <a:solidFill>
                  <a:schemeClr val="accent6"/>
                </a:solidFill>
                <a:latin typeface="游ゴシック" panose="020B0400000000000000" pitchFamily="50" charset="-128"/>
                <a:ea typeface="游ゴシック" panose="020B0400000000000000" pitchFamily="50" charset="-128"/>
              </a:rPr>
              <a:t>年</a:t>
            </a:r>
            <a:r>
              <a:rPr lang="en-US" altLang="ja-JP" sz="1600" b="1" dirty="0">
                <a:solidFill>
                  <a:schemeClr val="accent6"/>
                </a:solidFill>
                <a:latin typeface="游ゴシック" panose="020B0400000000000000" pitchFamily="50" charset="-128"/>
                <a:ea typeface="游ゴシック" panose="020B0400000000000000" pitchFamily="50" charset="-128"/>
              </a:rPr>
              <a:t>6</a:t>
            </a:r>
            <a:r>
              <a:rPr lang="ja-JP" altLang="en-US" sz="1600" b="1" dirty="0">
                <a:solidFill>
                  <a:schemeClr val="accent6"/>
                </a:solidFill>
                <a:latin typeface="游ゴシック" panose="020B0400000000000000" pitchFamily="50" charset="-128"/>
                <a:ea typeface="游ゴシック" panose="020B0400000000000000" pitchFamily="50" charset="-128"/>
              </a:rPr>
              <a:t>月の中でのお申し込み月数に応じて金額が変動します。</a:t>
            </a:r>
            <a:endParaRPr lang="en-US" altLang="ja-JP" sz="1600" b="1" dirty="0">
              <a:solidFill>
                <a:schemeClr val="accent6"/>
              </a:solidFill>
              <a:latin typeface="游ゴシック" panose="020B0400000000000000" pitchFamily="50" charset="-128"/>
              <a:ea typeface="游ゴシック" panose="020B0400000000000000" pitchFamily="50" charset="-128"/>
            </a:endParaRPr>
          </a:p>
          <a:p>
            <a:r>
              <a:rPr lang="ja-JP" altLang="en-US" sz="1600" b="1" dirty="0">
                <a:solidFill>
                  <a:schemeClr val="accent6"/>
                </a:solidFill>
                <a:latin typeface="游ゴシック" panose="020B0400000000000000" pitchFamily="50" charset="-128"/>
                <a:ea typeface="游ゴシック" panose="020B0400000000000000" pitchFamily="50" charset="-128"/>
              </a:rPr>
              <a:t>　</a:t>
            </a:r>
            <a:r>
              <a:rPr lang="en-US" altLang="ja-JP" sz="1100" b="1" dirty="0">
                <a:solidFill>
                  <a:schemeClr val="accent6"/>
                </a:solidFill>
                <a:latin typeface="游ゴシック" panose="020B0400000000000000" pitchFamily="50" charset="-128"/>
                <a:ea typeface="游ゴシック" panose="020B0400000000000000" pitchFamily="50" charset="-128"/>
              </a:rPr>
              <a:t>※</a:t>
            </a:r>
            <a:r>
              <a:rPr lang="ja-JP" altLang="en-US" sz="1100" b="1" dirty="0">
                <a:solidFill>
                  <a:schemeClr val="accent6"/>
                </a:solidFill>
                <a:latin typeface="游ゴシック" panose="020B0400000000000000" pitchFamily="50" charset="-128"/>
                <a:ea typeface="游ゴシック" panose="020B0400000000000000" pitchFamily="50" charset="-128"/>
              </a:rPr>
              <a:t>お申し込み時に掲載予定月をお知らせください。</a:t>
            </a:r>
            <a:endParaRPr lang="ja-JP" altLang="en-US" sz="1600" b="1" dirty="0">
              <a:solidFill>
                <a:schemeClr val="accent6"/>
              </a:solidFill>
              <a:latin typeface="游ゴシック" panose="020B0400000000000000" pitchFamily="50" charset="-128"/>
              <a:ea typeface="游ゴシック" panose="020B0400000000000000" pitchFamily="50" charset="-128"/>
            </a:endParaRPr>
          </a:p>
        </p:txBody>
      </p:sp>
      <p:grpSp>
        <p:nvGrpSpPr>
          <p:cNvPr id="3" name="グループ化 2">
            <a:extLst>
              <a:ext uri="{FF2B5EF4-FFF2-40B4-BE49-F238E27FC236}">
                <a16:creationId xmlns:a16="http://schemas.microsoft.com/office/drawing/2014/main" id="{12903F47-0416-1B47-9F3E-5D619B05E0E6}"/>
              </a:ext>
            </a:extLst>
          </p:cNvPr>
          <p:cNvGrpSpPr/>
          <p:nvPr/>
        </p:nvGrpSpPr>
        <p:grpSpPr>
          <a:xfrm>
            <a:off x="6347701" y="4422370"/>
            <a:ext cx="396462" cy="41565"/>
            <a:chOff x="6334538" y="4422370"/>
            <a:chExt cx="396462" cy="41565"/>
          </a:xfrm>
        </p:grpSpPr>
        <p:cxnSp>
          <p:nvCxnSpPr>
            <p:cNvPr id="5" name="直線コネクタ 4">
              <a:extLst>
                <a:ext uri="{FF2B5EF4-FFF2-40B4-BE49-F238E27FC236}">
                  <a16:creationId xmlns:a16="http://schemas.microsoft.com/office/drawing/2014/main" id="{AE04B15C-9D54-47C0-A34D-D4974FCF6E2F}"/>
                </a:ext>
              </a:extLst>
            </p:cNvPr>
            <p:cNvCxnSpPr>
              <a:cxnSpLocks/>
            </p:cNvCxnSpPr>
            <p:nvPr/>
          </p:nvCxnSpPr>
          <p:spPr>
            <a:xfrm>
              <a:off x="6334538" y="4422370"/>
              <a:ext cx="3964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9E95459-64E7-E340-B8F5-8E821E6160E1}"/>
                </a:ext>
              </a:extLst>
            </p:cNvPr>
            <p:cNvCxnSpPr>
              <a:cxnSpLocks/>
            </p:cNvCxnSpPr>
            <p:nvPr/>
          </p:nvCxnSpPr>
          <p:spPr>
            <a:xfrm>
              <a:off x="6334538" y="4463935"/>
              <a:ext cx="3964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C46E5562-1E61-B843-A72A-A2F26E478C3B}"/>
              </a:ext>
            </a:extLst>
          </p:cNvPr>
          <p:cNvGrpSpPr/>
          <p:nvPr/>
        </p:nvGrpSpPr>
        <p:grpSpPr>
          <a:xfrm>
            <a:off x="5101483" y="4422370"/>
            <a:ext cx="396462" cy="41565"/>
            <a:chOff x="6334538" y="4422370"/>
            <a:chExt cx="396462" cy="41565"/>
          </a:xfrm>
        </p:grpSpPr>
        <p:cxnSp>
          <p:nvCxnSpPr>
            <p:cNvPr id="27" name="直線コネクタ 26">
              <a:extLst>
                <a:ext uri="{FF2B5EF4-FFF2-40B4-BE49-F238E27FC236}">
                  <a16:creationId xmlns:a16="http://schemas.microsoft.com/office/drawing/2014/main" id="{0D1050F8-1181-874F-AD1D-713ABED735EC}"/>
                </a:ext>
              </a:extLst>
            </p:cNvPr>
            <p:cNvCxnSpPr>
              <a:cxnSpLocks/>
            </p:cNvCxnSpPr>
            <p:nvPr/>
          </p:nvCxnSpPr>
          <p:spPr>
            <a:xfrm>
              <a:off x="6334538" y="4422370"/>
              <a:ext cx="3964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814708B6-485B-1B4C-A6B0-B20914921181}"/>
                </a:ext>
              </a:extLst>
            </p:cNvPr>
            <p:cNvCxnSpPr>
              <a:cxnSpLocks/>
            </p:cNvCxnSpPr>
            <p:nvPr/>
          </p:nvCxnSpPr>
          <p:spPr>
            <a:xfrm>
              <a:off x="6334538" y="4463935"/>
              <a:ext cx="3964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2B2A9EC8-B29B-C341-B7CA-701C97985D33}"/>
              </a:ext>
            </a:extLst>
          </p:cNvPr>
          <p:cNvGrpSpPr/>
          <p:nvPr/>
        </p:nvGrpSpPr>
        <p:grpSpPr>
          <a:xfrm>
            <a:off x="7593919" y="4422370"/>
            <a:ext cx="396462" cy="41565"/>
            <a:chOff x="6334538" y="4422370"/>
            <a:chExt cx="396462" cy="41565"/>
          </a:xfrm>
        </p:grpSpPr>
        <p:cxnSp>
          <p:nvCxnSpPr>
            <p:cNvPr id="30" name="直線コネクタ 29">
              <a:extLst>
                <a:ext uri="{FF2B5EF4-FFF2-40B4-BE49-F238E27FC236}">
                  <a16:creationId xmlns:a16="http://schemas.microsoft.com/office/drawing/2014/main" id="{AE01A776-6261-5F4F-8893-09941299F6D4}"/>
                </a:ext>
              </a:extLst>
            </p:cNvPr>
            <p:cNvCxnSpPr>
              <a:cxnSpLocks/>
            </p:cNvCxnSpPr>
            <p:nvPr/>
          </p:nvCxnSpPr>
          <p:spPr>
            <a:xfrm>
              <a:off x="6334538" y="4422370"/>
              <a:ext cx="3964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02C37CA-0777-BF4F-B55A-6FEC87BBC337}"/>
                </a:ext>
              </a:extLst>
            </p:cNvPr>
            <p:cNvCxnSpPr>
              <a:cxnSpLocks/>
            </p:cNvCxnSpPr>
            <p:nvPr/>
          </p:nvCxnSpPr>
          <p:spPr>
            <a:xfrm>
              <a:off x="6334538" y="4463935"/>
              <a:ext cx="3964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4386987"/>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212745"/>
      </a:dk2>
      <a:lt2>
        <a:srgbClr val="B4DCFA"/>
      </a:lt2>
      <a:accent1>
        <a:srgbClr val="1A237E"/>
      </a:accent1>
      <a:accent2>
        <a:srgbClr val="1565C0"/>
      </a:accent2>
      <a:accent3>
        <a:srgbClr val="FFD815"/>
      </a:accent3>
      <a:accent4>
        <a:srgbClr val="FFA000"/>
      </a:accent4>
      <a:accent5>
        <a:srgbClr val="26A69A"/>
      </a:accent5>
      <a:accent6>
        <a:srgbClr val="FF7C80"/>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28838</TotalTime>
  <Words>7088</Words>
  <Application>Microsoft Macintosh PowerPoint</Application>
  <PresentationFormat>A4 210 x 297 mm</PresentationFormat>
  <Paragraphs>809</Paragraphs>
  <Slides>22</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メイリオ</vt:lpstr>
      <vt:lpstr>游ゴシック</vt:lpstr>
      <vt:lpstr>游ゴシック</vt:lpstr>
      <vt:lpstr>游ゴシック体 ボールド</vt:lpstr>
      <vt:lpstr>Arial</vt:lpstr>
      <vt:lpstr>Calibri</vt:lpstr>
      <vt:lpstr>Wingdings</vt:lpstr>
      <vt:lpstr>Office テーマ</vt:lpstr>
      <vt:lpstr>PowerPoint プレゼンテーション</vt:lpstr>
      <vt:lpstr>PowerPoint プレゼンテーション</vt:lpstr>
      <vt:lpstr>放送型Gガイド</vt:lpstr>
      <vt:lpstr>放送型Gガイド 料金表</vt:lpstr>
      <vt:lpstr>放送型Gガイド 料金表</vt:lpstr>
      <vt:lpstr>PowerPoint プレゼンテーション</vt:lpstr>
      <vt:lpstr>PowerPoint プレゼンテーション</vt:lpstr>
      <vt:lpstr>HTML Gガイド</vt:lpstr>
      <vt:lpstr>NEW HTML Gガイド 料金表</vt:lpstr>
      <vt:lpstr>PowerPoint プレゼンテーション</vt:lpstr>
      <vt:lpstr>Gガイドモバイル プレミアムジャック</vt:lpstr>
      <vt:lpstr>Gガイドモバイル 網掛け </vt:lpstr>
      <vt:lpstr>Gガイドモバイル オーバーレイバナー </vt:lpstr>
      <vt:lpstr>PowerPoint プレゼンテーション</vt:lpstr>
      <vt:lpstr>Yahoo!テレビ.Gガイド プレミアムジャック </vt:lpstr>
      <vt:lpstr>IPGで素材制作を承る場合の制作費</vt:lpstr>
      <vt:lpstr>PowerPoint プレゼンテーション</vt:lpstr>
      <vt:lpstr>テレビ×モバイル Gガイド3点パック </vt:lpstr>
      <vt:lpstr>テレビ×Yahoo! Gガイド2点パック </vt:lpstr>
      <vt:lpstr>Gガイド広告における注意事項</vt:lpstr>
      <vt:lpstr>Gガイドモバイルにおける注意事項</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c:creator>
  <cp:lastModifiedBy>小川 百香</cp:lastModifiedBy>
  <cp:revision>1157</cp:revision>
  <cp:lastPrinted>2019-09-04T01:18:35Z</cp:lastPrinted>
  <dcterms:created xsi:type="dcterms:W3CDTF">2015-07-17T06:06:31Z</dcterms:created>
  <dcterms:modified xsi:type="dcterms:W3CDTF">2020-06-23T10:26:48Z</dcterms:modified>
</cp:coreProperties>
</file>