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7"/>
  </p:notesMasterIdLst>
  <p:handoutMasterIdLst>
    <p:handoutMasterId r:id="rId18"/>
  </p:handoutMasterIdLst>
  <p:sldIdLst>
    <p:sldId id="516" r:id="rId2"/>
    <p:sldId id="506" r:id="rId3"/>
    <p:sldId id="554" r:id="rId4"/>
    <p:sldId id="295" r:id="rId5"/>
    <p:sldId id="310" r:id="rId6"/>
    <p:sldId id="524" r:id="rId7"/>
    <p:sldId id="525" r:id="rId8"/>
    <p:sldId id="534" r:id="rId9"/>
    <p:sldId id="533" r:id="rId10"/>
    <p:sldId id="527" r:id="rId11"/>
    <p:sldId id="546" r:id="rId12"/>
    <p:sldId id="555" r:id="rId13"/>
    <p:sldId id="557" r:id="rId14"/>
    <p:sldId id="504" r:id="rId15"/>
    <p:sldId id="453" r:id="rId1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63" autoAdjust="0"/>
    <p:restoredTop sz="91786"/>
  </p:normalViewPr>
  <p:slideViewPr>
    <p:cSldViewPr snapToGrid="0">
      <p:cViewPr varScale="1">
        <p:scale>
          <a:sx n="123" d="100"/>
          <a:sy n="123" d="100"/>
        </p:scale>
        <p:origin x="600" y="176"/>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U%20OKAZAKI\Desktop\1609_G&#12460;&#12452;&#12489;&#25509;&#35302;&#35519;&#26619;_&#20107;&#21069;SC&#12304;&#12463;&#12525;&#12473;&#12305;&#12518;&#12540;&#12470;&#12540;&#23646;&#246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demariko/Downloads/20190410NCE&#12525;&#12463;&#12441;&#38598;&#35336;_19.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A22E-AC4C-9C07-5709D91C8802}"/>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A22E-AC4C-9C07-5709D91C8802}"/>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22E-AC4C-9C07-5709D91C880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22E-AC4C-9C07-5709D91C8802}"/>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A22E-AC4C-9C07-5709D91C8802}"/>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A22E-AC4C-9C07-5709D91C8802}"/>
              </c:ext>
            </c:extLst>
          </c:dPt>
          <c:dPt>
            <c:idx val="6"/>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D-A22E-AC4C-9C07-5709D91C8802}"/>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A22E-AC4C-9C07-5709D91C8802}"/>
              </c:ext>
            </c:extLst>
          </c:dPt>
          <c:dLbls>
            <c:dLbl>
              <c:idx val="0"/>
              <c:layout>
                <c:manualLayout>
                  <c:x val="-1.1871136482866664E-2"/>
                  <c:y val="4.7465292385359695E-2"/>
                </c:manualLayout>
              </c:layout>
              <c:tx>
                <c:rich>
                  <a:bodyPr/>
                  <a:lstStyle/>
                  <a:p>
                    <a:fld id="{2FC1C88E-0C9C-9746-93F4-AC7CDF106DE1}" type="CATEGORYNAME">
                      <a:rPr lang="en-US" altLang="ja-JP" sz="500" smtClean="0"/>
                      <a:pPr/>
                      <a:t>[分類名]</a:t>
                    </a:fld>
                    <a:r>
                      <a:rPr lang="en-US" altLang="ja-JP" sz="500" dirty="0"/>
                      <a:t> 1.9%</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6196662656029898"/>
                      <c:h val="0.14018579524920668"/>
                    </c:manualLayout>
                  </c15:layout>
                  <c15:dlblFieldTable/>
                  <c15:showDataLabelsRange val="0"/>
                </c:ext>
                <c:ext xmlns:c16="http://schemas.microsoft.com/office/drawing/2014/chart" uri="{C3380CC4-5D6E-409C-BE32-E72D297353CC}">
                  <c16:uniqueId val="{00000001-A22E-AC4C-9C07-5709D91C8802}"/>
                </c:ext>
              </c:extLst>
            </c:dLbl>
            <c:dLbl>
              <c:idx val="1"/>
              <c:layout>
                <c:manualLayout>
                  <c:x val="-9.916289047429408E-2"/>
                  <c:y val="0.18703820145853658"/>
                </c:manualLayout>
              </c:layout>
              <c:tx>
                <c:rich>
                  <a:bodyPr/>
                  <a:lstStyle/>
                  <a:p>
                    <a:fld id="{DA273729-4844-C548-AA82-B1C71817D57A}" type="CATEGORYNAME">
                      <a:rPr lang="ja-JP" altLang="en-US"/>
                      <a:pPr/>
                      <a:t>[分類名]</a:t>
                    </a:fld>
                    <a:r>
                      <a:rPr lang="ja-JP" altLang="en-US" baseline="0"/>
                      <a:t>
</a:t>
                    </a:r>
                    <a:r>
                      <a:rPr lang="en-US" altLang="ja-JP" baseline="0" dirty="0"/>
                      <a:t>11.2%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22E-AC4C-9C07-5709D91C8802}"/>
                </c:ext>
              </c:extLst>
            </c:dLbl>
            <c:dLbl>
              <c:idx val="2"/>
              <c:layout>
                <c:manualLayout>
                  <c:x val="-0.14868973566363186"/>
                  <c:y val="8.4154761133823128E-2"/>
                </c:manualLayout>
              </c:layout>
              <c:tx>
                <c:rich>
                  <a:bodyPr/>
                  <a:lstStyle/>
                  <a:p>
                    <a:fld id="{5C5BCB6E-CC17-3F42-9257-90F65C06D1A2}" type="CATEGORYNAME">
                      <a:rPr lang="ja-JP" altLang="en-US"/>
                      <a:pPr/>
                      <a:t>[分類名]</a:t>
                    </a:fld>
                    <a:r>
                      <a:rPr lang="ja-JP" altLang="en-US" baseline="0"/>
                      <a:t>
</a:t>
                    </a:r>
                    <a:r>
                      <a:rPr lang="en-US" altLang="ja-JP" baseline="0" dirty="0"/>
                      <a:t>12.1%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22E-AC4C-9C07-5709D91C8802}"/>
                </c:ext>
              </c:extLst>
            </c:dLbl>
            <c:dLbl>
              <c:idx val="3"/>
              <c:tx>
                <c:rich>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fld id="{533BF14B-7932-5249-B580-41D3B6BC3BAA}" type="CATEGORYNAME">
                      <a:rPr lang="ja-JP" altLang="en-US" sz="500"/>
                      <a:pPr>
                        <a:defRPr sz="500">
                          <a:solidFill>
                            <a:schemeClr val="bg1"/>
                          </a:solidFill>
                        </a:defRPr>
                      </a:pPr>
                      <a:t>[分類名]</a:t>
                    </a:fld>
                    <a:r>
                      <a:rPr lang="ja-JP" altLang="en-US" sz="500" baseline="0"/>
                      <a:t>
</a:t>
                    </a:r>
                    <a:r>
                      <a:rPr lang="en-US" altLang="ja-JP" sz="500" baseline="0" dirty="0"/>
                      <a:t>14.5%</a:t>
                    </a:r>
                  </a:p>
                </c:rich>
              </c:tx>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2E-AC4C-9C07-5709D91C8802}"/>
                </c:ext>
              </c:extLst>
            </c:dLbl>
            <c:dLbl>
              <c:idx val="4"/>
              <c:layout>
                <c:manualLayout>
                  <c:x val="-6.6151875691984205E-2"/>
                  <c:y val="-0.15823387974489189"/>
                </c:manualLayout>
              </c:layout>
              <c:tx>
                <c:rich>
                  <a:bodyPr/>
                  <a:lstStyle/>
                  <a:p>
                    <a:fld id="{4C9F28A1-2E56-034E-96CA-FEE46F7ADAF7}" type="CATEGORYNAME">
                      <a:rPr lang="en-US" altLang="ja-JP" sz="500"/>
                      <a:pPr/>
                      <a:t>[分類名]</a:t>
                    </a:fld>
                    <a:r>
                      <a:rPr lang="en-US" altLang="ja-JP" sz="500" baseline="0" dirty="0"/>
                      <a:t>
4.8%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22E-AC4C-9C07-5709D91C8802}"/>
                </c:ext>
              </c:extLst>
            </c:dLbl>
            <c:dLbl>
              <c:idx val="5"/>
              <c:tx>
                <c:rich>
                  <a:bodyPr/>
                  <a:lstStyle/>
                  <a:p>
                    <a:fld id="{F733E050-9DF0-3947-8B8F-48E019DA7ED5}" type="CATEGORYNAME">
                      <a:rPr lang="ja-JP" altLang="en-US"/>
                      <a:pPr/>
                      <a:t>[分類名]</a:t>
                    </a:fld>
                    <a:r>
                      <a:rPr lang="ja-JP" altLang="en-US" baseline="0"/>
                      <a:t>
</a:t>
                    </a:r>
                    <a:r>
                      <a:rPr lang="en-US" altLang="ja-JP" baseline="0"/>
                      <a:t>21.1%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22E-AC4C-9C07-5709D91C8802}"/>
                </c:ext>
              </c:extLst>
            </c:dLbl>
            <c:dLbl>
              <c:idx val="6"/>
              <c:tx>
                <c:rich>
                  <a:bodyPr/>
                  <a:lstStyle/>
                  <a:p>
                    <a:fld id="{0639EE1E-AFDE-3A4A-8EC3-EC20115B64A5}" type="CATEGORYNAME">
                      <a:rPr lang="ja-JP" altLang="en-US"/>
                      <a:pPr/>
                      <a:t>[分類名]</a:t>
                    </a:fld>
                    <a:r>
                      <a:rPr lang="ja-JP" altLang="en-US" baseline="0"/>
                      <a:t>
</a:t>
                    </a:r>
                    <a:r>
                      <a:rPr lang="en-US" altLang="ja-JP" baseline="0"/>
                      <a:t>15.6%</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A22E-AC4C-9C07-5709D91C8802}"/>
                </c:ext>
              </c:extLst>
            </c:dLbl>
            <c:dLbl>
              <c:idx val="7"/>
              <c:tx>
                <c:rich>
                  <a:bodyPr/>
                  <a:lstStyle/>
                  <a:p>
                    <a:fld id="{D537D06F-FEFD-5241-B3FF-D46AA29914E9}" type="CATEGORYNAME">
                      <a:rPr lang="ja-JP" altLang="en-US"/>
                      <a:pPr/>
                      <a:t>[分類名]</a:t>
                    </a:fld>
                    <a:r>
                      <a:rPr lang="ja-JP" altLang="en-US" baseline="0"/>
                      <a:t>
</a:t>
                    </a:r>
                    <a:r>
                      <a:rPr lang="en-US" altLang="ja-JP" baseline="0"/>
                      <a:t>18.9%</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22E-AC4C-9C07-5709D91C8802}"/>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実数!$A$107:$A$114</c:f>
              <c:strCache>
                <c:ptCount val="8"/>
                <c:pt idx="0">
                  <c:v>Teen</c:v>
                </c:pt>
                <c:pt idx="1">
                  <c:v>20～34歳</c:v>
                </c:pt>
                <c:pt idx="2">
                  <c:v>35～49歳</c:v>
                </c:pt>
                <c:pt idx="3">
                  <c:v>50～64歳</c:v>
                </c:pt>
                <c:pt idx="4">
                  <c:v>Teen</c:v>
                </c:pt>
                <c:pt idx="5">
                  <c:v>20～34歳</c:v>
                </c:pt>
                <c:pt idx="6">
                  <c:v>35～49歳</c:v>
                </c:pt>
                <c:pt idx="7">
                  <c:v>50～64歳</c:v>
                </c:pt>
              </c:strCache>
            </c:strRef>
          </c:cat>
          <c:val>
            <c:numRef>
              <c:f>実数!$E$107:$E$114</c:f>
              <c:numCache>
                <c:formatCode>0.0%</c:formatCode>
                <c:ptCount val="8"/>
                <c:pt idx="0">
                  <c:v>1.5709969788519639E-2</c:v>
                </c:pt>
                <c:pt idx="1">
                  <c:v>0.11480362537764351</c:v>
                </c:pt>
                <c:pt idx="2">
                  <c:v>0.13474320241691842</c:v>
                </c:pt>
                <c:pt idx="3">
                  <c:v>0.15045317220543808</c:v>
                </c:pt>
                <c:pt idx="4">
                  <c:v>3.8972809667673719E-2</c:v>
                </c:pt>
                <c:pt idx="5">
                  <c:v>0.20422960725075529</c:v>
                </c:pt>
                <c:pt idx="6">
                  <c:v>0.17220543806646527</c:v>
                </c:pt>
                <c:pt idx="7">
                  <c:v>0.16888217522658611</c:v>
                </c:pt>
              </c:numCache>
            </c:numRef>
          </c:val>
          <c:extLst>
            <c:ext xmlns:c16="http://schemas.microsoft.com/office/drawing/2014/chart" uri="{C3380CC4-5D6E-409C-BE32-E72D297353CC}">
              <c16:uniqueId val="{00000010-A22E-AC4C-9C07-5709D91C88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c:spPr>
          <c:dPt>
            <c:idx val="0"/>
            <c:bubble3D val="0"/>
            <c:explosion val="1"/>
            <c:spPr>
              <a:solidFill>
                <a:schemeClr val="accent1"/>
              </a:solidFill>
              <a:ln w="44450">
                <a:solidFill>
                  <a:schemeClr val="bg1"/>
                </a:solidFill>
                <a:prstDash val="dash"/>
              </a:ln>
              <a:effectLst/>
            </c:spPr>
            <c:extLst>
              <c:ext xmlns:c16="http://schemas.microsoft.com/office/drawing/2014/chart" uri="{C3380CC4-5D6E-409C-BE32-E72D297353CC}">
                <c16:uniqueId val="{00000001-2E47-1A47-AED1-EE324FEF5B60}"/>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2E47-1A47-AED1-EE324FEF5B60}"/>
              </c:ext>
            </c:extLst>
          </c:dPt>
          <c:dPt>
            <c:idx val="2"/>
            <c:bubble3D val="0"/>
            <c:explosion val="1"/>
            <c:spPr>
              <a:solidFill>
                <a:schemeClr val="accent2">
                  <a:lumMod val="20000"/>
                  <a:lumOff val="80000"/>
                </a:schemeClr>
              </a:solidFill>
              <a:ln w="38100">
                <a:solidFill>
                  <a:schemeClr val="lt1"/>
                </a:solidFill>
              </a:ln>
              <a:effectLst/>
            </c:spPr>
            <c:extLst>
              <c:ext xmlns:c16="http://schemas.microsoft.com/office/drawing/2014/chart" uri="{C3380CC4-5D6E-409C-BE32-E72D297353CC}">
                <c16:uniqueId val="{00000005-2E47-1A47-AED1-EE324FEF5B60}"/>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0.17499999999999999</c:v>
                </c:pt>
                <c:pt idx="1">
                  <c:v>0.33699999999999997</c:v>
                </c:pt>
                <c:pt idx="2">
                  <c:v>0.48799999999999999</c:v>
                </c:pt>
              </c:numCache>
            </c:numRef>
          </c:val>
          <c:extLst>
            <c:ext xmlns:c16="http://schemas.microsoft.com/office/drawing/2014/chart" uri="{C3380CC4-5D6E-409C-BE32-E72D297353CC}">
              <c16:uniqueId val="{00000006-2E47-1A47-AED1-EE324FEF5B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2019/4/11</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2019/4/11</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7902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2523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chart" Target="../charts/chart1.xml"/><Relationship Id="rId7" Type="http://schemas.openxmlformats.org/officeDocument/2006/relationships/image" Target="../media/image8.tiff"/><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tiff"/><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chart" Target="../charts/char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tiff"/><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a:latin typeface="游ゴシック" panose="020B0400000000000000" pitchFamily="50" charset="-128"/>
                <a:ea typeface="游ゴシック" panose="020B0400000000000000" pitchFamily="50" charset="-128"/>
              </a:rPr>
              <a:t>一般企業様向け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2019</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4</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-6</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85827"/>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20369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31176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13</a:t>
            </a:fld>
            <a:endParaRPr lang="ja-JP" altLang="en-US" dirty="0">
              <a:solidFill>
                <a:prstClr val="white"/>
              </a:solidFill>
            </a:endParaRPr>
          </a:p>
        </p:txBody>
      </p:sp>
      <p:sp>
        <p:nvSpPr>
          <p:cNvPr id="53" name="Rectangle 4"/>
          <p:cNvSpPr>
            <a:spLocks noChangeArrowheads="1"/>
          </p:cNvSpPr>
          <p:nvPr/>
        </p:nvSpPr>
        <p:spPr bwMode="auto">
          <a:xfrm>
            <a:off x="4986250" y="4730899"/>
            <a:ext cx="4425950"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nvPr>
        </p:nvGraphicFramePr>
        <p:xfrm>
          <a:off x="5191039" y="5330872"/>
          <a:ext cx="4016375" cy="469900"/>
        </p:xfrm>
        <a:graphic>
          <a:graphicData uri="http://schemas.openxmlformats.org/drawingml/2006/table">
            <a:tbl>
              <a:tblPr/>
              <a:tblGrid>
                <a:gridCol w="1743075">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010063" y="4864147"/>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4986250" y="1455886"/>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5010063" y="1520873"/>
            <a:ext cx="4443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a:t>
            </a:r>
            <a:r>
              <a:rPr lang="en-US" altLang="ja-JP" sz="1400" dirty="0">
                <a:solidFill>
                  <a:srgbClr val="404040"/>
                </a:solidFill>
                <a:latin typeface="游ゴシック" panose="020B0400000000000000" pitchFamily="50" charset="-128"/>
                <a:ea typeface="游ゴシック" panose="020B0400000000000000" pitchFamily="50" charset="-128"/>
              </a:rPr>
              <a:t>/Yahoo!</a:t>
            </a:r>
            <a:r>
              <a:rPr lang="ja-JP" altLang="en-US" sz="1400" dirty="0">
                <a:solidFill>
                  <a:srgbClr val="404040"/>
                </a:solidFill>
                <a:latin typeface="游ゴシック" panose="020B0400000000000000" pitchFamily="50" charset="-128"/>
                <a:ea typeface="游ゴシック" panose="020B0400000000000000" pitchFamily="50" charset="-128"/>
              </a:rPr>
              <a:t>テレビ</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extLst/>
          </p:nvPr>
        </p:nvGraphicFramePr>
        <p:xfrm>
          <a:off x="5364628" y="3523279"/>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extLst/>
          </p:nvPr>
        </p:nvGraphicFramePr>
        <p:xfrm>
          <a:off x="5364628" y="4068666"/>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G</a:t>
                      </a: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ガイドモバイルのみ）</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53278" y="1850842"/>
            <a:ext cx="803401" cy="1609200"/>
          </a:xfrm>
          <a:prstGeom prst="rect">
            <a:avLst/>
          </a:prstGeom>
        </p:spPr>
      </p:pic>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69916" y="1850842"/>
            <a:ext cx="803401" cy="1609200"/>
          </a:xfrm>
          <a:prstGeom prst="rect">
            <a:avLst/>
          </a:prstGeom>
        </p:spPr>
      </p:pic>
      <p:sp>
        <p:nvSpPr>
          <p:cNvPr id="48" name="タイトル 1">
            <a:extLst>
              <a:ext uri="{FF2B5EF4-FFF2-40B4-BE49-F238E27FC236}">
                <a16:creationId xmlns:a16="http://schemas.microsoft.com/office/drawing/2014/main" id="{02254657-4DE9-FB43-B386-7115B71D51C2}"/>
              </a:ext>
            </a:extLst>
          </p:cNvPr>
          <p:cNvSpPr>
            <a:spLocks noGrp="1"/>
          </p:cNvSpPr>
          <p:nvPr>
            <p:ph type="title"/>
          </p:nvPr>
        </p:nvSpPr>
        <p:spPr>
          <a:xfrm>
            <a:off x="272753" y="252543"/>
            <a:ext cx="8432482" cy="307970"/>
          </a:xfrm>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50" name="テキスト ボックス 49">
            <a:extLst>
              <a:ext uri="{FF2B5EF4-FFF2-40B4-BE49-F238E27FC236}">
                <a16:creationId xmlns:a16="http://schemas.microsoft.com/office/drawing/2014/main" id="{C9815B23-8891-DB4D-B9EA-DF120C0D924C}"/>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51" name="Rectangle 4">
            <a:extLst>
              <a:ext uri="{FF2B5EF4-FFF2-40B4-BE49-F238E27FC236}">
                <a16:creationId xmlns:a16="http://schemas.microsoft.com/office/drawing/2014/main" id="{E00F0F81-87F9-6A44-9EF3-CE614275DCE3}"/>
              </a:ext>
            </a:extLst>
          </p:cNvPr>
          <p:cNvSpPr>
            <a:spLocks noChangeArrowheads="1"/>
          </p:cNvSpPr>
          <p:nvPr/>
        </p:nvSpPr>
        <p:spPr bwMode="auto">
          <a:xfrm>
            <a:off x="498861" y="4076345"/>
            <a:ext cx="4425950"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6" name="Rectangle 4">
            <a:extLst>
              <a:ext uri="{FF2B5EF4-FFF2-40B4-BE49-F238E27FC236}">
                <a16:creationId xmlns:a16="http://schemas.microsoft.com/office/drawing/2014/main" id="{28B0D625-8D1F-3643-BDC5-D390E4483457}"/>
              </a:ext>
            </a:extLst>
          </p:cNvPr>
          <p:cNvSpPr>
            <a:spLocks noChangeArrowheads="1"/>
          </p:cNvSpPr>
          <p:nvPr/>
        </p:nvSpPr>
        <p:spPr bwMode="auto">
          <a:xfrm>
            <a:off x="498861" y="1455886"/>
            <a:ext cx="4425950" cy="2556773"/>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7" name="正方形/長方形 55">
            <a:extLst>
              <a:ext uri="{FF2B5EF4-FFF2-40B4-BE49-F238E27FC236}">
                <a16:creationId xmlns:a16="http://schemas.microsoft.com/office/drawing/2014/main" id="{BB81F651-0411-1C40-B114-10C24F7B79C6}"/>
              </a:ext>
            </a:extLst>
          </p:cNvPr>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6557B906-2D29-2D48-83DF-FCC066D0A833}"/>
              </a:ext>
            </a:extLst>
          </p:cNvPr>
          <p:cNvGraphicFramePr>
            <a:graphicFrameLocks noGrp="1"/>
          </p:cNvGraphicFramePr>
          <p:nvPr>
            <p:extLst/>
          </p:nvPr>
        </p:nvGraphicFramePr>
        <p:xfrm>
          <a:off x="762069" y="3002978"/>
          <a:ext cx="3916362" cy="938561"/>
        </p:xfrm>
        <a:graphic>
          <a:graphicData uri="http://schemas.openxmlformats.org/drawingml/2006/table">
            <a:tbl>
              <a:tblPr/>
              <a:tblGrid>
                <a:gridCol w="3916362">
                  <a:extLst>
                    <a:ext uri="{9D8B030D-6E8A-4147-A177-3AD203B41FA5}">
                      <a16:colId xmlns:a16="http://schemas.microsoft.com/office/drawing/2014/main" val="20000"/>
                    </a:ext>
                  </a:extLst>
                </a:gridCol>
              </a:tblGrid>
              <a:tr h="25784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8072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1" name="Picture 38" descr="0817OLDCEdammy">
            <a:extLst>
              <a:ext uri="{FF2B5EF4-FFF2-40B4-BE49-F238E27FC236}">
                <a16:creationId xmlns:a16="http://schemas.microsoft.com/office/drawing/2014/main" id="{E9A34172-9230-B843-8AF7-1A6D4316F0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ipg_CR03\Desktop\newce_sales\newce_demo.jpg">
            <a:extLst>
              <a:ext uri="{FF2B5EF4-FFF2-40B4-BE49-F238E27FC236}">
                <a16:creationId xmlns:a16="http://schemas.microsoft.com/office/drawing/2014/main" id="{5DB81367-F31F-0744-8412-7F220B27B0B8}"/>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1630" y="1844524"/>
            <a:ext cx="1900800" cy="1094400"/>
          </a:xfrm>
          <a:prstGeom prst="rect">
            <a:avLst/>
          </a:prstGeom>
          <a:noFill/>
        </p:spPr>
      </p:pic>
      <p:sp>
        <p:nvSpPr>
          <p:cNvPr id="82" name="正方形/長方形 81">
            <a:extLst>
              <a:ext uri="{FF2B5EF4-FFF2-40B4-BE49-F238E27FC236}">
                <a16:creationId xmlns:a16="http://schemas.microsoft.com/office/drawing/2014/main" id="{0C85F6C7-DF1C-4D4E-8781-D04DB7B5D777}"/>
              </a:ext>
            </a:extLst>
          </p:cNvPr>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6C5C3B41-1CA6-7144-9676-0CA9749A1933}"/>
              </a:ext>
            </a:extLst>
          </p:cNvPr>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sp>
        <p:nvSpPr>
          <p:cNvPr id="84" name="正方形/長方形 55">
            <a:extLst>
              <a:ext uri="{FF2B5EF4-FFF2-40B4-BE49-F238E27FC236}">
                <a16:creationId xmlns:a16="http://schemas.microsoft.com/office/drawing/2014/main" id="{BD3AD90C-5FC1-4D42-A846-3FF44E0068C0}"/>
              </a:ext>
            </a:extLst>
          </p:cNvPr>
          <p:cNvSpPr>
            <a:spLocks noChangeArrowheads="1"/>
          </p:cNvSpPr>
          <p:nvPr/>
        </p:nvSpPr>
        <p:spPr bwMode="auto">
          <a:xfrm>
            <a:off x="548822" y="4102886"/>
            <a:ext cx="2371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HTML</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G</a:t>
            </a:r>
            <a:r>
              <a:rPr lang="ja-JP" altLang="en-US" sz="1400">
                <a:latin typeface="游ゴシック" panose="020B0400000000000000" pitchFamily="50" charset="-128"/>
                <a:ea typeface="游ゴシック" panose="020B0400000000000000" pitchFamily="50" charset="-128"/>
              </a:rPr>
              <a:t>ガイド 広告</a:t>
            </a:r>
            <a:r>
              <a:rPr lang="ja-JP" altLang="en-US" sz="1400" dirty="0">
                <a:latin typeface="游ゴシック" panose="020B0400000000000000" pitchFamily="50" charset="-128"/>
                <a:ea typeface="游ゴシック" panose="020B0400000000000000" pitchFamily="50" charset="-128"/>
              </a:rPr>
              <a:t>素材</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87" name="Group 127">
            <a:extLst>
              <a:ext uri="{FF2B5EF4-FFF2-40B4-BE49-F238E27FC236}">
                <a16:creationId xmlns:a16="http://schemas.microsoft.com/office/drawing/2014/main" id="{74966CBB-EACD-5E4E-A4C1-6B1BF2C51315}"/>
              </a:ext>
            </a:extLst>
          </p:cNvPr>
          <p:cNvGraphicFramePr>
            <a:graphicFrameLocks noGrp="1"/>
          </p:cNvGraphicFramePr>
          <p:nvPr>
            <p:extLst/>
          </p:nvPr>
        </p:nvGraphicFramePr>
        <p:xfrm>
          <a:off x="713353" y="5789681"/>
          <a:ext cx="3996966" cy="386181"/>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18822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パネル広告＋特設ページ</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19795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¥30,000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¥60,000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88" name="グループ化 87">
            <a:extLst>
              <a:ext uri="{FF2B5EF4-FFF2-40B4-BE49-F238E27FC236}">
                <a16:creationId xmlns:a16="http://schemas.microsoft.com/office/drawing/2014/main" id="{B710CE04-B270-0449-8B84-3F618CD40920}"/>
              </a:ext>
            </a:extLst>
          </p:cNvPr>
          <p:cNvGrpSpPr/>
          <p:nvPr/>
        </p:nvGrpSpPr>
        <p:grpSpPr>
          <a:xfrm>
            <a:off x="794843" y="4384134"/>
            <a:ext cx="3837649" cy="1468646"/>
            <a:chOff x="802222" y="3825875"/>
            <a:chExt cx="3837649" cy="1468646"/>
          </a:xfrm>
        </p:grpSpPr>
        <p:pic>
          <p:nvPicPr>
            <p:cNvPr id="89" name="Picture 4" descr="http://prtimes.jp/i/7676/41/resize/d7676-41-688834-0.jpg">
              <a:extLst>
                <a:ext uri="{FF2B5EF4-FFF2-40B4-BE49-F238E27FC236}">
                  <a16:creationId xmlns:a16="http://schemas.microsoft.com/office/drawing/2014/main" id="{0D219E2D-2E37-C344-AA71-8E1E71C9AFF6}"/>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グループ化 3">
              <a:extLst>
                <a:ext uri="{FF2B5EF4-FFF2-40B4-BE49-F238E27FC236}">
                  <a16:creationId xmlns:a16="http://schemas.microsoft.com/office/drawing/2014/main" id="{D0D6E45A-A369-1B4F-BC61-3BEAB94D3D2C}"/>
                </a:ext>
              </a:extLst>
            </p:cNvPr>
            <p:cNvGrpSpPr>
              <a:grpSpLocks/>
            </p:cNvGrpSpPr>
            <p:nvPr/>
          </p:nvGrpSpPr>
          <p:grpSpPr bwMode="auto">
            <a:xfrm>
              <a:off x="896252" y="4106471"/>
              <a:ext cx="1535960" cy="867298"/>
              <a:chOff x="1064982" y="2254212"/>
              <a:chExt cx="3092610" cy="1746076"/>
            </a:xfrm>
          </p:grpSpPr>
          <p:sp>
            <p:nvSpPr>
              <p:cNvPr id="97" name="正方形/長方形 96">
                <a:extLst>
                  <a:ext uri="{FF2B5EF4-FFF2-40B4-BE49-F238E27FC236}">
                    <a16:creationId xmlns:a16="http://schemas.microsoft.com/office/drawing/2014/main" id="{5510E73D-7D99-9042-8DFC-081B18DFF720}"/>
                  </a:ext>
                </a:extLst>
              </p:cNvPr>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100" name="Picture 9">
                <a:extLst>
                  <a:ext uri="{FF2B5EF4-FFF2-40B4-BE49-F238E27FC236}">
                    <a16:creationId xmlns:a16="http://schemas.microsoft.com/office/drawing/2014/main" id="{D84216B0-F4EC-C043-9B9D-6A209AE42E3C}"/>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101" name="正方形/長方形 100">
                <a:extLst>
                  <a:ext uri="{FF2B5EF4-FFF2-40B4-BE49-F238E27FC236}">
                    <a16:creationId xmlns:a16="http://schemas.microsoft.com/office/drawing/2014/main" id="{D5E2B61F-FA20-C549-B88E-5190F339C467}"/>
                  </a:ext>
                </a:extLst>
              </p:cNvPr>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91" name="正方形/長方形 55">
              <a:extLst>
                <a:ext uri="{FF2B5EF4-FFF2-40B4-BE49-F238E27FC236}">
                  <a16:creationId xmlns:a16="http://schemas.microsoft.com/office/drawing/2014/main" id="{78C47469-F693-3544-A93E-105E39E8D943}"/>
                </a:ext>
              </a:extLst>
            </p:cNvPr>
            <p:cNvSpPr>
              <a:spLocks noChangeArrowheads="1"/>
            </p:cNvSpPr>
            <p:nvPr/>
          </p:nvSpPr>
          <p:spPr bwMode="auto">
            <a:xfrm>
              <a:off x="849294" y="3825875"/>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93" name="Picture 4" descr="http://prtimes.jp/i/7676/41/resize/d7676-41-688834-0.jpg">
              <a:extLst>
                <a:ext uri="{FF2B5EF4-FFF2-40B4-BE49-F238E27FC236}">
                  <a16:creationId xmlns:a16="http://schemas.microsoft.com/office/drawing/2014/main" id="{B6629803-5BF9-2F42-8A7A-3A36D438F32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図 25">
              <a:extLst>
                <a:ext uri="{FF2B5EF4-FFF2-40B4-BE49-F238E27FC236}">
                  <a16:creationId xmlns:a16="http://schemas.microsoft.com/office/drawing/2014/main" id="{4A86798F-FF74-3444-8883-61EF96C5DC0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a:extLst>
                <a:ext uri="{FF2B5EF4-FFF2-40B4-BE49-F238E27FC236}">
                  <a16:creationId xmlns:a16="http://schemas.microsoft.com/office/drawing/2014/main" id="{2347CA35-FD8D-F140-8CEF-618F071B7650}"/>
                </a:ext>
              </a:extLst>
            </p:cNvPr>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96" name="正方形/長方形 55">
              <a:extLst>
                <a:ext uri="{FF2B5EF4-FFF2-40B4-BE49-F238E27FC236}">
                  <a16:creationId xmlns:a16="http://schemas.microsoft.com/office/drawing/2014/main" id="{BE0BCBBE-6B20-EC42-9872-1ACC30763F82}"/>
                </a:ext>
              </a:extLst>
            </p:cNvPr>
            <p:cNvSpPr>
              <a:spLocks noChangeArrowheads="1"/>
            </p:cNvSpPr>
            <p:nvPr/>
          </p:nvSpPr>
          <p:spPr bwMode="auto">
            <a:xfrm>
              <a:off x="2847128" y="3825875"/>
              <a:ext cx="1313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パネル広告＋特設ページ</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102" name="正方形/長方形 101">
            <a:extLst>
              <a:ext uri="{FF2B5EF4-FFF2-40B4-BE49-F238E27FC236}">
                <a16:creationId xmlns:a16="http://schemas.microsoft.com/office/drawing/2014/main" id="{D42744D7-1FF6-8845-8FBD-2A1E301A12D3}"/>
              </a:ext>
            </a:extLst>
          </p:cNvPr>
          <p:cNvSpPr/>
          <p:nvPr/>
        </p:nvSpPr>
        <p:spPr bwMode="auto">
          <a:xfrm rot="10438">
            <a:off x="3799864" y="5397698"/>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103" name="正方形/長方形 102">
            <a:extLst>
              <a:ext uri="{FF2B5EF4-FFF2-40B4-BE49-F238E27FC236}">
                <a16:creationId xmlns:a16="http://schemas.microsoft.com/office/drawing/2014/main" id="{E9A8DC9C-7D83-6B4F-90DE-2AF400EBD29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pic>
        <p:nvPicPr>
          <p:cNvPr id="45" name="図 44">
            <a:extLst>
              <a:ext uri="{FF2B5EF4-FFF2-40B4-BE49-F238E27FC236}">
                <a16:creationId xmlns:a16="http://schemas.microsoft.com/office/drawing/2014/main" id="{61218A72-0164-4E40-A98F-3D65F04E46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7455" y="1997232"/>
            <a:ext cx="719642" cy="1280001"/>
          </a:xfrm>
          <a:prstGeom prst="rect">
            <a:avLst/>
          </a:prstGeom>
        </p:spPr>
      </p:pic>
      <p:sp>
        <p:nvSpPr>
          <p:cNvPr id="46" name="正方形/長方形 45">
            <a:extLst>
              <a:ext uri="{FF2B5EF4-FFF2-40B4-BE49-F238E27FC236}">
                <a16:creationId xmlns:a16="http://schemas.microsoft.com/office/drawing/2014/main" id="{D6838F03-E7DB-448C-83F5-8336A9EF46EB}"/>
              </a:ext>
            </a:extLst>
          </p:cNvPr>
          <p:cNvSpPr/>
          <p:nvPr/>
        </p:nvSpPr>
        <p:spPr bwMode="auto">
          <a:xfrm>
            <a:off x="6408344" y="2262567"/>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pic>
        <p:nvPicPr>
          <p:cNvPr id="52" name="図 51">
            <a:extLst>
              <a:ext uri="{FF2B5EF4-FFF2-40B4-BE49-F238E27FC236}">
                <a16:creationId xmlns:a16="http://schemas.microsoft.com/office/drawing/2014/main" id="{48768ACB-ED2A-4EA8-BAE6-98C16E3C23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20285" y="1992152"/>
            <a:ext cx="722027" cy="1285987"/>
          </a:xfrm>
          <a:prstGeom prst="rect">
            <a:avLst/>
          </a:prstGeom>
        </p:spPr>
      </p:pic>
      <p:sp>
        <p:nvSpPr>
          <p:cNvPr id="55" name="正方形/長方形 54">
            <a:extLst>
              <a:ext uri="{FF2B5EF4-FFF2-40B4-BE49-F238E27FC236}">
                <a16:creationId xmlns:a16="http://schemas.microsoft.com/office/drawing/2014/main" id="{99A28BF4-CCC6-463C-B60A-741AA11F414C}"/>
              </a:ext>
            </a:extLst>
          </p:cNvPr>
          <p:cNvSpPr/>
          <p:nvPr/>
        </p:nvSpPr>
        <p:spPr>
          <a:xfrm>
            <a:off x="7374176" y="3091813"/>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sp>
        <p:nvSpPr>
          <p:cNvPr id="49" name="角丸四角形 48">
            <a:extLst>
              <a:ext uri="{FF2B5EF4-FFF2-40B4-BE49-F238E27FC236}">
                <a16:creationId xmlns:a16="http://schemas.microsoft.com/office/drawing/2014/main" id="{AF1CB63D-30F4-BC4C-BA5E-15F14CFB43A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71351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14</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a:extLst/>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15</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a:latin typeface="Yu Gothic" panose="020B0400000000000000" pitchFamily="34" charset="-128"/>
                <a:ea typeface="Yu Gothic" panose="020B0400000000000000" pitchFamily="34" charset="-128"/>
              </a:rPr>
              <a:t>ガイド</a:t>
            </a:r>
            <a:endParaRPr kumimoji="1" lang="ja-JP" altLang="en-US" sz="440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a:extLst/>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a:extLst/>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a:extLst/>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087024" y="4168055"/>
            <a:ext cx="3376245" cy="1569660"/>
          </a:xfrm>
          <a:prstGeom prst="rect">
            <a:avLst/>
          </a:prstGeom>
        </p:spPr>
        <p:txBody>
          <a:bodyPr wrap="none">
            <a:spAutoFit/>
          </a:bodyPr>
          <a:lstStyle/>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日毎に素材差し替え可</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・掲載枠は下記</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パターンから選択</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①</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②</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(19:00〜25:00)</a:t>
            </a:r>
            <a:endPar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129987"/>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73012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179221" y="1829237"/>
            <a:ext cx="1486304"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36" name="Picture 72" descr="クリックすると新しいウィンドウで開きます">
            <a:extLst>
              <a:ext uri="{FF2B5EF4-FFF2-40B4-BE49-F238E27FC236}">
                <a16:creationId xmlns:a16="http://schemas.microsoft.com/office/drawing/2014/main" id="{67C597AB-8832-704D-97FB-5E3B1B75442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97044" y="5640728"/>
            <a:ext cx="326670" cy="7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83756" y="5646604"/>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grpSp>
        <p:nvGrpSpPr>
          <p:cNvPr id="10" name="グループ化 9">
            <a:extLst>
              <a:ext uri="{FF2B5EF4-FFF2-40B4-BE49-F238E27FC236}">
                <a16:creationId xmlns:a16="http://schemas.microsoft.com/office/drawing/2014/main" id="{93791FEA-FECE-F540-B7AE-1D7CDEDD6C4B}"/>
              </a:ext>
            </a:extLst>
          </p:cNvPr>
          <p:cNvGrpSpPr/>
          <p:nvPr/>
        </p:nvGrpSpPr>
        <p:grpSpPr>
          <a:xfrm>
            <a:off x="1110373" y="5431560"/>
            <a:ext cx="1674082" cy="298972"/>
            <a:chOff x="1110373" y="5431560"/>
            <a:chExt cx="1674082" cy="298972"/>
          </a:xfrm>
        </p:grpSpPr>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図 8">
              <a:extLst>
                <a:ext uri="{FF2B5EF4-FFF2-40B4-BE49-F238E27FC236}">
                  <a16:creationId xmlns:a16="http://schemas.microsoft.com/office/drawing/2014/main" id="{BB0261C4-C5E9-724F-9B70-E884A1F128D8}"/>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611188" y="5536207"/>
              <a:ext cx="277788" cy="82469"/>
            </a:xfrm>
            <a:prstGeom prst="rect">
              <a:avLst/>
            </a:prstGeom>
          </p:spPr>
        </p:pic>
      </p:grpSp>
      <p:grpSp>
        <p:nvGrpSpPr>
          <p:cNvPr id="11" name="グループ化 10">
            <a:extLst>
              <a:ext uri="{FF2B5EF4-FFF2-40B4-BE49-F238E27FC236}">
                <a16:creationId xmlns:a16="http://schemas.microsoft.com/office/drawing/2014/main" id="{2604E92D-6B6A-894B-8F5F-17BD75EF4329}"/>
              </a:ext>
            </a:extLst>
          </p:cNvPr>
          <p:cNvGrpSpPr/>
          <p:nvPr/>
        </p:nvGrpSpPr>
        <p:grpSpPr>
          <a:xfrm>
            <a:off x="3815113" y="5431556"/>
            <a:ext cx="1579904" cy="269328"/>
            <a:chOff x="3815113" y="5431556"/>
            <a:chExt cx="1579904" cy="269328"/>
          </a:xfrm>
        </p:grpSpPr>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6"/>
              <a:ext cx="1579904" cy="260338"/>
              <a:chOff x="3309873" y="5512871"/>
              <a:chExt cx="3078783" cy="507327"/>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07327"/>
                <a:chOff x="5468873" y="5512871"/>
                <a:chExt cx="3078783" cy="507327"/>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1" name="図 170">
              <a:extLst>
                <a:ext uri="{FF2B5EF4-FFF2-40B4-BE49-F238E27FC236}">
                  <a16:creationId xmlns:a16="http://schemas.microsoft.com/office/drawing/2014/main" id="{9832A69B-1BB4-0641-8628-88BEE253000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3908644" y="5618415"/>
              <a:ext cx="277788" cy="82469"/>
            </a:xfrm>
            <a:prstGeom prst="rect">
              <a:avLst/>
            </a:prstGeom>
          </p:spPr>
        </p:pic>
      </p:grpSp>
      <p:graphicFrame>
        <p:nvGraphicFramePr>
          <p:cNvPr id="149" name="グラフ 148">
            <a:extLst>
              <a:ext uri="{FF2B5EF4-FFF2-40B4-BE49-F238E27FC236}">
                <a16:creationId xmlns:a16="http://schemas.microsoft.com/office/drawing/2014/main" id="{6903924E-352B-9F4E-B4E7-BD8ECC91A53F}"/>
              </a:ext>
            </a:extLst>
          </p:cNvPr>
          <p:cNvGraphicFramePr>
            <a:graphicFrameLocks/>
          </p:cNvGraphicFramePr>
          <p:nvPr>
            <p:extLst/>
          </p:nvPr>
        </p:nvGraphicFramePr>
        <p:xfrm>
          <a:off x="6456977" y="2000792"/>
          <a:ext cx="2769659" cy="1901600"/>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203941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4</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1921854752"/>
              </p:ext>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¥4,200,000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¥400,000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¥2,800,000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¥1,400,000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¥150,000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¥100,000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¥560,000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¥50,000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■終日（</a:t>
            </a:r>
            <a:r>
              <a:rPr lang="en-US" altLang="ja-JP" b="1" dirty="0">
                <a:solidFill>
                  <a:srgbClr val="7F7F7F"/>
                </a:solidFill>
                <a:latin typeface="游ゴシック" panose="020B0400000000000000" pitchFamily="50" charset="-128"/>
                <a:ea typeface="游ゴシック" panose="020B0400000000000000" pitchFamily="50" charset="-128"/>
              </a:rPr>
              <a:t>5:00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29:00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6</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22805BA5-684B-374B-8C62-52E47888DBC4}"/>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4" name="角丸四角形 23">
            <a:extLst>
              <a:ext uri="{FF2B5EF4-FFF2-40B4-BE49-F238E27FC236}">
                <a16:creationId xmlns:a16="http://schemas.microsoft.com/office/drawing/2014/main" id="{44A6B592-0728-6245-8F42-5D22E2899D18}"/>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E165E7CD-1689-D24C-B054-5DB29AF73593}"/>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6" name="正方形/長方形 96">
            <a:extLst>
              <a:ext uri="{FF2B5EF4-FFF2-40B4-BE49-F238E27FC236}">
                <a16:creationId xmlns:a16="http://schemas.microsoft.com/office/drawing/2014/main" id="{C1C7BC04-B808-1146-9BE2-BFB9F72FB525}"/>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3" name="テキスト ボックス 12">
            <a:extLst>
              <a:ext uri="{FF2B5EF4-FFF2-40B4-BE49-F238E27FC236}">
                <a16:creationId xmlns:a16="http://schemas.microsoft.com/office/drawing/2014/main" id="{01404D46-A454-A44C-B0C5-4B5843B9AF8E}"/>
              </a:ext>
            </a:extLst>
          </p:cNvPr>
          <p:cNvSpPr txBox="1"/>
          <p:nvPr/>
        </p:nvSpPr>
        <p:spPr>
          <a:xfrm>
            <a:off x="7143766" y="1605647"/>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09522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ext uri="{D42A27DB-BD31-4B8C-83A1-F6EECF244321}">
                <p14:modId xmlns:p14="http://schemas.microsoft.com/office/powerpoint/2010/main" val="390780740"/>
              </p:ext>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¥2,100,000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¥240,000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¥1,680,000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¥180,000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¥1,260,000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¥840,000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¥72,000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¥504,000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¥72,000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¥504,000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¥36,000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¥252,000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¥24,000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¥168,000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5</a:t>
            </a:fld>
            <a:endParaRPr lang="ja-JP" altLang="en-US" dirty="0"/>
          </a:p>
        </p:txBody>
      </p:sp>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■夜帯（</a:t>
            </a:r>
            <a:r>
              <a:rPr lang="en-US" altLang="ja-JP" b="1" dirty="0">
                <a:solidFill>
                  <a:srgbClr val="7F7F7F"/>
                </a:solidFill>
                <a:latin typeface="游ゴシック" panose="020B0400000000000000" pitchFamily="50" charset="-128"/>
                <a:ea typeface="游ゴシック" panose="020B0400000000000000" pitchFamily="50" charset="-128"/>
              </a:rPr>
              <a:t>19:00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25:00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2" name="タイトル 2">
            <a:extLst>
              <a:ext uri="{FF2B5EF4-FFF2-40B4-BE49-F238E27FC236}">
                <a16:creationId xmlns:a16="http://schemas.microsoft.com/office/drawing/2014/main" id="{2BE03249-BCA2-FB41-B432-9C6219E2370D}"/>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3" name="角丸四角形 22">
            <a:extLst>
              <a:ext uri="{FF2B5EF4-FFF2-40B4-BE49-F238E27FC236}">
                <a16:creationId xmlns:a16="http://schemas.microsoft.com/office/drawing/2014/main" id="{6A163061-B5C5-6D47-95B2-D414F9C5FD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8DEDB22-56BD-784D-9D8B-FF815A7194A7}"/>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96">
            <a:extLst>
              <a:ext uri="{FF2B5EF4-FFF2-40B4-BE49-F238E27FC236}">
                <a16:creationId xmlns:a16="http://schemas.microsoft.com/office/drawing/2014/main" id="{0CFE2394-F25B-ED49-A678-F76C25B10D28}"/>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5" name="テキスト ボックス 14">
            <a:extLst>
              <a:ext uri="{FF2B5EF4-FFF2-40B4-BE49-F238E27FC236}">
                <a16:creationId xmlns:a16="http://schemas.microsoft.com/office/drawing/2014/main" id="{25462792-018E-ED42-8E91-112A1077C53B}"/>
              </a:ext>
            </a:extLst>
          </p:cNvPr>
          <p:cNvSpPr txBox="1"/>
          <p:nvPr/>
        </p:nvSpPr>
        <p:spPr>
          <a:xfrm>
            <a:off x="7143766" y="1605647"/>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69186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(2018</a:t>
            </a:r>
            <a:r>
              <a:rPr kumimoji="0" lang="ja-JP" altLang="en-US" sz="500" kern="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ja-JP" altLang="en-US" sz="500" kern="0">
                <a:latin typeface="游ゴシック" panose="020B0400000000000000" pitchFamily="50" charset="-128"/>
                <a:ea typeface="游ゴシック" panose="020B0400000000000000" pitchFamily="50" charset="-128"/>
              </a:rPr>
              <a:t>、</a:t>
            </a:r>
            <a:r>
              <a:rPr kumimoji="0" lang="en-US" altLang="ja-JP" sz="500" kern="0" dirty="0">
                <a:latin typeface="游ゴシック" panose="020B0400000000000000" pitchFamily="50" charset="-128"/>
                <a:ea typeface="游ゴシック" panose="020B0400000000000000" pitchFamily="50" charset="-128"/>
              </a:rPr>
              <a:t>34.2%</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33.7</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26799"/>
              <a:gd name="adj6" fmla="val 1631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17.5</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68844"/>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5,400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458042" y="1977668"/>
            <a:ext cx="2324052" cy="276999"/>
          </a:xfrm>
          <a:prstGeom prst="rect">
            <a:avLst/>
          </a:prstGeom>
        </p:spPr>
        <p:txBody>
          <a:bodyPr wrap="square">
            <a:spAutoFit/>
          </a:bodyPr>
          <a:lstStyle/>
          <a:p>
            <a:pPr algn="ct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48.8</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5149617" y="5304105"/>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713946" y="5305063"/>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00824"/>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456582" y="5346426"/>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8571" y="3509589"/>
            <a:ext cx="1241509" cy="884329"/>
          </a:xfrm>
          <a:prstGeom prst="rect">
            <a:avLst/>
          </a:prstGeom>
        </p:spPr>
      </p:pic>
      <p:sp>
        <p:nvSpPr>
          <p:cNvPr id="50" name="正方形/長方形 49"/>
          <p:cNvSpPr/>
          <p:nvPr/>
        </p:nvSpPr>
        <p:spPr>
          <a:xfrm>
            <a:off x="3895489" y="5896104"/>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6</a:t>
            </a:fld>
            <a:endParaRPr lang="ja-JP" altLang="en-US" dirty="0"/>
          </a:p>
        </p:txBody>
      </p:sp>
      <p:sp>
        <p:nvSpPr>
          <p:cNvPr id="53" name="正方形/長方形 52">
            <a:extLst>
              <a:ext uri="{FF2B5EF4-FFF2-40B4-BE49-F238E27FC236}">
                <a16:creationId xmlns:a16="http://schemas.microsoft.com/office/drawing/2014/main" id="{32DBC9D7-E6A4-CC43-80D8-E71A0795EE3F}"/>
              </a:ext>
            </a:extLst>
          </p:cNvPr>
          <p:cNvSpPr/>
          <p:nvPr/>
        </p:nvSpPr>
        <p:spPr>
          <a:xfrm>
            <a:off x="3895489" y="6254200"/>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graphicFrame>
        <p:nvGraphicFramePr>
          <p:cNvPr id="49" name="グラフ 48">
            <a:extLst>
              <a:ext uri="{FF2B5EF4-FFF2-40B4-BE49-F238E27FC236}">
                <a16:creationId xmlns:a16="http://schemas.microsoft.com/office/drawing/2014/main" id="{00000000-0008-0000-0000-000004000000}"/>
              </a:ext>
            </a:extLst>
          </p:cNvPr>
          <p:cNvGraphicFramePr>
            <a:graphicFrameLocks/>
          </p:cNvGraphicFramePr>
          <p:nvPr>
            <p:extLst/>
          </p:nvPr>
        </p:nvGraphicFramePr>
        <p:xfrm>
          <a:off x="1973817" y="1734309"/>
          <a:ext cx="5970773" cy="3149239"/>
        </p:xfrm>
        <a:graphic>
          <a:graphicData uri="http://schemas.openxmlformats.org/drawingml/2006/chart">
            <c:chart xmlns:c="http://schemas.openxmlformats.org/drawingml/2006/chart" xmlns:r="http://schemas.openxmlformats.org/officeDocument/2006/relationships" r:id="rId5"/>
          </a:graphicData>
        </a:graphic>
      </p:graphicFrame>
      <p:pic>
        <p:nvPicPr>
          <p:cNvPr id="15" name="図 14">
            <a:extLst>
              <a:ext uri="{FF2B5EF4-FFF2-40B4-BE49-F238E27FC236}">
                <a16:creationId xmlns:a16="http://schemas.microsoft.com/office/drawing/2014/main" id="{95EF80F3-AB34-844B-8655-AC4B75B496D0}"/>
              </a:ext>
            </a:extLst>
          </p:cNvPr>
          <p:cNvPicPr>
            <a:picLocks noChangeAspect="1"/>
          </p:cNvPicPr>
          <p:nvPr/>
        </p:nvPicPr>
        <p:blipFill>
          <a:blip r:embed="rId6"/>
          <a:stretch>
            <a:fillRect/>
          </a:stretch>
        </p:blipFill>
        <p:spPr>
          <a:xfrm>
            <a:off x="490140" y="5530207"/>
            <a:ext cx="9056600" cy="1015965"/>
          </a:xfrm>
          <a:prstGeom prst="rect">
            <a:avLst/>
          </a:prstGeom>
        </p:spPr>
      </p:pic>
    </p:spTree>
    <p:extLst>
      <p:ext uri="{BB962C8B-B14F-4D97-AF65-F5344CB8AC3E}">
        <p14:creationId xmlns:p14="http://schemas.microsoft.com/office/powerpoint/2010/main" val="239100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en-US" altLang="ja-JP" sz="4400" dirty="0">
                <a:latin typeface="Yu Gothic" panose="020B0400000000000000" pitchFamily="34" charset="-128"/>
                <a:ea typeface="Yu Gothic" panose="020B0400000000000000" pitchFamily="34" charset="-128"/>
              </a:rPr>
              <a:t>HTML G</a:t>
            </a:r>
            <a:r>
              <a:rPr kumimoji="1" lang="ja-JP" altLang="en-US" sz="4400" dirty="0">
                <a:latin typeface="Yu Gothic" panose="020B0400000000000000" pitchFamily="34" charset="-128"/>
                <a:ea typeface="Yu Gothic" panose="020B0400000000000000" pitchFamily="34" charset="-128"/>
              </a:rPr>
              <a:t>ガイド</a:t>
            </a:r>
          </a:p>
        </p:txBody>
      </p:sp>
    </p:spTree>
    <p:extLst>
      <p:ext uri="{BB962C8B-B14F-4D97-AF65-F5344CB8AC3E}">
        <p14:creationId xmlns:p14="http://schemas.microsoft.com/office/powerpoint/2010/main" val="22847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en-US" altLang="ja-JP" sz="2400" dirty="0"/>
              <a:t>HTML G</a:t>
            </a:r>
            <a:r>
              <a:rPr lang="ja-JP" altLang="en-US" sz="2400"/>
              <a:t>ガイド</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30907" y="808790"/>
            <a:ext cx="707277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ON AIR</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に直接誘導ができる次世代型の番組表広告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922524" y="1945874"/>
            <a:ext cx="1636988" cy="671508"/>
            <a:chOff x="6042184" y="1337194"/>
            <a:chExt cx="1636988" cy="67150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6042184" y="1547037"/>
              <a:ext cx="1636988" cy="461665"/>
            </a:xfrm>
            <a:prstGeom prst="rect">
              <a:avLst/>
            </a:prstGeom>
          </p:spPr>
          <p:txBody>
            <a:bodyPr wrap="none">
              <a:spAutoFit/>
            </a:bodyPr>
            <a:lstStyle/>
            <a:p>
              <a:pPr algn="ctr"/>
              <a:r>
                <a:rPr lang="ja-JP" altLang="en-US" sz="2400" b="1" u="sng">
                  <a:latin typeface="游ゴシック" panose="020B0400000000000000" pitchFamily="50" charset="-128"/>
                  <a:ea typeface="游ゴシック" panose="020B0400000000000000" pitchFamily="50" charset="-128"/>
                </a:rPr>
                <a:t>約</a:t>
              </a:r>
              <a:r>
                <a:rPr lang="en-US" altLang="ja-JP" sz="2400" b="1" u="sng" dirty="0">
                  <a:latin typeface="游ゴシック" panose="020B0400000000000000" pitchFamily="50" charset="-128"/>
                  <a:ea typeface="游ゴシック" panose="020B0400000000000000" pitchFamily="50" charset="-128"/>
                </a:rPr>
                <a:t>290</a:t>
              </a:r>
              <a:r>
                <a:rPr lang="ja-JP" altLang="en-US" sz="2400" b="1" u="sng">
                  <a:latin typeface="游ゴシック" panose="020B0400000000000000" pitchFamily="50" charset="-128"/>
                  <a:ea typeface="游ゴシック" panose="020B0400000000000000" pitchFamily="50" charset="-128"/>
                </a:rPr>
                <a:t>万台</a:t>
              </a:r>
              <a:endParaRPr lang="ja-JP" altLang="en-US" sz="24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86216" y="1337194"/>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315135" y="6129987"/>
            <a:ext cx="927573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明確に</a:t>
            </a:r>
            <a:r>
              <a:rPr lang="ja-JP" altLang="en-US" sz="1800" b="1"/>
              <a:t>“テレビ視聴者”</a:t>
            </a:r>
            <a:r>
              <a:rPr lang="ja-JP" altLang="en-US" sz="1800"/>
              <a:t>をターゲティング</a:t>
            </a:r>
            <a:r>
              <a:rPr lang="en-US" altLang="ja-JP" sz="1800" dirty="0"/>
              <a:t> / </a:t>
            </a:r>
            <a:r>
              <a:rPr lang="ja-JP" altLang="en-US" sz="1800"/>
              <a:t>放送型</a:t>
            </a:r>
            <a:r>
              <a:rPr lang="en-US" altLang="ja-JP" sz="1800" dirty="0"/>
              <a:t>G</a:t>
            </a:r>
            <a:r>
              <a:rPr lang="ja-JP" altLang="en-US" sz="1800"/>
              <a:t>ガイドより</a:t>
            </a:r>
            <a:r>
              <a:rPr lang="ja-JP" altLang="en-US" sz="1800" b="1"/>
              <a:t>リッチ</a:t>
            </a:r>
            <a:r>
              <a:rPr lang="ja-JP" altLang="en-US" sz="1800"/>
              <a:t>な訴求が実現可能</a:t>
            </a:r>
            <a:endParaRPr lang="en-US" altLang="ja-JP" sz="1800" dirty="0"/>
          </a:p>
        </p:txBody>
      </p:sp>
      <p:grpSp>
        <p:nvGrpSpPr>
          <p:cNvPr id="12" name="グループ化 11">
            <a:extLst>
              <a:ext uri="{FF2B5EF4-FFF2-40B4-BE49-F238E27FC236}">
                <a16:creationId xmlns:a16="http://schemas.microsoft.com/office/drawing/2014/main" id="{63341C96-A66A-1D45-BC8F-5C01E5C885A7}"/>
              </a:ext>
            </a:extLst>
          </p:cNvPr>
          <p:cNvGrpSpPr/>
          <p:nvPr/>
        </p:nvGrpSpPr>
        <p:grpSpPr>
          <a:xfrm>
            <a:off x="6088616" y="3064379"/>
            <a:ext cx="3304801" cy="2181829"/>
            <a:chOff x="6088616" y="3064379"/>
            <a:chExt cx="3304801" cy="2181829"/>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3177214"/>
              <a:ext cx="3304801" cy="20689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82989" y="3411492"/>
              <a:ext cx="2079415"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枠の中での差替え費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306437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596645" y="1580196"/>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187" name="正方形/長方形 53">
            <a:extLst>
              <a:ext uri="{FF2B5EF4-FFF2-40B4-BE49-F238E27FC236}">
                <a16:creationId xmlns:a16="http://schemas.microsoft.com/office/drawing/2014/main" id="{1A403A0A-9793-0F4F-9B18-988DE5CCC2D4}"/>
              </a:ext>
            </a:extLst>
          </p:cNvPr>
          <p:cNvSpPr>
            <a:spLocks noChangeArrowheads="1"/>
          </p:cNvSpPr>
          <p:nvPr/>
        </p:nvSpPr>
        <p:spPr bwMode="auto">
          <a:xfrm>
            <a:off x="3660293" y="5648102"/>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34D29C41-6808-9B4D-BF39-03ACEF116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588" y="5610569"/>
            <a:ext cx="922134" cy="286440"/>
          </a:xfrm>
          <a:prstGeom prst="rect">
            <a:avLst/>
          </a:prstGeom>
        </p:spPr>
      </p:pic>
      <p:pic>
        <p:nvPicPr>
          <p:cNvPr id="6" name="図 5">
            <a:extLst>
              <a:ext uri="{FF2B5EF4-FFF2-40B4-BE49-F238E27FC236}">
                <a16:creationId xmlns:a16="http://schemas.microsoft.com/office/drawing/2014/main" id="{8021FDE0-552B-014C-85EC-147C7E5BFF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2083" y="5577434"/>
            <a:ext cx="1217327" cy="294654"/>
          </a:xfrm>
          <a:prstGeom prst="rect">
            <a:avLst/>
          </a:prstGeom>
        </p:spPr>
      </p:pic>
      <p:sp>
        <p:nvSpPr>
          <p:cNvPr id="33" name="下矢印 32">
            <a:extLst>
              <a:ext uri="{FF2B5EF4-FFF2-40B4-BE49-F238E27FC236}">
                <a16:creationId xmlns:a16="http://schemas.microsoft.com/office/drawing/2014/main" id="{444E58FC-6823-3F4F-8930-A53064594D93}"/>
              </a:ext>
            </a:extLst>
          </p:cNvPr>
          <p:cNvSpPr/>
          <p:nvPr/>
        </p:nvSpPr>
        <p:spPr>
          <a:xfrm rot="10800000" flipV="1">
            <a:off x="1457240"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下矢印 33">
            <a:extLst>
              <a:ext uri="{FF2B5EF4-FFF2-40B4-BE49-F238E27FC236}">
                <a16:creationId xmlns:a16="http://schemas.microsoft.com/office/drawing/2014/main" id="{6B716A98-94D1-5C4A-B477-2E78EDC35FA0}"/>
              </a:ext>
            </a:extLst>
          </p:cNvPr>
          <p:cNvSpPr/>
          <p:nvPr/>
        </p:nvSpPr>
        <p:spPr>
          <a:xfrm rot="10800000" flipV="1">
            <a:off x="4333394" y="3863586"/>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93B672E-2DCF-4D40-B7D9-4B63D192CE65}"/>
              </a:ext>
            </a:extLst>
          </p:cNvPr>
          <p:cNvGrpSpPr/>
          <p:nvPr/>
        </p:nvGrpSpPr>
        <p:grpSpPr>
          <a:xfrm>
            <a:off x="2812894" y="4411448"/>
            <a:ext cx="1257930" cy="834594"/>
            <a:chOff x="912441" y="4072979"/>
            <a:chExt cx="2025910" cy="1344125"/>
          </a:xfrm>
        </p:grpSpPr>
        <p:sp>
          <p:nvSpPr>
            <p:cNvPr id="41" name="正方形/長方形 40">
              <a:extLst>
                <a:ext uri="{FF2B5EF4-FFF2-40B4-BE49-F238E27FC236}">
                  <a16:creationId xmlns:a16="http://schemas.microsoft.com/office/drawing/2014/main" id="{780659EF-7335-6442-AEB8-7F3D99CB7C2B}"/>
                </a:ext>
              </a:extLst>
            </p:cNvPr>
            <p:cNvSpPr/>
            <p:nvPr/>
          </p:nvSpPr>
          <p:spPr bwMode="auto">
            <a:xfrm>
              <a:off x="1885253" y="5243257"/>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893498D0-213C-BC4A-AFD2-268D79846147}"/>
                </a:ext>
              </a:extLst>
            </p:cNvPr>
            <p:cNvSpPr/>
            <p:nvPr/>
          </p:nvSpPr>
          <p:spPr bwMode="auto">
            <a:xfrm>
              <a:off x="1420440" y="5337137"/>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37" name="Picture 12" descr="http://www.sony.jp/products/picture/y_nw1_007.jpg">
              <a:extLst>
                <a:ext uri="{FF2B5EF4-FFF2-40B4-BE49-F238E27FC236}">
                  <a16:creationId xmlns:a16="http://schemas.microsoft.com/office/drawing/2014/main" id="{3D235E84-1C4E-B845-BBAA-0623578AF1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2441"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グループ化 6">
              <a:extLst>
                <a:ext uri="{FF2B5EF4-FFF2-40B4-BE49-F238E27FC236}">
                  <a16:creationId xmlns:a16="http://schemas.microsoft.com/office/drawing/2014/main" id="{37563256-8A8D-7247-8156-760FA7B5E4D3}"/>
                </a:ext>
              </a:extLst>
            </p:cNvPr>
            <p:cNvGrpSpPr>
              <a:grpSpLocks/>
            </p:cNvGrpSpPr>
            <p:nvPr/>
          </p:nvGrpSpPr>
          <p:grpSpPr bwMode="auto">
            <a:xfrm>
              <a:off x="1000992" y="4157209"/>
              <a:ext cx="1840165" cy="1034550"/>
              <a:chOff x="6373448" y="3420280"/>
              <a:chExt cx="2303521" cy="1311159"/>
            </a:xfrm>
          </p:grpSpPr>
          <p:sp>
            <p:nvSpPr>
              <p:cNvPr id="39" name="正方形/長方形 38">
                <a:extLst>
                  <a:ext uri="{FF2B5EF4-FFF2-40B4-BE49-F238E27FC236}">
                    <a16:creationId xmlns:a16="http://schemas.microsoft.com/office/drawing/2014/main" id="{FC3F5442-CA39-DD49-B85B-3C7B324365E2}"/>
                  </a:ext>
                </a:extLst>
              </p:cNvPr>
              <p:cNvSpPr/>
              <p:nvPr/>
            </p:nvSpPr>
            <p:spPr>
              <a:xfrm>
                <a:off x="6373448" y="3420280"/>
                <a:ext cx="2303521" cy="131115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6656236" y="3835866"/>
                <a:ext cx="1725168" cy="5653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1" dirty="0">
                    <a:solidFill>
                      <a:schemeClr val="bg1"/>
                    </a:solidFill>
                    <a:latin typeface="游ゴシック" panose="020B0400000000000000" pitchFamily="50" charset="-128"/>
                    <a:ea typeface="游ゴシック" panose="020B0400000000000000" pitchFamily="50" charset="-128"/>
                  </a:rPr>
                  <a:t>ON AIR</a:t>
                </a:r>
              </a:p>
            </p:txBody>
          </p:sp>
        </p:grpSp>
      </p:grpSp>
      <p:grpSp>
        <p:nvGrpSpPr>
          <p:cNvPr id="9" name="グループ化 8">
            <a:extLst>
              <a:ext uri="{FF2B5EF4-FFF2-40B4-BE49-F238E27FC236}">
                <a16:creationId xmlns:a16="http://schemas.microsoft.com/office/drawing/2014/main" id="{F0754A38-7101-4549-A30D-D8A06B502074}"/>
              </a:ext>
            </a:extLst>
          </p:cNvPr>
          <p:cNvGrpSpPr/>
          <p:nvPr/>
        </p:nvGrpSpPr>
        <p:grpSpPr>
          <a:xfrm>
            <a:off x="4375214" y="4409616"/>
            <a:ext cx="1257930" cy="838258"/>
            <a:chOff x="3531068" y="4072979"/>
            <a:chExt cx="2025910" cy="1350027"/>
          </a:xfrm>
        </p:grpSpPr>
        <p:sp>
          <p:nvSpPr>
            <p:cNvPr id="43" name="正方形/長方形 42">
              <a:extLst>
                <a:ext uri="{FF2B5EF4-FFF2-40B4-BE49-F238E27FC236}">
                  <a16:creationId xmlns:a16="http://schemas.microsoft.com/office/drawing/2014/main" id="{CA161D23-BE2A-854B-8152-2D34DE2B3207}"/>
                </a:ext>
              </a:extLst>
            </p:cNvPr>
            <p:cNvSpPr/>
            <p:nvPr/>
          </p:nvSpPr>
          <p:spPr bwMode="auto">
            <a:xfrm>
              <a:off x="4503880" y="5249159"/>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520CF185-0C22-0349-992E-24D75E4787C8}"/>
                </a:ext>
              </a:extLst>
            </p:cNvPr>
            <p:cNvSpPr/>
            <p:nvPr/>
          </p:nvSpPr>
          <p:spPr bwMode="auto">
            <a:xfrm>
              <a:off x="4039067" y="5343039"/>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6" name="Picture 12" descr="http://www.sony.jp/products/picture/y_nw1_007.jpg">
              <a:extLst>
                <a:ext uri="{FF2B5EF4-FFF2-40B4-BE49-F238E27FC236}">
                  <a16:creationId xmlns:a16="http://schemas.microsoft.com/office/drawing/2014/main" id="{1C93C906-AC3F-E841-A470-6992FA1139D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31068"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7" descr="Detail_JCOM.jpg">
              <a:extLst>
                <a:ext uri="{FF2B5EF4-FFF2-40B4-BE49-F238E27FC236}">
                  <a16:creationId xmlns:a16="http://schemas.microsoft.com/office/drawing/2014/main" id="{9A39C769-0E36-7248-8770-05A1DAC267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2469" y="4121315"/>
              <a:ext cx="1918639" cy="108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51" name="正方形/長方形 50">
            <a:extLst>
              <a:ext uri="{FF2B5EF4-FFF2-40B4-BE49-F238E27FC236}">
                <a16:creationId xmlns:a16="http://schemas.microsoft.com/office/drawing/2014/main" id="{3FF64D4D-F276-5F4A-9911-BEE184A98F25}"/>
              </a:ext>
            </a:extLst>
          </p:cNvPr>
          <p:cNvSpPr/>
          <p:nvPr/>
        </p:nvSpPr>
        <p:spPr>
          <a:xfrm>
            <a:off x="4047331" y="4616141"/>
            <a:ext cx="351378" cy="307777"/>
          </a:xfrm>
          <a:prstGeom prst="rect">
            <a:avLst/>
          </a:prstGeom>
        </p:spPr>
        <p:txBody>
          <a:bodyPr wrap="none">
            <a:spAutoFit/>
          </a:bodyPr>
          <a:lstStyle/>
          <a:p>
            <a:pPr algn="ct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id="{7B481E89-7196-5642-A751-6C3025C9CF1B}"/>
              </a:ext>
            </a:extLst>
          </p:cNvPr>
          <p:cNvSpPr/>
          <p:nvPr/>
        </p:nvSpPr>
        <p:spPr>
          <a:xfrm>
            <a:off x="2752832" y="4219475"/>
            <a:ext cx="1261884"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1DA5399-7D47-284D-8F8A-A93BBE71D69A}"/>
              </a:ext>
            </a:extLst>
          </p:cNvPr>
          <p:cNvSpPr/>
          <p:nvPr/>
        </p:nvSpPr>
        <p:spPr>
          <a:xfrm>
            <a:off x="4337116" y="4219480"/>
            <a:ext cx="1704313"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7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188806" y="5284664"/>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8583580" y="2576623"/>
            <a:ext cx="845103"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角丸四角形 46">
            <a:extLst>
              <a:ext uri="{FF2B5EF4-FFF2-40B4-BE49-F238E27FC236}">
                <a16:creationId xmlns:a16="http://schemas.microsoft.com/office/drawing/2014/main" id="{E6B11847-0C22-114F-8269-BA1132F9E22F}"/>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下矢印 47">
            <a:extLst>
              <a:ext uri="{FF2B5EF4-FFF2-40B4-BE49-F238E27FC236}">
                <a16:creationId xmlns:a16="http://schemas.microsoft.com/office/drawing/2014/main" id="{F9E5C800-5AE7-D543-A6DE-09107230D496}"/>
              </a:ext>
            </a:extLst>
          </p:cNvPr>
          <p:cNvSpPr/>
          <p:nvPr/>
        </p:nvSpPr>
        <p:spPr>
          <a:xfrm rot="10800000" flipV="1">
            <a:off x="2698220" y="3863586"/>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DEE2113D-9D04-C347-9FCD-03CB72A7C324}"/>
              </a:ext>
            </a:extLst>
          </p:cNvPr>
          <p:cNvGrpSpPr/>
          <p:nvPr/>
        </p:nvGrpSpPr>
        <p:grpSpPr>
          <a:xfrm>
            <a:off x="482592" y="3989121"/>
            <a:ext cx="2025910" cy="1344121"/>
            <a:chOff x="1113796" y="4563841"/>
            <a:chExt cx="1257930" cy="834594"/>
          </a:xfrm>
        </p:grpSpPr>
        <p:sp>
          <p:nvSpPr>
            <p:cNvPr id="53" name="正方形/長方形 52">
              <a:extLst>
                <a:ext uri="{FF2B5EF4-FFF2-40B4-BE49-F238E27FC236}">
                  <a16:creationId xmlns:a16="http://schemas.microsoft.com/office/drawing/2014/main" id="{9B503E72-C0DB-E84B-8C85-3677B3915711}"/>
                </a:ext>
              </a:extLst>
            </p:cNvPr>
            <p:cNvSpPr/>
            <p:nvPr/>
          </p:nvSpPr>
          <p:spPr bwMode="auto">
            <a:xfrm>
              <a:off x="1429223" y="5348782"/>
              <a:ext cx="627076" cy="49653"/>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54" name="Picture 12" descr="http://www.sony.jp/products/picture/y_nw1_007.jpg">
              <a:extLst>
                <a:ext uri="{FF2B5EF4-FFF2-40B4-BE49-F238E27FC236}">
                  <a16:creationId xmlns:a16="http://schemas.microsoft.com/office/drawing/2014/main" id="{97CB117E-0F8E-A849-A0B0-A7D9DF1D43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3796" y="4563841"/>
              <a:ext cx="1257930" cy="7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a:extLst>
                <a:ext uri="{FF2B5EF4-FFF2-40B4-BE49-F238E27FC236}">
                  <a16:creationId xmlns:a16="http://schemas.microsoft.com/office/drawing/2014/main" id="{9E6BB1B8-66A4-914D-AA6D-DA7414B98F2C}"/>
                </a:ext>
              </a:extLst>
            </p:cNvPr>
            <p:cNvSpPr/>
            <p:nvPr/>
          </p:nvSpPr>
          <p:spPr bwMode="auto">
            <a:xfrm>
              <a:off x="1715152" y="5289866"/>
              <a:ext cx="49851" cy="99296"/>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9" name="Picture 41">
              <a:extLst>
                <a:ext uri="{FF2B5EF4-FFF2-40B4-BE49-F238E27FC236}">
                  <a16:creationId xmlns:a16="http://schemas.microsoft.com/office/drawing/2014/main" id="{19F2A922-1040-BF49-82BC-936CE5C8A1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648" y="4596487"/>
              <a:ext cx="1196261" cy="6675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grpSp>
      <p:sp>
        <p:nvSpPr>
          <p:cNvPr id="59" name="正方形/長方形 58">
            <a:extLst>
              <a:ext uri="{FF2B5EF4-FFF2-40B4-BE49-F238E27FC236}">
                <a16:creationId xmlns:a16="http://schemas.microsoft.com/office/drawing/2014/main" id="{12C4F816-B2D3-A74F-AFBC-BF0F52D99595}"/>
              </a:ext>
            </a:extLst>
          </p:cNvPr>
          <p:cNvSpPr/>
          <p:nvPr/>
        </p:nvSpPr>
        <p:spPr>
          <a:xfrm>
            <a:off x="406253" y="3804409"/>
            <a:ext cx="902811"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特設ページへ遷移</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id="{F281DCAD-2846-CF41-8F00-E4CC77235062}"/>
              </a:ext>
            </a:extLst>
          </p:cNvPr>
          <p:cNvSpPr/>
          <p:nvPr/>
        </p:nvSpPr>
        <p:spPr>
          <a:xfrm>
            <a:off x="2485009" y="4616141"/>
            <a:ext cx="351378" cy="307777"/>
          </a:xfrm>
          <a:prstGeom prst="rect">
            <a:avLst/>
          </a:prstGeom>
        </p:spPr>
        <p:txBody>
          <a:bodyPr wrap="none">
            <a:spAutoFit/>
          </a:bodyPr>
          <a:lstStyle/>
          <a:p>
            <a:pPr algn="ct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494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sp>
        <p:nvSpPr>
          <p:cNvPr id="2" name="フッター プレースホルダー 1">
            <a:extLst>
              <a:ext uri="{FF2B5EF4-FFF2-40B4-BE49-F238E27FC236}">
                <a16:creationId xmlns:a16="http://schemas.microsoft.com/office/drawing/2014/main" id="{E5594C1D-E17F-B147-93D5-F448D47CF28E}"/>
              </a:ext>
            </a:extLst>
          </p:cNvPr>
          <p:cNvSpPr>
            <a:spLocks noGrp="1"/>
          </p:cNvSpPr>
          <p:nvPr>
            <p:ph type="ftr" sz="quarter" idx="3"/>
          </p:nvPr>
        </p:nvSpPr>
        <p:spPr/>
        <p:txBody>
          <a:bodyPr/>
          <a:lstStyle/>
          <a:p>
            <a:r>
              <a:rPr lang="en-US" altLang="ja-JP"/>
              <a:t>©IPG Inc. All Rights Reserved</a:t>
            </a:r>
            <a:endParaRPr lang="ja-JP" altLang="en-US" dirty="0"/>
          </a:p>
        </p:txBody>
      </p:sp>
      <p:sp>
        <p:nvSpPr>
          <p:cNvPr id="22" name="正方形/長方形 21">
            <a:extLst>
              <a:ext uri="{FF2B5EF4-FFF2-40B4-BE49-F238E27FC236}">
                <a16:creationId xmlns:a16="http://schemas.microsoft.com/office/drawing/2014/main" id="{1AC62B49-412B-6B40-B5B9-3F249E3879EF}"/>
              </a:ext>
            </a:extLst>
          </p:cNvPr>
          <p:cNvSpPr/>
          <p:nvPr/>
        </p:nvSpPr>
        <p:spPr>
          <a:xfrm>
            <a:off x="1249773" y="808790"/>
            <a:ext cx="7435049"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、月単位でのお申し込みならさらにお得</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F7ED2B54-0D9C-5141-B655-64DAD37A8499}"/>
              </a:ext>
            </a:extLst>
          </p:cNvPr>
          <p:cNvSpPr>
            <a:spLocks noGrp="1"/>
          </p:cNvSpPr>
          <p:nvPr>
            <p:ph type="title"/>
          </p:nvPr>
        </p:nvSpPr>
        <p:spPr>
          <a:xfrm>
            <a:off x="272753" y="252543"/>
            <a:ext cx="8432482" cy="307970"/>
          </a:xfrm>
        </p:spPr>
        <p:txBody>
          <a:bodyPr/>
          <a:lstStyle/>
          <a:p>
            <a:r>
              <a:rPr lang="en-US" altLang="ja-JP" sz="2400" dirty="0"/>
              <a:t>HTML G</a:t>
            </a:r>
            <a:r>
              <a:rPr lang="ja-JP" altLang="en-US" sz="2400"/>
              <a:t>ガイド</a:t>
            </a:r>
            <a:r>
              <a:rPr lang="en-US" altLang="ja-JP" sz="2400" dirty="0"/>
              <a:t> </a:t>
            </a:r>
            <a:r>
              <a:rPr lang="ja-JP" altLang="en-US" sz="2400"/>
              <a:t>料金表</a:t>
            </a:r>
            <a:endParaRPr kumimoji="1" lang="ja-JP" altLang="en-US" sz="2400" dirty="0"/>
          </a:p>
        </p:txBody>
      </p:sp>
      <p:sp>
        <p:nvSpPr>
          <p:cNvPr id="17" name="角丸四角形 16">
            <a:extLst>
              <a:ext uri="{FF2B5EF4-FFF2-40B4-BE49-F238E27FC236}">
                <a16:creationId xmlns:a16="http://schemas.microsoft.com/office/drawing/2014/main" id="{D92BECA8-CDEC-C94D-8D13-DC07D761482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正方形/長方形 96">
            <a:extLst>
              <a:ext uri="{FF2B5EF4-FFF2-40B4-BE49-F238E27FC236}">
                <a16:creationId xmlns:a16="http://schemas.microsoft.com/office/drawing/2014/main" id="{E927DB2F-B16A-0143-9109-54E7DCAE6333}"/>
              </a:ext>
            </a:extLst>
          </p:cNvPr>
          <p:cNvSpPr>
            <a:spLocks noChangeArrowheads="1"/>
          </p:cNvSpPr>
          <p:nvPr/>
        </p:nvSpPr>
        <p:spPr bwMode="auto">
          <a:xfrm>
            <a:off x="536519" y="5771097"/>
            <a:ext cx="8885774" cy="9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月発注の</a:t>
            </a:r>
            <a:r>
              <a:rPr kumimoji="0" lang="ja-JP" altLang="en-US" sz="500">
                <a:latin typeface="游ゴシック" panose="020B0400000000000000" pitchFamily="50" charset="-128"/>
                <a:ea typeface="游ゴシック" panose="020B0400000000000000" pitchFamily="50" charset="-128"/>
              </a:rPr>
              <a:t>場合、毎月</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日を掲載開始日とし、同月末日までを以って</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ヶ月と</a:t>
            </a:r>
            <a:r>
              <a:rPr kumimoji="0" lang="ja-JP" altLang="en-US" sz="500">
                <a:latin typeface="游ゴシック" panose="020B0400000000000000" pitchFamily="50" charset="-128"/>
                <a:ea typeface="游ゴシック" panose="020B0400000000000000" pitchFamily="50" charset="-128"/>
              </a:rPr>
              <a:t>します。期間内に非掲載日があっても減額</a:t>
            </a:r>
            <a:r>
              <a:rPr kumimoji="0" lang="ja-JP" altLang="en-US" sz="500" dirty="0">
                <a:latin typeface="游ゴシック" panose="020B0400000000000000" pitchFamily="50" charset="-128"/>
                <a:ea typeface="游ゴシック" panose="020B0400000000000000" pitchFamily="50" charset="-128"/>
              </a:rPr>
              <a:t>は致しません。</a:t>
            </a: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競合排除はしておりません。</a:t>
            </a:r>
            <a:r>
              <a:rPr kumimoji="0" lang="en-US" altLang="ja-JP" sz="500" dirty="0">
                <a:latin typeface="游ゴシック" panose="020B0400000000000000" pitchFamily="50" charset="-128"/>
                <a:ea typeface="游ゴシック" panose="020B0400000000000000" pitchFamily="50" charset="-128"/>
              </a:rPr>
              <a:t>10</a:t>
            </a:r>
            <a:r>
              <a:rPr kumimoji="0" lang="ja-JP" altLang="en-US" sz="50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掲載報告は、掲載画面を写真撮影しレポートさせて頂きます。ただし、差替え分は撮影ができませんのでご了承ください。</a:t>
            </a:r>
            <a:endParaRPr kumimoji="0"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素材制作を</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社にて請負う場合、別途費用がかかります。</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500" dirty="0">
                <a:latin typeface="游ゴシック" panose="020B0400000000000000" pitchFamily="50" charset="-128"/>
                <a:ea typeface="游ゴシック" panose="020B0400000000000000" pitchFamily="50" charset="-128"/>
              </a:rPr>
              <a:t>¥50,000/</a:t>
            </a:r>
            <a:r>
              <a:rPr lang="ja-JP" altLang="en-US" sz="500">
                <a:latin typeface="游ゴシック" panose="020B0400000000000000" pitchFamily="50" charset="-128"/>
                <a:ea typeface="游ゴシック" panose="020B0400000000000000" pitchFamily="50" charset="-128"/>
              </a:rPr>
              <a:t>回）</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ja-JP" altLang="en-US" sz="500">
                <a:latin typeface="游ゴシック" panose="020B0400000000000000" pitchFamily="50" charset="-128"/>
                <a:ea typeface="游ゴシック" panose="020B0400000000000000" pitchFamily="50" charset="-128"/>
              </a:rPr>
              <a:t>　また、差替えの回数には日毎に上限がございます。日によってはお受けできかねる場合もございますので、お早めにお問い合わせください。</a:t>
            </a: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lang="en-US" altLang="ja-JP" sz="500" dirty="0">
                <a:latin typeface="游ゴシック" panose="020B0400000000000000" pitchFamily="50" charset="-128"/>
                <a:ea typeface="游ゴシック" panose="020B0400000000000000" pitchFamily="50" charset="-128"/>
              </a:rPr>
              <a:t>※</a:t>
            </a:r>
            <a:r>
              <a:rPr lang="ja-JP" altLang="en-US" sz="500" dirty="0">
                <a:latin typeface="游ゴシック" panose="020B0400000000000000" pitchFamily="50" charset="-128"/>
                <a:ea typeface="游ゴシック" panose="020B0400000000000000" pitchFamily="50" charset="-128"/>
              </a:rPr>
              <a:t>番組詳細へ遷移する際のご掲載は、番組放送</a:t>
            </a:r>
            <a:r>
              <a:rPr lang="ja-JP" altLang="en-US" sz="500">
                <a:latin typeface="游ゴシック" panose="020B0400000000000000" pitchFamily="50" charset="-128"/>
                <a:ea typeface="游ゴシック" panose="020B0400000000000000" pitchFamily="50" charset="-128"/>
              </a:rPr>
              <a:t>日の</a:t>
            </a:r>
            <a:r>
              <a:rPr lang="en-US" altLang="ja-JP" sz="500" dirty="0">
                <a:latin typeface="游ゴシック" panose="020B0400000000000000" pitchFamily="50" charset="-128"/>
                <a:ea typeface="游ゴシック" panose="020B0400000000000000" pitchFamily="50" charset="-128"/>
              </a:rPr>
              <a:t>4</a:t>
            </a:r>
            <a:r>
              <a:rPr lang="ja-JP" altLang="en-US" sz="500">
                <a:latin typeface="游ゴシック" panose="020B0400000000000000" pitchFamily="50" charset="-128"/>
                <a:ea typeface="游ゴシック" panose="020B0400000000000000" pitchFamily="50" charset="-128"/>
              </a:rPr>
              <a:t>日前</a:t>
            </a:r>
            <a:r>
              <a:rPr lang="ja-JP" altLang="en-US" sz="500" dirty="0">
                <a:latin typeface="游ゴシック" panose="020B0400000000000000" pitchFamily="50" charset="-128"/>
                <a:ea typeface="游ゴシック" panose="020B0400000000000000" pitchFamily="50" charset="-128"/>
              </a:rPr>
              <a:t>から可能</a:t>
            </a:r>
            <a:r>
              <a:rPr lang="ja-JP" altLang="en-US" sz="500">
                <a:latin typeface="游ゴシック" panose="020B0400000000000000" pitchFamily="50" charset="-128"/>
                <a:ea typeface="游ゴシック" panose="020B0400000000000000" pitchFamily="50" charset="-128"/>
              </a:rPr>
              <a:t>です。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a:t>
            </a:r>
            <a:r>
              <a:rPr lang="en-US" altLang="ja-JP" sz="500" dirty="0">
                <a:latin typeface="游ゴシック" panose="020B0400000000000000" pitchFamily="50" charset="-128"/>
                <a:ea typeface="游ゴシック" panose="020B0400000000000000" pitchFamily="50" charset="-128"/>
              </a:rPr>
              <a:t>3</a:t>
            </a:r>
            <a:r>
              <a:rPr lang="ja-JP" altLang="en-US" sz="500">
                <a:latin typeface="游ゴシック" panose="020B0400000000000000" pitchFamily="50" charset="-128"/>
                <a:ea typeface="游ゴシック" panose="020B0400000000000000" pitchFamily="50" charset="-128"/>
              </a:rPr>
              <a:t>日前から</a:t>
            </a:r>
            <a:r>
              <a:rPr lang="en-US" altLang="ja-JP" sz="500" dirty="0">
                <a:latin typeface="游ゴシック" panose="020B0400000000000000" pitchFamily="50" charset="-128"/>
                <a:ea typeface="游ゴシック" panose="020B0400000000000000" pitchFamily="50" charset="-128"/>
              </a:rPr>
              <a:t>)</a:t>
            </a:r>
          </a:p>
          <a:p>
            <a:pPr>
              <a:spcBef>
                <a:spcPct val="30000"/>
              </a:spcBef>
            </a:pPr>
            <a:r>
              <a:rPr kumimoji="0" lang="ja-JP" altLang="en-US" sz="500" dirty="0">
                <a:latin typeface="游ゴシック" panose="020B0400000000000000" pitchFamily="50" charset="-128"/>
                <a:ea typeface="游ゴシック" panose="020B0400000000000000" pitchFamily="50" charset="-128"/>
              </a:rPr>
              <a:t>　</a:t>
            </a:r>
            <a:r>
              <a:rPr kumimoji="0" lang="ja-JP" altLang="en-US" sz="500">
                <a:latin typeface="游ゴシック" panose="020B0400000000000000" pitchFamily="50" charset="-128"/>
                <a:ea typeface="游ゴシック" panose="020B0400000000000000" pitchFamily="50" charset="-128"/>
              </a:rPr>
              <a:t>差替後の遷移先を番組詳細にされる場合、掲載日の</a:t>
            </a:r>
            <a:r>
              <a:rPr kumimoji="0" lang="en-US" altLang="ja-JP" sz="500" dirty="0">
                <a:latin typeface="游ゴシック" panose="020B0400000000000000" pitchFamily="50" charset="-128"/>
                <a:ea typeface="游ゴシック" panose="020B0400000000000000" pitchFamily="50" charset="-128"/>
              </a:rPr>
              <a:t>3</a:t>
            </a:r>
            <a:r>
              <a:rPr kumimoji="0" lang="ja-JP" altLang="en-US" sz="500">
                <a:latin typeface="游ゴシック" panose="020B0400000000000000" pitchFamily="50" charset="-128"/>
                <a:ea typeface="游ゴシック" panose="020B0400000000000000" pitchFamily="50" charset="-128"/>
              </a:rPr>
              <a:t>日後までの番組に限ります。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局の場合は掲載日の</a:t>
            </a:r>
            <a:r>
              <a:rPr lang="en-US" altLang="ja-JP" sz="500" dirty="0">
                <a:latin typeface="游ゴシック" panose="020B0400000000000000" pitchFamily="50" charset="-128"/>
                <a:ea typeface="游ゴシック" panose="020B0400000000000000" pitchFamily="50" charset="-128"/>
              </a:rPr>
              <a:t>2</a:t>
            </a:r>
            <a:r>
              <a:rPr lang="ja-JP" altLang="en-US" sz="500">
                <a:latin typeface="游ゴシック" panose="020B0400000000000000" pitchFamily="50" charset="-128"/>
                <a:ea typeface="游ゴシック" panose="020B0400000000000000" pitchFamily="50" charset="-128"/>
              </a:rPr>
              <a:t>日後</a:t>
            </a:r>
            <a:r>
              <a:rPr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　</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広告入稿後に</a:t>
            </a:r>
            <a:r>
              <a:rPr kumimoji="0" lang="en-US" altLang="ja-JP" sz="500" dirty="0">
                <a:latin typeface="游ゴシック" panose="020B0400000000000000" pitchFamily="50" charset="-128"/>
                <a:ea typeface="游ゴシック" panose="020B0400000000000000" pitchFamily="50" charset="-128"/>
              </a:rPr>
              <a:t>EPG</a:t>
            </a:r>
            <a:r>
              <a:rPr kumimoji="0" lang="ja-JP" altLang="en-US" sz="500">
                <a:latin typeface="游ゴシック" panose="020B0400000000000000" pitchFamily="50" charset="-128"/>
                <a:ea typeface="游ゴシック" panose="020B0400000000000000" pitchFamily="50" charset="-128"/>
              </a:rPr>
              <a:t>のイベント</a:t>
            </a:r>
            <a:r>
              <a:rPr kumimoji="0" lang="en-US" altLang="ja-JP" sz="500" dirty="0">
                <a:latin typeface="游ゴシック" panose="020B0400000000000000" pitchFamily="50" charset="-128"/>
                <a:ea typeface="游ゴシック" panose="020B0400000000000000" pitchFamily="50" charset="-128"/>
              </a:rPr>
              <a:t>ID</a:t>
            </a:r>
            <a:r>
              <a:rPr kumimoji="0" lang="ja-JP" altLang="en-US" sz="500">
                <a:latin typeface="游ゴシック" panose="020B0400000000000000" pitchFamily="50" charset="-128"/>
                <a:ea typeface="游ゴシック" panose="020B0400000000000000" pitchFamily="50" charset="-128"/>
              </a:rPr>
              <a:t>を変更されると意図したページに遷移しないことがございます。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変更された場合は、掲載日より前に</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社までご一報ください。</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原則、有料局様からのご発注の場合、</a:t>
            </a:r>
            <a:r>
              <a:rPr kumimoji="0" lang="en-US" altLang="ja-JP" sz="500" dirty="0">
                <a:latin typeface="游ゴシック" panose="020B0400000000000000" pitchFamily="50" charset="-128"/>
                <a:ea typeface="游ゴシック" panose="020B0400000000000000" pitchFamily="50" charset="-128"/>
              </a:rPr>
              <a:t>Smart J:COM Box</a:t>
            </a:r>
            <a:r>
              <a:rPr kumimoji="0" lang="ja-JP" altLang="en-US" sz="500" dirty="0">
                <a:latin typeface="游ゴシック" panose="020B0400000000000000" pitchFamily="50" charset="-128"/>
                <a:ea typeface="游ゴシック" panose="020B0400000000000000" pitchFamily="50" charset="-128"/>
              </a:rPr>
              <a:t>のみのご掲載となります。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原則、無料</a:t>
            </a:r>
            <a:r>
              <a:rPr kumimoji="0" lang="en-US" altLang="ja-JP" sz="500" dirty="0">
                <a:latin typeface="游ゴシック" panose="020B0400000000000000" pitchFamily="50" charset="-128"/>
                <a:ea typeface="游ゴシック" panose="020B0400000000000000" pitchFamily="50" charset="-128"/>
              </a:rPr>
              <a:t>BS</a:t>
            </a:r>
            <a:r>
              <a:rPr kumimoji="0" lang="ja-JP" altLang="en-US" sz="500" dirty="0">
                <a:latin typeface="游ゴシック" panose="020B0400000000000000" pitchFamily="50" charset="-128"/>
                <a:ea typeface="游ゴシック" panose="020B0400000000000000" pitchFamily="50" charset="-128"/>
              </a:rPr>
              <a:t>局様からのご発注場合、</a:t>
            </a:r>
            <a:r>
              <a:rPr kumimoji="0" lang="en-US" altLang="ja-JP" sz="500" dirty="0">
                <a:latin typeface="游ゴシック" panose="020B0400000000000000" pitchFamily="50" charset="-128"/>
                <a:ea typeface="游ゴシック" panose="020B0400000000000000" pitchFamily="50" charset="-128"/>
              </a:rPr>
              <a:t> Smart J:COM Box</a:t>
            </a:r>
            <a:r>
              <a:rPr kumimoji="0" lang="ja-JP" altLang="en-US" sz="500" dirty="0">
                <a:latin typeface="游ゴシック" panose="020B0400000000000000" pitchFamily="50" charset="-128"/>
                <a:ea typeface="游ゴシック" panose="020B0400000000000000" pitchFamily="50" charset="-128"/>
              </a:rPr>
              <a:t>と一部</a:t>
            </a:r>
            <a:r>
              <a:rPr kumimoji="0" lang="en-US" altLang="ja-JP" sz="500" dirty="0">
                <a:latin typeface="游ゴシック" panose="020B0400000000000000" pitchFamily="50" charset="-128"/>
                <a:ea typeface="游ゴシック" panose="020B0400000000000000" pitchFamily="50" charset="-128"/>
              </a:rPr>
              <a:t>SHARP</a:t>
            </a:r>
            <a:r>
              <a:rPr kumimoji="0" lang="ja-JP" altLang="en-US" sz="500" dirty="0">
                <a:latin typeface="游ゴシック" panose="020B0400000000000000" pitchFamily="50" charset="-128"/>
                <a:ea typeface="游ゴシック" panose="020B0400000000000000" pitchFamily="50" charset="-128"/>
              </a:rPr>
              <a:t>受信機でご掲載となります。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地上波局</a:t>
            </a:r>
            <a:r>
              <a:rPr kumimoji="0" lang="ja-JP" altLang="en-US" sz="500" dirty="0">
                <a:latin typeface="游ゴシック" panose="020B0400000000000000" pitchFamily="50" charset="-128"/>
                <a:ea typeface="游ゴシック" panose="020B0400000000000000" pitchFamily="50" charset="-128"/>
              </a:rPr>
              <a:t>様の広告は、上記内容と異なる場合がございますので、都度お問い合わせ</a:t>
            </a:r>
            <a:r>
              <a:rPr kumimoji="0" lang="ja-JP" altLang="en-US" sz="500">
                <a:latin typeface="游ゴシック" panose="020B0400000000000000" pitchFamily="50" charset="-128"/>
                <a:ea typeface="游ゴシック" panose="020B0400000000000000" pitchFamily="50" charset="-128"/>
              </a:rPr>
              <a:t>ください。</a:t>
            </a:r>
            <a:endParaRPr kumimoji="0" lang="en-US" altLang="ja-JP" sz="500" dirty="0">
              <a:latin typeface="游ゴシック" panose="020B0400000000000000" pitchFamily="50" charset="-128"/>
              <a:ea typeface="游ゴシック" panose="020B0400000000000000" pitchFamily="50" charset="-128"/>
            </a:endParaRPr>
          </a:p>
        </p:txBody>
      </p:sp>
      <p:sp>
        <p:nvSpPr>
          <p:cNvPr id="24" name="正方形/長方形 58">
            <a:extLst>
              <a:ext uri="{FF2B5EF4-FFF2-40B4-BE49-F238E27FC236}">
                <a16:creationId xmlns:a16="http://schemas.microsoft.com/office/drawing/2014/main" id="{F4E90CC2-E7D3-1A4C-8F24-7C60706411A5}"/>
              </a:ext>
            </a:extLst>
          </p:cNvPr>
          <p:cNvSpPr>
            <a:spLocks noChangeArrowheads="1"/>
          </p:cNvSpPr>
          <p:nvPr/>
        </p:nvSpPr>
        <p:spPr bwMode="auto">
          <a:xfrm>
            <a:off x="536521" y="1263182"/>
            <a:ext cx="55509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■単日価格</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25" name="正方形/長方形 58">
            <a:extLst>
              <a:ext uri="{FF2B5EF4-FFF2-40B4-BE49-F238E27FC236}">
                <a16:creationId xmlns:a16="http://schemas.microsoft.com/office/drawing/2014/main" id="{D53BA5C2-1F3B-3344-A757-E3BC8628788A}"/>
              </a:ext>
            </a:extLst>
          </p:cNvPr>
          <p:cNvSpPr>
            <a:spLocks noChangeArrowheads="1"/>
          </p:cNvSpPr>
          <p:nvPr/>
        </p:nvSpPr>
        <p:spPr bwMode="auto">
          <a:xfrm>
            <a:off x="536521" y="3584608"/>
            <a:ext cx="57980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■月額</a:t>
            </a:r>
            <a:r>
              <a:rPr lang="en-US" altLang="ja-JP" sz="1200" b="1" dirty="0">
                <a:solidFill>
                  <a:srgbClr val="7F7F7F"/>
                </a:solidFill>
                <a:latin typeface="游ゴシック" panose="020B0400000000000000" pitchFamily="50" charset="-128"/>
                <a:ea typeface="游ゴシック" panose="020B0400000000000000" pitchFamily="50" charset="-128"/>
              </a:rPr>
              <a:t>(</a:t>
            </a:r>
            <a:r>
              <a:rPr lang="ja-JP" altLang="en-US" sz="1200" b="1">
                <a:solidFill>
                  <a:srgbClr val="7F7F7F"/>
                </a:solidFill>
                <a:latin typeface="游ゴシック" panose="020B0400000000000000" pitchFamily="50" charset="-128"/>
                <a:ea typeface="游ゴシック" panose="020B0400000000000000" pitchFamily="50" charset="-128"/>
              </a:rPr>
              <a:t>毎月</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日掲載開始、</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枠あたり</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graphicFrame>
        <p:nvGraphicFramePr>
          <p:cNvPr id="26" name="表 25">
            <a:extLst>
              <a:ext uri="{FF2B5EF4-FFF2-40B4-BE49-F238E27FC236}">
                <a16:creationId xmlns:a16="http://schemas.microsoft.com/office/drawing/2014/main" id="{52665D99-167B-CD47-A138-18B41E107F98}"/>
              </a:ext>
            </a:extLst>
          </p:cNvPr>
          <p:cNvGraphicFramePr>
            <a:graphicFrameLocks noGrp="1"/>
          </p:cNvGraphicFramePr>
          <p:nvPr>
            <p:extLst/>
          </p:nvPr>
        </p:nvGraphicFramePr>
        <p:xfrm>
          <a:off x="536519" y="4046196"/>
          <a:ext cx="8885776" cy="1674429"/>
        </p:xfrm>
        <a:graphic>
          <a:graphicData uri="http://schemas.openxmlformats.org/drawingml/2006/table">
            <a:tbl>
              <a:tblPr firstRow="1" bandRow="1">
                <a:tableStyleId>{5C22544A-7EE6-4342-B048-85BDC9FD1C3A}</a:tableStyleId>
              </a:tblPr>
              <a:tblGrid>
                <a:gridCol w="1333126">
                  <a:extLst>
                    <a:ext uri="{9D8B030D-6E8A-4147-A177-3AD203B41FA5}">
                      <a16:colId xmlns:a16="http://schemas.microsoft.com/office/drawing/2014/main" val="429301183"/>
                    </a:ext>
                  </a:extLst>
                </a:gridCol>
                <a:gridCol w="1340875">
                  <a:extLst>
                    <a:ext uri="{9D8B030D-6E8A-4147-A177-3AD203B41FA5}">
                      <a16:colId xmlns:a16="http://schemas.microsoft.com/office/drawing/2014/main" val="20000"/>
                    </a:ext>
                  </a:extLst>
                </a:gridCol>
                <a:gridCol w="1250966">
                  <a:extLst>
                    <a:ext uri="{9D8B030D-6E8A-4147-A177-3AD203B41FA5}">
                      <a16:colId xmlns:a16="http://schemas.microsoft.com/office/drawing/2014/main" val="20002"/>
                    </a:ext>
                  </a:extLst>
                </a:gridCol>
                <a:gridCol w="1255901">
                  <a:extLst>
                    <a:ext uri="{9D8B030D-6E8A-4147-A177-3AD203B41FA5}">
                      <a16:colId xmlns:a16="http://schemas.microsoft.com/office/drawing/2014/main" val="20003"/>
                    </a:ext>
                  </a:extLst>
                </a:gridCol>
                <a:gridCol w="1224504">
                  <a:extLst>
                    <a:ext uri="{9D8B030D-6E8A-4147-A177-3AD203B41FA5}">
                      <a16:colId xmlns:a16="http://schemas.microsoft.com/office/drawing/2014/main" val="20004"/>
                    </a:ext>
                  </a:extLst>
                </a:gridCol>
                <a:gridCol w="1255901">
                  <a:extLst>
                    <a:ext uri="{9D8B030D-6E8A-4147-A177-3AD203B41FA5}">
                      <a16:colId xmlns:a16="http://schemas.microsoft.com/office/drawing/2014/main" val="20005"/>
                    </a:ext>
                  </a:extLst>
                </a:gridCol>
                <a:gridCol w="1224503">
                  <a:extLst>
                    <a:ext uri="{9D8B030D-6E8A-4147-A177-3AD203B41FA5}">
                      <a16:colId xmlns:a16="http://schemas.microsoft.com/office/drawing/2014/main" val="20006"/>
                    </a:ext>
                  </a:extLst>
                </a:gridCol>
              </a:tblGrid>
              <a:tr h="59681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掲載エリア</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6</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9</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12</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77611">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¥3,000,000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¥1,725,000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¥1,500,000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¥1,350,000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7" name="表 26">
            <a:extLst>
              <a:ext uri="{FF2B5EF4-FFF2-40B4-BE49-F238E27FC236}">
                <a16:creationId xmlns:a16="http://schemas.microsoft.com/office/drawing/2014/main" id="{D21452A8-2D68-E74A-B062-7314E7554D8C}"/>
              </a:ext>
            </a:extLst>
          </p:cNvPr>
          <p:cNvGraphicFramePr>
            <a:graphicFrameLocks noGrp="1"/>
          </p:cNvGraphicFramePr>
          <p:nvPr>
            <p:extLst/>
          </p:nvPr>
        </p:nvGraphicFramePr>
        <p:xfrm>
          <a:off x="536519" y="1724334"/>
          <a:ext cx="8885774" cy="1818535"/>
        </p:xfrm>
        <a:graphic>
          <a:graphicData uri="http://schemas.openxmlformats.org/drawingml/2006/table">
            <a:tbl>
              <a:tblPr firstRow="1" bandRow="1">
                <a:tableStyleId>{5C22544A-7EE6-4342-B048-85BDC9FD1C3A}</a:tableStyleId>
              </a:tblPr>
              <a:tblGrid>
                <a:gridCol w="1317646">
                  <a:extLst>
                    <a:ext uri="{9D8B030D-6E8A-4147-A177-3AD203B41FA5}">
                      <a16:colId xmlns:a16="http://schemas.microsoft.com/office/drawing/2014/main" val="1680187975"/>
                    </a:ext>
                  </a:extLst>
                </a:gridCol>
                <a:gridCol w="1317646">
                  <a:extLst>
                    <a:ext uri="{9D8B030D-6E8A-4147-A177-3AD203B41FA5}">
                      <a16:colId xmlns:a16="http://schemas.microsoft.com/office/drawing/2014/main" val="1232268966"/>
                    </a:ext>
                  </a:extLst>
                </a:gridCol>
                <a:gridCol w="1241161">
                  <a:extLst>
                    <a:ext uri="{9D8B030D-6E8A-4147-A177-3AD203B41FA5}">
                      <a16:colId xmlns:a16="http://schemas.microsoft.com/office/drawing/2014/main" val="20002"/>
                    </a:ext>
                  </a:extLst>
                </a:gridCol>
                <a:gridCol w="1258956">
                  <a:extLst>
                    <a:ext uri="{9D8B030D-6E8A-4147-A177-3AD203B41FA5}">
                      <a16:colId xmlns:a16="http://schemas.microsoft.com/office/drawing/2014/main" val="20003"/>
                    </a:ext>
                  </a:extLst>
                </a:gridCol>
                <a:gridCol w="1258957">
                  <a:extLst>
                    <a:ext uri="{9D8B030D-6E8A-4147-A177-3AD203B41FA5}">
                      <a16:colId xmlns:a16="http://schemas.microsoft.com/office/drawing/2014/main" val="20004"/>
                    </a:ext>
                  </a:extLst>
                </a:gridCol>
                <a:gridCol w="2491408">
                  <a:extLst>
                    <a:ext uri="{9D8B030D-6E8A-4147-A177-3AD203B41FA5}">
                      <a16:colId xmlns:a16="http://schemas.microsoft.com/office/drawing/2014/main" val="20005"/>
                    </a:ext>
                  </a:extLst>
                </a:gridCol>
              </a:tblGrid>
              <a:tr h="55032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掲載エリア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単日契約時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2</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4</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以上契約時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68207">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¥212,500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8" name="テキスト ボックス 27">
            <a:extLst>
              <a:ext uri="{FF2B5EF4-FFF2-40B4-BE49-F238E27FC236}">
                <a16:creationId xmlns:a16="http://schemas.microsoft.com/office/drawing/2014/main" id="{FF9904B3-C325-D44F-8BB5-ECB52049CE8D}"/>
              </a:ext>
            </a:extLst>
          </p:cNvPr>
          <p:cNvSpPr txBox="1"/>
          <p:nvPr/>
        </p:nvSpPr>
        <p:spPr>
          <a:xfrm>
            <a:off x="8211705" y="153890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2066CEDA-078E-5D4A-AD64-4B0677F1C4D3}"/>
              </a:ext>
            </a:extLst>
          </p:cNvPr>
          <p:cNvSpPr txBox="1"/>
          <p:nvPr/>
        </p:nvSpPr>
        <p:spPr>
          <a:xfrm>
            <a:off x="8211705" y="3849158"/>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618118691"/>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7107</TotalTime>
  <Words>2606</Words>
  <Application>Microsoft Macintosh PowerPoint</Application>
  <PresentationFormat>A4 210 x 297 mm</PresentationFormat>
  <Paragraphs>485</Paragraphs>
  <Slides>15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メイリオ</vt:lpstr>
      <vt:lpstr>Yu Gothic</vt:lpstr>
      <vt:lpstr>Yu Gothic</vt:lpstr>
      <vt:lpstr>游ゴシック体 ボールド</vt:lpstr>
      <vt:lpstr>Arial</vt:lpstr>
      <vt:lpstr>Calibri</vt:lpstr>
      <vt:lpstr>Office テーマ</vt:lpstr>
      <vt:lpstr>PowerPoint プレゼンテーション</vt:lpstr>
      <vt:lpstr>PowerPoint プレゼンテーション</vt:lpstr>
      <vt:lpstr>放送型Gガイド</vt:lpstr>
      <vt:lpstr>放送型Gガイド 料金表</vt:lpstr>
      <vt:lpstr>放送型Gガイド 料金表</vt:lpstr>
      <vt:lpstr>PowerPoint プレゼンテーション</vt:lpstr>
      <vt:lpstr>PowerPoint プレゼンテーション</vt:lpstr>
      <vt:lpstr>HTML Gガイド</vt:lpstr>
      <vt:lpstr>HTML Gガイド 料金表</vt:lpstr>
      <vt:lpstr>PowerPoint プレゼンテーション</vt:lpstr>
      <vt:lpstr>Gガイドモバイル プレミアムジャック</vt:lpstr>
      <vt:lpstr>Gガイドモバイル オーバーレイバナー </vt:lpstr>
      <vt:lpstr>IPGで素材制作を承る場合の制作費</vt:lpstr>
      <vt:lpstr>Gガイド広告における注意事項</vt:lpstr>
      <vt:lpstr>Gガイドモバイルにおける注意事項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井出 真利子</cp:lastModifiedBy>
  <cp:revision>815</cp:revision>
  <cp:lastPrinted>2018-05-08T04:20:31Z</cp:lastPrinted>
  <dcterms:created xsi:type="dcterms:W3CDTF">2015-07-17T06:06:31Z</dcterms:created>
  <dcterms:modified xsi:type="dcterms:W3CDTF">2019-04-11T07:13:02Z</dcterms:modified>
</cp:coreProperties>
</file>