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5"/>
  </p:notesMasterIdLst>
  <p:handoutMasterIdLst>
    <p:handoutMasterId r:id="rId16"/>
  </p:handoutMasterIdLst>
  <p:sldIdLst>
    <p:sldId id="516" r:id="rId2"/>
    <p:sldId id="506" r:id="rId3"/>
    <p:sldId id="543" r:id="rId4"/>
    <p:sldId id="295" r:id="rId5"/>
    <p:sldId id="310" r:id="rId6"/>
    <p:sldId id="549" r:id="rId7"/>
    <p:sldId id="524" r:id="rId8"/>
    <p:sldId id="527" r:id="rId9"/>
    <p:sldId id="550" r:id="rId10"/>
    <p:sldId id="548" r:id="rId11"/>
    <p:sldId id="500" r:id="rId12"/>
    <p:sldId id="504" r:id="rId13"/>
    <p:sldId id="453" r:id="rId14"/>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380" autoAdjust="0"/>
    <p:restoredTop sz="91786"/>
  </p:normalViewPr>
  <p:slideViewPr>
    <p:cSldViewPr snapToGrid="0">
      <p:cViewPr varScale="1">
        <p:scale>
          <a:sx n="89" d="100"/>
          <a:sy n="89" d="100"/>
        </p:scale>
        <p:origin x="176" y="352"/>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ipgkabushikikaisha/Desktop/&#23186;&#20307;&#36039;&#26009;&#12524;&#12498;&#12441;&#12517;&#12540;&#29992;/180803NCE&#12525;&#12463;&#12441;&#38598;&#35336;_16.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4"/>
            <c:spPr>
              <a:solidFill>
                <a:schemeClr val="accent1"/>
              </a:solidFill>
              <a:ln w="28575">
                <a:solidFill>
                  <a:schemeClr val="bg1"/>
                </a:solidFill>
                <a:prstDash val="dash"/>
              </a:ln>
              <a:effectLst/>
            </c:spPr>
            <c:extLst>
              <c:ext xmlns:c16="http://schemas.microsoft.com/office/drawing/2014/chart" uri="{C3380CC4-5D6E-409C-BE32-E72D297353CC}">
                <c16:uniqueId val="{00000001-EB5B-1548-B1FC-CBA1566FA3AA}"/>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EB5B-1548-B1FC-CBA1566FA3AA}"/>
              </c:ext>
            </c:extLst>
          </c:dPt>
          <c:dPt>
            <c:idx val="2"/>
            <c:bubble3D val="0"/>
            <c:explosion val="1"/>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5-EB5B-1548-B1FC-CBA1566FA3AA}"/>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0.16</c:v>
                </c:pt>
                <c:pt idx="1">
                  <c:v>0.31860046711715539</c:v>
                </c:pt>
                <c:pt idx="2">
                  <c:v>0.52139953288284457</c:v>
                </c:pt>
              </c:numCache>
            </c:numRef>
          </c:val>
          <c:extLst>
            <c:ext xmlns:c16="http://schemas.microsoft.com/office/drawing/2014/chart" uri="{C3380CC4-5D6E-409C-BE32-E72D297353CC}">
              <c16:uniqueId val="{00000006-EB5B-1548-B1FC-CBA1566FA3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2018/9/14</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2018/9/14</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20819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emf"/><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tiff"/><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a:latin typeface="游ゴシック" panose="020B0400000000000000" pitchFamily="50" charset="-128"/>
                <a:ea typeface="游ゴシック" panose="020B0400000000000000" pitchFamily="50" charset="-128"/>
              </a:rPr>
              <a:t>一般企業様向け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2018</a:t>
            </a:r>
            <a:r>
              <a:rPr lang="ja-JP" altLang="en-US" sz="2400" b="1" dirty="0">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7</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-9</a:t>
            </a:r>
            <a:r>
              <a:rPr lang="ja-JP" altLang="en-US" sz="2400" b="1" dirty="0">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10</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35" name="角丸四角形 23">
            <a:extLst>
              <a:ext uri="{FF2B5EF4-FFF2-40B4-BE49-F238E27FC236}">
                <a16:creationId xmlns:a16="http://schemas.microsoft.com/office/drawing/2014/main" id="{7B7802C1-3D8F-C04E-A031-51A298F1930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93029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11</a:t>
            </a:fld>
            <a:endParaRPr lang="ja-JP" altLang="en-US" dirty="0">
              <a:solidFill>
                <a:prstClr val="white"/>
              </a:solidFill>
            </a:endParaRPr>
          </a:p>
        </p:txBody>
      </p:sp>
      <p:sp>
        <p:nvSpPr>
          <p:cNvPr id="53" name="Rectangle 4"/>
          <p:cNvSpPr>
            <a:spLocks noChangeArrowheads="1"/>
          </p:cNvSpPr>
          <p:nvPr/>
        </p:nvSpPr>
        <p:spPr bwMode="auto">
          <a:xfrm>
            <a:off x="498861" y="4730899"/>
            <a:ext cx="8913339"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ext uri="{D42A27DB-BD31-4B8C-83A1-F6EECF244321}">
                <p14:modId xmlns:p14="http://schemas.microsoft.com/office/powerpoint/2010/main" val="204838495"/>
              </p:ext>
            </p:extLst>
          </p:nvPr>
        </p:nvGraphicFramePr>
        <p:xfrm>
          <a:off x="1550502" y="5363592"/>
          <a:ext cx="6811617" cy="469900"/>
        </p:xfrm>
        <a:graphic>
          <a:graphicData uri="http://schemas.openxmlformats.org/drawingml/2006/table">
            <a:tbl>
              <a:tblPr/>
              <a:tblGrid>
                <a:gridCol w="2956188">
                  <a:extLst>
                    <a:ext uri="{9D8B030D-6E8A-4147-A177-3AD203B41FA5}">
                      <a16:colId xmlns:a16="http://schemas.microsoft.com/office/drawing/2014/main" val="20000"/>
                    </a:ext>
                  </a:extLst>
                </a:gridCol>
                <a:gridCol w="3855429">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60726" y="4896867"/>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5027958" y="1465097"/>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5010063" y="1520873"/>
            <a:ext cx="252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extLst>
              <p:ext uri="{D42A27DB-BD31-4B8C-83A1-F6EECF244321}">
                <p14:modId xmlns:p14="http://schemas.microsoft.com/office/powerpoint/2010/main" val="1320380574"/>
              </p:ext>
            </p:extLst>
          </p:nvPr>
        </p:nvGraphicFramePr>
        <p:xfrm>
          <a:off x="5364628" y="3523279"/>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extLst>
              <p:ext uri="{D42A27DB-BD31-4B8C-83A1-F6EECF244321}">
                <p14:modId xmlns:p14="http://schemas.microsoft.com/office/powerpoint/2010/main" val="3114420456"/>
              </p:ext>
            </p:extLst>
          </p:nvPr>
        </p:nvGraphicFramePr>
        <p:xfrm>
          <a:off x="5364628" y="4068666"/>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2" cstate="print"/>
          <a:srcRect l="50204" t="15772"/>
          <a:stretch>
            <a:fillRect/>
          </a:stretch>
        </p:blipFill>
        <p:spPr>
          <a:xfrm>
            <a:off x="6253278" y="1850842"/>
            <a:ext cx="803401" cy="1609200"/>
          </a:xfrm>
          <a:prstGeom prst="rect">
            <a:avLst/>
          </a:prstGeom>
        </p:spPr>
      </p:pic>
      <p:grpSp>
        <p:nvGrpSpPr>
          <p:cNvPr id="78" name="グループ化 77">
            <a:extLst>
              <a:ext uri="{FF2B5EF4-FFF2-40B4-BE49-F238E27FC236}">
                <a16:creationId xmlns:a16="http://schemas.microsoft.com/office/drawing/2014/main" id="{B87C3E3D-BAFB-354C-9E5F-29F8AB2981BB}"/>
              </a:ext>
            </a:extLst>
          </p:cNvPr>
          <p:cNvGrpSpPr/>
          <p:nvPr/>
        </p:nvGrpSpPr>
        <p:grpSpPr>
          <a:xfrm>
            <a:off x="7269916" y="1850842"/>
            <a:ext cx="803401" cy="1609200"/>
            <a:chOff x="7314398" y="1298466"/>
            <a:chExt cx="803401" cy="1609200"/>
          </a:xfrm>
        </p:grpSpPr>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2" cstate="print"/>
            <a:srcRect l="50204" t="15772"/>
            <a:stretch>
              <a:fillRect/>
            </a:stretch>
          </p:blipFill>
          <p:spPr>
            <a:xfrm>
              <a:off x="7314398" y="1298466"/>
              <a:ext cx="803401" cy="1609200"/>
            </a:xfrm>
            <a:prstGeom prst="rect">
              <a:avLst/>
            </a:prstGeom>
          </p:spPr>
        </p:pic>
        <p:pic>
          <p:nvPicPr>
            <p:cNvPr id="80" name="図 79">
              <a:extLst>
                <a:ext uri="{FF2B5EF4-FFF2-40B4-BE49-F238E27FC236}">
                  <a16:creationId xmlns:a16="http://schemas.microsoft.com/office/drawing/2014/main" id="{06BF4C93-BD71-754E-962E-6D2E192C1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16" y="1444856"/>
              <a:ext cx="720000" cy="1280001"/>
            </a:xfrm>
            <a:prstGeom prst="rect">
              <a:avLst/>
            </a:prstGeom>
          </p:spPr>
        </p:pic>
        <p:sp>
          <p:nvSpPr>
            <p:cNvPr id="81" name="正方形/長方形 80">
              <a:extLst>
                <a:ext uri="{FF2B5EF4-FFF2-40B4-BE49-F238E27FC236}">
                  <a16:creationId xmlns:a16="http://schemas.microsoft.com/office/drawing/2014/main" id="{B9816D78-69D9-704F-8051-0467CB7064F6}"/>
                </a:ext>
              </a:extLst>
            </p:cNvPr>
            <p:cNvSpPr/>
            <p:nvPr/>
          </p:nvSpPr>
          <p:spPr>
            <a:xfrm>
              <a:off x="7425700" y="2536475"/>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sp>
        <p:nvSpPr>
          <p:cNvPr id="48" name="タイトル 1">
            <a:extLst>
              <a:ext uri="{FF2B5EF4-FFF2-40B4-BE49-F238E27FC236}">
                <a16:creationId xmlns:a16="http://schemas.microsoft.com/office/drawing/2014/main" id="{02254657-4DE9-FB43-B386-7115B71D51C2}"/>
              </a:ext>
            </a:extLst>
          </p:cNvPr>
          <p:cNvSpPr>
            <a:spLocks noGrp="1"/>
          </p:cNvSpPr>
          <p:nvPr>
            <p:ph type="title"/>
          </p:nvPr>
        </p:nvSpPr>
        <p:spPr>
          <a:xfrm>
            <a:off x="272753" y="252543"/>
            <a:ext cx="8432482" cy="307970"/>
          </a:xfrm>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49" name="角丸四角形 23">
            <a:extLst>
              <a:ext uri="{FF2B5EF4-FFF2-40B4-BE49-F238E27FC236}">
                <a16:creationId xmlns:a16="http://schemas.microsoft.com/office/drawing/2014/main" id="{CA2015E1-C361-2B4F-8726-AC2973A39C53}"/>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C9815B23-8891-DB4D-B9EA-DF120C0D924C}"/>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56" name="Rectangle 4">
            <a:extLst>
              <a:ext uri="{FF2B5EF4-FFF2-40B4-BE49-F238E27FC236}">
                <a16:creationId xmlns:a16="http://schemas.microsoft.com/office/drawing/2014/main" id="{28B0D625-8D1F-3643-BDC5-D390E4483457}"/>
              </a:ext>
            </a:extLst>
          </p:cNvPr>
          <p:cNvSpPr>
            <a:spLocks noChangeArrowheads="1"/>
          </p:cNvSpPr>
          <p:nvPr/>
        </p:nvSpPr>
        <p:spPr bwMode="auto">
          <a:xfrm>
            <a:off x="498861" y="1455887"/>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7" name="正方形/長方形 55">
            <a:extLst>
              <a:ext uri="{FF2B5EF4-FFF2-40B4-BE49-F238E27FC236}">
                <a16:creationId xmlns:a16="http://schemas.microsoft.com/office/drawing/2014/main" id="{BB81F651-0411-1C40-B114-10C24F7B79C6}"/>
              </a:ext>
            </a:extLst>
          </p:cNvPr>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6557B906-2D29-2D48-83DF-FCC066D0A833}"/>
              </a:ext>
            </a:extLst>
          </p:cNvPr>
          <p:cNvGraphicFramePr>
            <a:graphicFrameLocks noGrp="1"/>
          </p:cNvGraphicFramePr>
          <p:nvPr>
            <p:extLst>
              <p:ext uri="{D42A27DB-BD31-4B8C-83A1-F6EECF244321}">
                <p14:modId xmlns:p14="http://schemas.microsoft.com/office/powerpoint/2010/main" val="2547146773"/>
              </p:ext>
            </p:extLst>
          </p:nvPr>
        </p:nvGraphicFramePr>
        <p:xfrm>
          <a:off x="762069" y="3557955"/>
          <a:ext cx="3916362" cy="997731"/>
        </p:xfrm>
        <a:graphic>
          <a:graphicData uri="http://schemas.openxmlformats.org/drawingml/2006/table">
            <a:tbl>
              <a:tblPr/>
              <a:tblGrid>
                <a:gridCol w="3916362">
                  <a:extLst>
                    <a:ext uri="{9D8B030D-6E8A-4147-A177-3AD203B41FA5}">
                      <a16:colId xmlns:a16="http://schemas.microsoft.com/office/drawing/2014/main" val="20000"/>
                    </a:ext>
                  </a:extLst>
                </a:gridCol>
              </a:tblGrid>
              <a:tr h="27409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723635">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2" name="グループ化 1">
            <a:extLst>
              <a:ext uri="{FF2B5EF4-FFF2-40B4-BE49-F238E27FC236}">
                <a16:creationId xmlns:a16="http://schemas.microsoft.com/office/drawing/2014/main" id="{4F214E8C-6403-CE49-BA02-51FA85883B85}"/>
              </a:ext>
            </a:extLst>
          </p:cNvPr>
          <p:cNvGrpSpPr/>
          <p:nvPr/>
        </p:nvGrpSpPr>
        <p:grpSpPr>
          <a:xfrm>
            <a:off x="784881" y="2187754"/>
            <a:ext cx="3857549" cy="1094400"/>
            <a:chOff x="784881" y="1844524"/>
            <a:chExt cx="3857549" cy="1094400"/>
          </a:xfrm>
        </p:grpSpPr>
        <p:pic>
          <p:nvPicPr>
            <p:cNvPr id="71" name="Picture 38" descr="0817OLDCEdammy">
              <a:extLst>
                <a:ext uri="{FF2B5EF4-FFF2-40B4-BE49-F238E27FC236}">
                  <a16:creationId xmlns:a16="http://schemas.microsoft.com/office/drawing/2014/main" id="{E9A34172-9230-B843-8AF7-1A6D4316F0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ipg_CR03\Desktop\newce_sales\newce_demo.jpg">
              <a:extLst>
                <a:ext uri="{FF2B5EF4-FFF2-40B4-BE49-F238E27FC236}">
                  <a16:creationId xmlns:a16="http://schemas.microsoft.com/office/drawing/2014/main" id="{5DB81367-F31F-0744-8412-7F220B27B0B8}"/>
                </a:ext>
              </a:extLst>
            </p:cNvPr>
            <p:cNvPicPr preferRelativeResize="0">
              <a:picLocks noChangeArrowheads="1"/>
            </p:cNvPicPr>
            <p:nvPr/>
          </p:nvPicPr>
          <p:blipFill>
            <a:blip r:embed="rId5" cstate="print"/>
            <a:srcRect/>
            <a:stretch>
              <a:fillRect/>
            </a:stretch>
          </p:blipFill>
          <p:spPr bwMode="auto">
            <a:xfrm>
              <a:off x="2741630" y="1844524"/>
              <a:ext cx="1900800" cy="1094400"/>
            </a:xfrm>
            <a:prstGeom prst="rect">
              <a:avLst/>
            </a:prstGeom>
            <a:noFill/>
          </p:spPr>
        </p:pic>
        <p:sp>
          <p:nvSpPr>
            <p:cNvPr id="82" name="正方形/長方形 81">
              <a:extLst>
                <a:ext uri="{FF2B5EF4-FFF2-40B4-BE49-F238E27FC236}">
                  <a16:creationId xmlns:a16="http://schemas.microsoft.com/office/drawing/2014/main" id="{0C85F6C7-DF1C-4D4E-8781-D04DB7B5D777}"/>
                </a:ext>
              </a:extLst>
            </p:cNvPr>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6C5C3B41-1CA6-7144-9676-0CA9749A1933}"/>
                </a:ext>
              </a:extLst>
            </p:cNvPr>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E9A8DC9C-7D83-6B4F-90DE-2AF400EBD29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pic>
        <p:nvPicPr>
          <p:cNvPr id="31" name="図 30">
            <a:extLst>
              <a:ext uri="{FF2B5EF4-FFF2-40B4-BE49-F238E27FC236}">
                <a16:creationId xmlns:a16="http://schemas.microsoft.com/office/drawing/2014/main" id="{F59D55B3-CBDF-4E6D-AC0F-1F09211CF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7455" y="1997232"/>
            <a:ext cx="719642" cy="1280001"/>
          </a:xfrm>
          <a:prstGeom prst="rect">
            <a:avLst/>
          </a:prstGeom>
        </p:spPr>
      </p:pic>
      <p:sp>
        <p:nvSpPr>
          <p:cNvPr id="32" name="正方形/長方形 31">
            <a:extLst>
              <a:ext uri="{FF2B5EF4-FFF2-40B4-BE49-F238E27FC236}">
                <a16:creationId xmlns:a16="http://schemas.microsoft.com/office/drawing/2014/main" id="{C77660D7-C565-46B2-BE79-CD97941FAA90}"/>
              </a:ext>
            </a:extLst>
          </p:cNvPr>
          <p:cNvSpPr/>
          <p:nvPr/>
        </p:nvSpPr>
        <p:spPr bwMode="auto">
          <a:xfrm>
            <a:off x="6408344" y="2262567"/>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Tree>
    <p:extLst>
      <p:ext uri="{BB962C8B-B14F-4D97-AF65-F5344CB8AC3E}">
        <p14:creationId xmlns:p14="http://schemas.microsoft.com/office/powerpoint/2010/main" val="344120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a:extLst/>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13</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a:latin typeface="Yu Gothic" panose="020B0400000000000000" pitchFamily="34" charset="-128"/>
                <a:ea typeface="Yu Gothic" panose="020B0400000000000000" pitchFamily="34" charset="-128"/>
              </a:rPr>
              <a:t>ガイド</a:t>
            </a:r>
            <a:endParaRPr kumimoji="1" lang="ja-JP" altLang="en-US" sz="440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a:extLst/>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print"/>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912" y="2202636"/>
                  <a:ext cx="3121680" cy="1771909"/>
                </a:xfrm>
                <a:prstGeom prst="rect">
                  <a:avLst/>
                </a:prstGeom>
                <a:grpFill/>
                <a:ln w="9525">
                  <a:solidFill>
                    <a:srgbClr val="000000"/>
                  </a:solidFill>
                  <a:miter lim="800000"/>
                  <a:headEnd/>
                  <a:tailEnd/>
                </a:ln>
                <a:extLst/>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0134" y="3353930"/>
                  <a:ext cx="2499411" cy="1407990"/>
                </a:xfrm>
                <a:prstGeom prst="rect">
                  <a:avLst/>
                </a:prstGeom>
                <a:grpFill/>
                <a:ln w="9525">
                  <a:solidFill>
                    <a:srgbClr val="000000"/>
                  </a:solidFill>
                  <a:miter lim="800000"/>
                  <a:headEnd/>
                  <a:tailEnd/>
                </a:ln>
                <a:extLst/>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5,000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247115"/>
            <a:ext cx="2977097" cy="1384995"/>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日毎に素材差し替え可</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・掲載枠は下記</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パターンから選択</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①終日枠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endPar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②夜帯枠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129987"/>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21632" b="52763"/>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66" descr="クリックすると新しいウィンドウで開きます">
              <a:extLst>
                <a:ext uri="{FF2B5EF4-FFF2-40B4-BE49-F238E27FC236}">
                  <a16:creationId xmlns:a16="http://schemas.microsoft.com/office/drawing/2014/main" id="{45CCB070-E99F-8B47-8CB8-2B40415564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b="58752"/>
            <a:stretch>
              <a:fillRect/>
            </a:stretch>
          </p:blipFill>
          <p:spPr bwMode="auto">
            <a:xfrm>
              <a:off x="1950406" y="3314700"/>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14885" r="13924" b="41618"/>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50000" t="35963" r="2206" b="15109"/>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t="27975"/>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t="39207" b="46384"/>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4"/>
            <a:ext cx="1579904" cy="272495"/>
            <a:chOff x="3309873" y="5512871"/>
            <a:chExt cx="3078783" cy="531018"/>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t="41498" b="39001"/>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31018"/>
              <a:chOff x="5468873" y="5512871"/>
              <a:chExt cx="3078783" cy="531018"/>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21632" b="52763"/>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50000" t="35963" r="2206" b="15109"/>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66" descr="クリックすると新しいウィンドウで開きます">
                <a:extLst>
                  <a:ext uri="{FF2B5EF4-FFF2-40B4-BE49-F238E27FC236}">
                    <a16:creationId xmlns:a16="http://schemas.microsoft.com/office/drawing/2014/main" id="{06BEEEA1-35A7-3844-971C-B44B929143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b="58752"/>
              <a:stretch>
                <a:fillRect/>
              </a:stretch>
            </p:blipFill>
            <p:spPr bwMode="auto">
              <a:xfrm>
                <a:off x="5526514" y="5916889"/>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73012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CE920F61-35A6-4343-9421-4D5A97E75BC4}"/>
              </a:ext>
            </a:extLst>
          </p:cNvPr>
          <p:cNvPicPr>
            <a:picLocks noChangeAspect="1"/>
          </p:cNvPicPr>
          <p:nvPr/>
        </p:nvPicPr>
        <p:blipFill>
          <a:blip r:embed="rId18"/>
          <a:stretch>
            <a:fillRect/>
          </a:stretch>
        </p:blipFill>
        <p:spPr>
          <a:xfrm>
            <a:off x="6583827" y="2115988"/>
            <a:ext cx="2608560" cy="1661798"/>
          </a:xfrm>
          <a:prstGeom prst="rect">
            <a:avLst/>
          </a:prstGeom>
        </p:spPr>
      </p:pic>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19">
            <a:clrChange>
              <a:clrFrom>
                <a:srgbClr val="FEFEFE"/>
              </a:clrFrom>
              <a:clrTo>
                <a:srgbClr val="FEFEFE">
                  <a:alpha val="0"/>
                </a:srgbClr>
              </a:clrTo>
            </a:clrChange>
          </a:blip>
          <a:srcRect l="48467" r="12439"/>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19">
            <a:clrChange>
              <a:clrFrom>
                <a:srgbClr val="FEFEFE"/>
              </a:clrFrom>
              <a:clrTo>
                <a:srgbClr val="FEFEFE">
                  <a:alpha val="0"/>
                </a:srgbClr>
              </a:clrTo>
            </a:clrChange>
          </a:blip>
          <a:srcRect l="13207" r="51267"/>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214487" y="1829237"/>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36" name="Picture 72" descr="クリックすると新しいウィンドウで開きます">
            <a:extLst>
              <a:ext uri="{FF2B5EF4-FFF2-40B4-BE49-F238E27FC236}">
                <a16:creationId xmlns:a16="http://schemas.microsoft.com/office/drawing/2014/main" id="{67C597AB-8832-704D-97FB-5E3B1B7544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t="27975"/>
          <a:stretch>
            <a:fillRect/>
          </a:stretch>
        </p:blipFill>
        <p:spPr bwMode="auto">
          <a:xfrm>
            <a:off x="4697044" y="5640728"/>
            <a:ext cx="326670" cy="7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083756" y="5646604"/>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spTree>
    <p:extLst>
      <p:ext uri="{BB962C8B-B14F-4D97-AF65-F5344CB8AC3E}">
        <p14:creationId xmlns:p14="http://schemas.microsoft.com/office/powerpoint/2010/main" val="292769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4</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1644643325"/>
              </p:ext>
            </p:extLst>
          </p:nvPr>
        </p:nvGraphicFramePr>
        <p:xfrm>
          <a:off x="617538" y="1781847"/>
          <a:ext cx="8641874" cy="3405606"/>
        </p:xfrm>
        <a:graphic>
          <a:graphicData uri="http://schemas.openxmlformats.org/drawingml/2006/table">
            <a:tbl>
              <a:tblPr firstRow="1" bandRow="1">
                <a:tableStyleId>{5C22544A-7EE6-4342-B048-85BDC9FD1C3A}</a:tableStyleId>
              </a:tblPr>
              <a:tblGrid>
                <a:gridCol w="1380822">
                  <a:extLst>
                    <a:ext uri="{9D8B030D-6E8A-4147-A177-3AD203B41FA5}">
                      <a16:colId xmlns:a16="http://schemas.microsoft.com/office/drawing/2014/main" val="20001"/>
                    </a:ext>
                  </a:extLst>
                </a:gridCol>
                <a:gridCol w="1815263">
                  <a:extLst>
                    <a:ext uri="{9D8B030D-6E8A-4147-A177-3AD203B41FA5}">
                      <a16:colId xmlns:a16="http://schemas.microsoft.com/office/drawing/2014/main" val="20003"/>
                    </a:ext>
                  </a:extLst>
                </a:gridCol>
                <a:gridCol w="1815263">
                  <a:extLst>
                    <a:ext uri="{9D8B030D-6E8A-4147-A177-3AD203B41FA5}">
                      <a16:colId xmlns:a16="http://schemas.microsoft.com/office/drawing/2014/main" val="3679971213"/>
                    </a:ext>
                  </a:extLst>
                </a:gridCol>
                <a:gridCol w="1815263">
                  <a:extLst>
                    <a:ext uri="{9D8B030D-6E8A-4147-A177-3AD203B41FA5}">
                      <a16:colId xmlns:a16="http://schemas.microsoft.com/office/drawing/2014/main" val="4218488389"/>
                    </a:ext>
                  </a:extLst>
                </a:gridCol>
                <a:gridCol w="1815263">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想定リーチ</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rPr>
                        <a:t>約</a:t>
                      </a:r>
                      <a:r>
                        <a:rPr kumimoji="1" lang="en-US" altLang="ja-JP" sz="1400" b="0" dirty="0">
                          <a:latin typeface="游ゴシック" panose="020B0400000000000000" pitchFamily="50" charset="-128"/>
                          <a:ea typeface="游ゴシック" panose="020B0400000000000000" pitchFamily="50" charset="-128"/>
                        </a:rPr>
                        <a:t>800</a:t>
                      </a:r>
                      <a:r>
                        <a:rPr kumimoji="1" lang="ja-JP" altLang="en-US" sz="1400" b="0" dirty="0">
                          <a:latin typeface="游ゴシック" panose="020B0400000000000000" pitchFamily="50" charset="-128"/>
                          <a:ea typeface="游ゴシック" panose="020B0400000000000000"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¥4,200,000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¥400,000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345</a:t>
                      </a: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¥2,800,000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152</a:t>
                      </a: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¥1,400,000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¥150,000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¥100,000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33</a:t>
                      </a: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29</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¥560,000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¥50,000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■終日（</a:t>
            </a:r>
            <a:r>
              <a:rPr lang="en-US" altLang="ja-JP" b="1" dirty="0">
                <a:solidFill>
                  <a:srgbClr val="7F7F7F"/>
                </a:solidFill>
                <a:latin typeface="游ゴシック" panose="020B0400000000000000" pitchFamily="50" charset="-128"/>
                <a:ea typeface="游ゴシック" panose="020B0400000000000000" pitchFamily="50" charset="-128"/>
              </a:rPr>
              <a:t>5:00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29:00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6</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22805BA5-684B-374B-8C62-52E47888DBC4}"/>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4" name="角丸四角形 23">
            <a:extLst>
              <a:ext uri="{FF2B5EF4-FFF2-40B4-BE49-F238E27FC236}">
                <a16:creationId xmlns:a16="http://schemas.microsoft.com/office/drawing/2014/main" id="{44A6B592-0728-6245-8F42-5D22E2899D18}"/>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E165E7CD-1689-D24C-B054-5DB29AF73593}"/>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6" name="正方形/長方形 96">
            <a:extLst>
              <a:ext uri="{FF2B5EF4-FFF2-40B4-BE49-F238E27FC236}">
                <a16:creationId xmlns:a16="http://schemas.microsoft.com/office/drawing/2014/main" id="{C1C7BC04-B808-1146-9BE2-BFB9F72FB525}"/>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3" name="テキスト ボックス 12">
            <a:extLst>
              <a:ext uri="{FF2B5EF4-FFF2-40B4-BE49-F238E27FC236}">
                <a16:creationId xmlns:a16="http://schemas.microsoft.com/office/drawing/2014/main" id="{01404D46-A454-A44C-B0C5-4B5843B9AF8E}"/>
              </a:ext>
            </a:extLst>
          </p:cNvPr>
          <p:cNvSpPr txBox="1"/>
          <p:nvPr/>
        </p:nvSpPr>
        <p:spPr>
          <a:xfrm>
            <a:off x="7124530" y="1511616"/>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09522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5</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1301827413"/>
              </p:ext>
            </p:extLst>
          </p:nvPr>
        </p:nvGraphicFramePr>
        <p:xfrm>
          <a:off x="617538" y="1781847"/>
          <a:ext cx="8641874" cy="3405606"/>
        </p:xfrm>
        <a:graphic>
          <a:graphicData uri="http://schemas.openxmlformats.org/drawingml/2006/table">
            <a:tbl>
              <a:tblPr firstRow="1" bandRow="1">
                <a:tableStyleId>{5C22544A-7EE6-4342-B048-85BDC9FD1C3A}</a:tableStyleId>
              </a:tblPr>
              <a:tblGrid>
                <a:gridCol w="1380822">
                  <a:extLst>
                    <a:ext uri="{9D8B030D-6E8A-4147-A177-3AD203B41FA5}">
                      <a16:colId xmlns:a16="http://schemas.microsoft.com/office/drawing/2014/main" val="20001"/>
                    </a:ext>
                  </a:extLst>
                </a:gridCol>
                <a:gridCol w="1815263">
                  <a:extLst>
                    <a:ext uri="{9D8B030D-6E8A-4147-A177-3AD203B41FA5}">
                      <a16:colId xmlns:a16="http://schemas.microsoft.com/office/drawing/2014/main" val="20003"/>
                    </a:ext>
                  </a:extLst>
                </a:gridCol>
                <a:gridCol w="1815263">
                  <a:extLst>
                    <a:ext uri="{9D8B030D-6E8A-4147-A177-3AD203B41FA5}">
                      <a16:colId xmlns:a16="http://schemas.microsoft.com/office/drawing/2014/main" val="3679971213"/>
                    </a:ext>
                  </a:extLst>
                </a:gridCol>
                <a:gridCol w="1815263">
                  <a:extLst>
                    <a:ext uri="{9D8B030D-6E8A-4147-A177-3AD203B41FA5}">
                      <a16:colId xmlns:a16="http://schemas.microsoft.com/office/drawing/2014/main" val="4218488389"/>
                    </a:ext>
                  </a:extLst>
                </a:gridCol>
                <a:gridCol w="1815263">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想定リーチ</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rPr>
                        <a:t>約</a:t>
                      </a:r>
                      <a:r>
                        <a:rPr kumimoji="1" lang="en-US" altLang="ja-JP" sz="1400" b="0" dirty="0">
                          <a:latin typeface="游ゴシック" panose="020B0400000000000000" pitchFamily="50" charset="-128"/>
                          <a:ea typeface="游ゴシック" panose="020B0400000000000000" pitchFamily="50" charset="-128"/>
                        </a:rPr>
                        <a:t>550</a:t>
                      </a:r>
                      <a:r>
                        <a:rPr kumimoji="1" lang="ja-JP" altLang="en-US" sz="1400" b="0" dirty="0">
                          <a:latin typeface="游ゴシック" panose="020B0400000000000000" pitchFamily="50" charset="-128"/>
                          <a:ea typeface="游ゴシック" panose="020B0400000000000000"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¥2,100,000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¥240,000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237</a:t>
                      </a: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¥1,680,000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¥180,000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105</a:t>
                      </a: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¥1,260,000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44</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¥840,000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¥72,000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¥504,000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¥72,000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a:t>
                      </a: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¥504,000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¥36,000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¥252,000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¥24,000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¥168,000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■夜帯（</a:t>
            </a:r>
            <a:r>
              <a:rPr lang="en-US" altLang="ja-JP" b="1" dirty="0">
                <a:solidFill>
                  <a:srgbClr val="7F7F7F"/>
                </a:solidFill>
                <a:latin typeface="游ゴシック" panose="020B0400000000000000" pitchFamily="50" charset="-128"/>
                <a:ea typeface="游ゴシック" panose="020B0400000000000000" pitchFamily="50" charset="-128"/>
              </a:rPr>
              <a:t>19:00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25:00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2" name="タイトル 2">
            <a:extLst>
              <a:ext uri="{FF2B5EF4-FFF2-40B4-BE49-F238E27FC236}">
                <a16:creationId xmlns:a16="http://schemas.microsoft.com/office/drawing/2014/main" id="{2BE03249-BCA2-FB41-B432-9C6219E2370D}"/>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3" name="角丸四角形 22">
            <a:extLst>
              <a:ext uri="{FF2B5EF4-FFF2-40B4-BE49-F238E27FC236}">
                <a16:creationId xmlns:a16="http://schemas.microsoft.com/office/drawing/2014/main" id="{6A163061-B5C5-6D47-95B2-D414F9C5FD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8DEDB22-56BD-784D-9D8B-FF815A7194A7}"/>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96">
            <a:extLst>
              <a:ext uri="{FF2B5EF4-FFF2-40B4-BE49-F238E27FC236}">
                <a16:creationId xmlns:a16="http://schemas.microsoft.com/office/drawing/2014/main" id="{0CFE2394-F25B-ED49-A678-F76C25B10D28}"/>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9" name="テキスト ボックス 18">
            <a:extLst>
              <a:ext uri="{FF2B5EF4-FFF2-40B4-BE49-F238E27FC236}">
                <a16:creationId xmlns:a16="http://schemas.microsoft.com/office/drawing/2014/main" id="{E0CCFCEF-5E60-114B-97EA-ACC960D2798A}"/>
              </a:ext>
            </a:extLst>
          </p:cNvPr>
          <p:cNvSpPr txBox="1"/>
          <p:nvPr/>
        </p:nvSpPr>
        <p:spPr>
          <a:xfrm>
            <a:off x="7124530" y="1511616"/>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69186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6</a:t>
            </a:fld>
            <a:endParaRPr lang="ja-JP" altLang="en-US" dirty="0"/>
          </a:p>
        </p:txBody>
      </p:sp>
      <p:sp>
        <p:nvSpPr>
          <p:cNvPr id="22" name="タイトル 2">
            <a:extLst>
              <a:ext uri="{FF2B5EF4-FFF2-40B4-BE49-F238E27FC236}">
                <a16:creationId xmlns:a16="http://schemas.microsoft.com/office/drawing/2014/main" id="{2BE03249-BCA2-FB41-B432-9C6219E2370D}"/>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3" name="角丸四角形 22">
            <a:extLst>
              <a:ext uri="{FF2B5EF4-FFF2-40B4-BE49-F238E27FC236}">
                <a16:creationId xmlns:a16="http://schemas.microsoft.com/office/drawing/2014/main" id="{6A163061-B5C5-6D47-95B2-D414F9C5FD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8DEDB22-56BD-784D-9D8B-FF815A7194A7}"/>
              </a:ext>
            </a:extLst>
          </p:cNvPr>
          <p:cNvSpPr/>
          <p:nvPr/>
        </p:nvSpPr>
        <p:spPr>
          <a:xfrm>
            <a:off x="102777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関東・関西・中部の県単位出稿も終日枠に限り掲載可能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96">
            <a:extLst>
              <a:ext uri="{FF2B5EF4-FFF2-40B4-BE49-F238E27FC236}">
                <a16:creationId xmlns:a16="http://schemas.microsoft.com/office/drawing/2014/main" id="{0CFE2394-F25B-ED49-A678-F76C25B10D28}"/>
              </a:ext>
            </a:extLst>
          </p:cNvPr>
          <p:cNvSpPr>
            <a:spLocks noChangeArrowheads="1"/>
          </p:cNvSpPr>
          <p:nvPr/>
        </p:nvSpPr>
        <p:spPr bwMode="auto">
          <a:xfrm>
            <a:off x="440057" y="6203764"/>
            <a:ext cx="9820715"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400" dirty="0">
                <a:solidFill>
                  <a:srgbClr val="404040"/>
                </a:solidFill>
                <a:latin typeface="游ゴシック" panose="020B0400000000000000" pitchFamily="50" charset="-128"/>
                <a:ea typeface="游ゴシック" panose="020B0400000000000000" pitchFamily="50" charset="-128"/>
              </a:rPr>
              <a:t>10</a:t>
            </a:r>
            <a:r>
              <a:rPr kumimoji="0" lang="ja-JP" altLang="en-US" sz="4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4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4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4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4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素材制作を</a:t>
            </a:r>
            <a:r>
              <a:rPr kumimoji="0" lang="en-US" altLang="ja-JP" sz="400" dirty="0">
                <a:solidFill>
                  <a:srgbClr val="404040"/>
                </a:solidFill>
                <a:latin typeface="游ゴシック" panose="020B0400000000000000" pitchFamily="50" charset="-128"/>
                <a:ea typeface="游ゴシック" panose="020B0400000000000000" pitchFamily="50" charset="-128"/>
              </a:rPr>
              <a:t>IPG</a:t>
            </a:r>
            <a:r>
              <a:rPr kumimoji="0" lang="ja-JP" altLang="en-US" sz="4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400" dirty="0">
                <a:solidFill>
                  <a:srgbClr val="404040"/>
                </a:solidFill>
                <a:latin typeface="游ゴシック" panose="020B0400000000000000" pitchFamily="50" charset="-128"/>
                <a:ea typeface="游ゴシック" panose="020B0400000000000000" pitchFamily="50" charset="-128"/>
              </a:rPr>
              <a:t>1</a:t>
            </a:r>
            <a:r>
              <a:rPr kumimoji="0" lang="ja-JP" altLang="en-US" sz="4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400" dirty="0">
                <a:solidFill>
                  <a:srgbClr val="404040"/>
                </a:solidFill>
                <a:latin typeface="游ゴシック" panose="020B0400000000000000" pitchFamily="50" charset="-128"/>
                <a:ea typeface="游ゴシック" panose="020B0400000000000000" pitchFamily="50" charset="-128"/>
              </a:rPr>
              <a:t>¥140,000</a:t>
            </a:r>
            <a:r>
              <a:rPr kumimoji="0" lang="ja-JP" altLang="en-US" sz="4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4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400" dirty="0">
                <a:solidFill>
                  <a:srgbClr val="404040"/>
                </a:solidFill>
                <a:latin typeface="游ゴシック" panose="020B0400000000000000" pitchFamily="50" charset="-128"/>
                <a:ea typeface="游ゴシック" panose="020B0400000000000000" pitchFamily="50" charset="-128"/>
              </a:rPr>
              <a:t>7</a:t>
            </a:r>
            <a:r>
              <a:rPr kumimoji="0" lang="ja-JP" altLang="en-US" sz="4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※IPG</a:t>
            </a:r>
            <a:r>
              <a:rPr kumimoji="0" lang="ja-JP" altLang="en-US" sz="4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4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別紙記載の</a:t>
            </a:r>
            <a:r>
              <a:rPr kumimoji="0" lang="ja-JP" altLang="en-US" sz="4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400">
                <a:solidFill>
                  <a:srgbClr val="404040"/>
                </a:solidFill>
                <a:latin typeface="游ゴシック" panose="020B0400000000000000" pitchFamily="50" charset="-128"/>
                <a:ea typeface="游ゴシック" panose="020B0400000000000000" pitchFamily="50" charset="-128"/>
              </a:rPr>
              <a:t>下さい。</a:t>
            </a:r>
            <a:endParaRPr kumimoji="0" lang="en-US" altLang="ja-JP" sz="4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放送型</a:t>
            </a:r>
            <a:r>
              <a:rPr kumimoji="0" lang="en-US" altLang="ja-JP" sz="400" dirty="0">
                <a:solidFill>
                  <a:srgbClr val="404040"/>
                </a:solidFill>
                <a:latin typeface="游ゴシック" panose="020B0400000000000000" pitchFamily="50" charset="-128"/>
                <a:ea typeface="游ゴシック" panose="020B0400000000000000" pitchFamily="50" charset="-128"/>
              </a:rPr>
              <a:t>G</a:t>
            </a:r>
            <a:r>
              <a:rPr kumimoji="0" lang="ja-JP" altLang="en-US" sz="400">
                <a:solidFill>
                  <a:srgbClr val="404040"/>
                </a:solidFill>
                <a:latin typeface="游ゴシック" panose="020B0400000000000000" pitchFamily="50" charset="-128"/>
                <a:ea typeface="游ゴシック" panose="020B0400000000000000" pitchFamily="50" charset="-128"/>
              </a:rPr>
              <a:t>ガイド広告</a:t>
            </a: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400" dirty="0">
                <a:solidFill>
                  <a:srgbClr val="404040"/>
                </a:solidFill>
                <a:latin typeface="游ゴシック" panose="020B0400000000000000" pitchFamily="50" charset="-128"/>
                <a:ea typeface="游ゴシック" panose="020B0400000000000000" pitchFamily="50" charset="-128"/>
              </a:rPr>
              <a:t>※</a:t>
            </a:r>
            <a:r>
              <a:rPr kumimoji="0" lang="ja-JP" altLang="en-US" sz="4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400" dirty="0">
                <a:solidFill>
                  <a:srgbClr val="404040"/>
                </a:solidFill>
                <a:latin typeface="游ゴシック" panose="020B0400000000000000" pitchFamily="50" charset="-128"/>
                <a:ea typeface="游ゴシック" panose="020B0400000000000000" pitchFamily="50" charset="-128"/>
              </a:rPr>
              <a:t>1</a:t>
            </a:r>
            <a:r>
              <a:rPr kumimoji="0" lang="ja-JP" altLang="en-US" sz="400">
                <a:solidFill>
                  <a:srgbClr val="404040"/>
                </a:solidFill>
                <a:latin typeface="游ゴシック" panose="020B0400000000000000" pitchFamily="50" charset="-128"/>
                <a:ea typeface="游ゴシック" panose="020B0400000000000000" pitchFamily="50" charset="-128"/>
              </a:rPr>
              <a:t>日</a:t>
            </a:r>
            <a:r>
              <a:rPr kumimoji="0" lang="en-US" altLang="ja-JP" sz="400" dirty="0">
                <a:solidFill>
                  <a:srgbClr val="404040"/>
                </a:solidFill>
                <a:latin typeface="游ゴシック" panose="020B0400000000000000" pitchFamily="50" charset="-128"/>
                <a:ea typeface="游ゴシック" panose="020B0400000000000000" pitchFamily="50" charset="-128"/>
              </a:rPr>
              <a:t>2</a:t>
            </a:r>
            <a:r>
              <a:rPr kumimoji="0" lang="ja-JP" altLang="en-US" sz="400">
                <a:solidFill>
                  <a:srgbClr val="404040"/>
                </a:solidFill>
                <a:latin typeface="游ゴシック" panose="020B0400000000000000" pitchFamily="50" charset="-128"/>
                <a:ea typeface="游ゴシック" panose="020B0400000000000000" pitchFamily="50" charset="-128"/>
              </a:rPr>
              <a:t>社までとさせて頂きます。</a:t>
            </a:r>
          </a:p>
        </p:txBody>
      </p:sp>
      <p:graphicFrame>
        <p:nvGraphicFramePr>
          <p:cNvPr id="19" name="表 18">
            <a:extLst>
              <a:ext uri="{FF2B5EF4-FFF2-40B4-BE49-F238E27FC236}">
                <a16:creationId xmlns:a16="http://schemas.microsoft.com/office/drawing/2014/main" id="{662872AC-E576-2244-82C2-8AB8E8BAF5CA}"/>
              </a:ext>
            </a:extLst>
          </p:cNvPr>
          <p:cNvGraphicFramePr>
            <a:graphicFrameLocks noGrp="1"/>
          </p:cNvGraphicFramePr>
          <p:nvPr>
            <p:extLst>
              <p:ext uri="{D42A27DB-BD31-4B8C-83A1-F6EECF244321}">
                <p14:modId xmlns:p14="http://schemas.microsoft.com/office/powerpoint/2010/main" val="4048906458"/>
              </p:ext>
            </p:extLst>
          </p:nvPr>
        </p:nvGraphicFramePr>
        <p:xfrm>
          <a:off x="504644" y="1432514"/>
          <a:ext cx="8925348" cy="1872167"/>
        </p:xfrm>
        <a:graphic>
          <a:graphicData uri="http://schemas.openxmlformats.org/drawingml/2006/table">
            <a:tbl>
              <a:tblPr firstRow="1" bandRow="1">
                <a:tableStyleId>{5C22544A-7EE6-4342-B048-85BDC9FD1C3A}</a:tableStyleId>
              </a:tblPr>
              <a:tblGrid>
                <a:gridCol w="1054833">
                  <a:extLst>
                    <a:ext uri="{9D8B030D-6E8A-4147-A177-3AD203B41FA5}">
                      <a16:colId xmlns:a16="http://schemas.microsoft.com/office/drawing/2014/main" val="3464308927"/>
                    </a:ext>
                  </a:extLst>
                </a:gridCol>
                <a:gridCol w="1054833">
                  <a:extLst>
                    <a:ext uri="{9D8B030D-6E8A-4147-A177-3AD203B41FA5}">
                      <a16:colId xmlns:a16="http://schemas.microsoft.com/office/drawing/2014/main" val="966111125"/>
                    </a:ext>
                  </a:extLst>
                </a:gridCol>
                <a:gridCol w="1698651">
                  <a:extLst>
                    <a:ext uri="{9D8B030D-6E8A-4147-A177-3AD203B41FA5}">
                      <a16:colId xmlns:a16="http://schemas.microsoft.com/office/drawing/2014/main" val="1146407133"/>
                    </a:ext>
                  </a:extLst>
                </a:gridCol>
                <a:gridCol w="1737477">
                  <a:extLst>
                    <a:ext uri="{9D8B030D-6E8A-4147-A177-3AD203B41FA5}">
                      <a16:colId xmlns:a16="http://schemas.microsoft.com/office/drawing/2014/main" val="2728705001"/>
                    </a:ext>
                  </a:extLst>
                </a:gridCol>
                <a:gridCol w="1669530">
                  <a:extLst>
                    <a:ext uri="{9D8B030D-6E8A-4147-A177-3AD203B41FA5}">
                      <a16:colId xmlns:a16="http://schemas.microsoft.com/office/drawing/2014/main" val="831755458"/>
                    </a:ext>
                  </a:extLst>
                </a:gridCol>
                <a:gridCol w="1710024">
                  <a:extLst>
                    <a:ext uri="{9D8B030D-6E8A-4147-A177-3AD203B41FA5}">
                      <a16:colId xmlns:a16="http://schemas.microsoft.com/office/drawing/2014/main" val="2983276326"/>
                    </a:ext>
                  </a:extLst>
                </a:gridCol>
              </a:tblGrid>
              <a:tr h="0">
                <a:tc rowSpan="8">
                  <a:txBody>
                    <a:bodyPr/>
                    <a:lstStyle/>
                    <a:p>
                      <a:pPr algn="ctr"/>
                      <a:r>
                        <a:rPr kumimoji="1" lang="ja-JP" altLang="en-US" sz="1100" dirty="0">
                          <a:solidFill>
                            <a:schemeClr val="bg1"/>
                          </a:solidFill>
                          <a:latin typeface="游ゴシック" panose="020B0400000000000000" pitchFamily="50" charset="-128"/>
                          <a:ea typeface="游ゴシック" panose="020B0400000000000000" pitchFamily="50" charset="-128"/>
                        </a:rPr>
                        <a:t>関東圏</a:t>
                      </a:r>
                      <a:endParaRPr kumimoji="1" lang="en-US" altLang="ja-JP" sz="1100"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1100"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100" b="0" dirty="0">
                          <a:solidFill>
                            <a:schemeClr val="bg1"/>
                          </a:solidFill>
                          <a:latin typeface="游ゴシック" panose="020B0400000000000000" pitchFamily="50" charset="-128"/>
                          <a:ea typeface="游ゴシック" panose="020B0400000000000000" pitchFamily="50" charset="-128"/>
                        </a:rPr>
                        <a:t>終日枠</a:t>
                      </a:r>
                      <a:endParaRPr kumimoji="1" lang="en-US" altLang="ja-JP" sz="1100" b="0"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100" b="0" dirty="0">
                          <a:solidFill>
                            <a:schemeClr val="bg1"/>
                          </a:solidFill>
                          <a:latin typeface="游ゴシック" panose="020B0400000000000000" pitchFamily="50" charset="-128"/>
                          <a:ea typeface="游ゴシック" panose="020B0400000000000000" pitchFamily="50" charset="-128"/>
                        </a:rPr>
                        <a:t>(5:00~29:00)</a:t>
                      </a: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kumimoji="1" lang="ja-JP" altLang="en-US" sz="1100">
                        <a:solidFill>
                          <a:schemeClr val="bg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a:t>
                      </a:r>
                      <a:r>
                        <a:rPr kumimoji="1" lang="ja-JP" altLang="en-US" sz="900" b="0">
                          <a:solidFill>
                            <a:schemeClr val="tx1"/>
                          </a:solidFill>
                          <a:latin typeface="游ゴシック" panose="020B0400000000000000" pitchFamily="50" charset="-128"/>
                          <a:ea typeface="游ゴシック" panose="020B0400000000000000" pitchFamily="50" charset="-128"/>
                        </a:rPr>
                        <a:t>枠単価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販売枠数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想定リーチ世帯</a:t>
                      </a:r>
                      <a:r>
                        <a:rPr kumimoji="1" lang="en-US" altLang="ja-JP" sz="900" b="0" dirty="0">
                          <a:solidFill>
                            <a:schemeClr val="tx1"/>
                          </a:solidFill>
                          <a:latin typeface="游ゴシック" panose="020B0400000000000000" pitchFamily="50" charset="-128"/>
                          <a:ea typeface="游ゴシック" panose="020B0400000000000000" pitchFamily="50" charset="-128"/>
                        </a:rPr>
                        <a:t>/</a:t>
                      </a:r>
                      <a:r>
                        <a:rPr kumimoji="1" lang="ja-JP" altLang="en-US" sz="900" b="0">
                          <a:solidFill>
                            <a:schemeClr val="tx1"/>
                          </a:solidFill>
                          <a:latin typeface="游ゴシック" panose="020B0400000000000000" pitchFamily="50" charset="-128"/>
                          <a:ea typeface="游ゴシック" panose="020B0400000000000000" pitchFamily="50" charset="-128"/>
                        </a:rPr>
                        <a:t>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グロス金額</a:t>
                      </a:r>
                      <a:r>
                        <a:rPr kumimoji="1" lang="en-US" altLang="ja-JP" sz="600" b="0" dirty="0">
                          <a:solidFill>
                            <a:schemeClr val="tx1"/>
                          </a:solidFill>
                          <a:latin typeface="游ゴシック" panose="020B0400000000000000" pitchFamily="50" charset="-128"/>
                          <a:ea typeface="游ゴシック" panose="020B0400000000000000" pitchFamily="50" charset="-128"/>
                        </a:rPr>
                        <a:t>(7</a:t>
                      </a:r>
                      <a:r>
                        <a:rPr kumimoji="1" lang="ja-JP" altLang="en-US" sz="600" b="0">
                          <a:solidFill>
                            <a:schemeClr val="tx1"/>
                          </a:solidFill>
                          <a:latin typeface="游ゴシック" panose="020B0400000000000000" pitchFamily="50" charset="-128"/>
                          <a:ea typeface="游ゴシック" panose="020B0400000000000000" pitchFamily="50" charset="-128"/>
                        </a:rPr>
                        <a:t>枠で購入の場合</a:t>
                      </a:r>
                      <a:r>
                        <a:rPr kumimoji="1" lang="en-US" altLang="ja-JP" sz="600" b="0" dirty="0">
                          <a:solidFill>
                            <a:schemeClr val="tx1"/>
                          </a:solidFill>
                          <a:latin typeface="游ゴシック" panose="020B0400000000000000" pitchFamily="50" charset="-128"/>
                          <a:ea typeface="游ゴシック" panose="020B0400000000000000" pitchFamily="50" charset="-128"/>
                        </a:rPr>
                        <a:t>)</a:t>
                      </a:r>
                      <a:endParaRPr kumimoji="1" lang="en-US" altLang="ja-JP" sz="400" b="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115900310"/>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東京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¥150,000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050" dirty="0">
                          <a:latin typeface="游ゴシック" panose="020B0400000000000000" pitchFamily="50" charset="-128"/>
                          <a:ea typeface="游ゴシック" panose="020B0400000000000000" pitchFamily="50" charset="-128"/>
                        </a:rPr>
                        <a:t>7</a:t>
                      </a:r>
                      <a:r>
                        <a:rPr kumimoji="1" lang="ja-JP" altLang="en-US" sz="1050" dirty="0">
                          <a:latin typeface="游ゴシック" panose="020B0400000000000000" pitchFamily="50" charset="-128"/>
                          <a:ea typeface="游ゴシック" panose="020B0400000000000000" pitchFamily="50" charset="-128"/>
                        </a:rPr>
                        <a:t>枠</a:t>
                      </a:r>
                      <a:r>
                        <a:rPr kumimoji="1" lang="en-US" altLang="ja-JP" sz="1050" dirty="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136</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¥1,050,000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846833"/>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神奈川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¥100,000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76</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¥700,000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099233"/>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千葉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¥70,000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46</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¥490,000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2405346"/>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埼玉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¥80,000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51</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¥560,000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337785"/>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群馬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¥50,000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11</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¥350,000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7311"/>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茨城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¥50,000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15</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¥350,000</a:t>
                      </a:r>
                      <a:endParaRPr kumimoji="1" lang="ja-JP" altLang="en-US" sz="9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569628"/>
                  </a:ext>
                </a:extLst>
              </a:tr>
              <a:tr h="230441">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栃木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¥50,000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10</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¥350,000</a:t>
                      </a:r>
                      <a:endParaRPr kumimoji="1" lang="ja-JP" altLang="en-US" sz="9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075076"/>
                  </a:ext>
                </a:extLst>
              </a:tr>
            </a:tbl>
          </a:graphicData>
        </a:graphic>
      </p:graphicFrame>
      <p:graphicFrame>
        <p:nvGraphicFramePr>
          <p:cNvPr id="21" name="表 20">
            <a:extLst>
              <a:ext uri="{FF2B5EF4-FFF2-40B4-BE49-F238E27FC236}">
                <a16:creationId xmlns:a16="http://schemas.microsoft.com/office/drawing/2014/main" id="{52008428-5537-414C-9FC9-DF453410CC2C}"/>
              </a:ext>
            </a:extLst>
          </p:cNvPr>
          <p:cNvGraphicFramePr>
            <a:graphicFrameLocks noGrp="1"/>
          </p:cNvGraphicFramePr>
          <p:nvPr>
            <p:extLst>
              <p:ext uri="{D42A27DB-BD31-4B8C-83A1-F6EECF244321}">
                <p14:modId xmlns:p14="http://schemas.microsoft.com/office/powerpoint/2010/main" val="2420321251"/>
              </p:ext>
            </p:extLst>
          </p:nvPr>
        </p:nvGraphicFramePr>
        <p:xfrm>
          <a:off x="493589" y="3434309"/>
          <a:ext cx="8925348" cy="1630680"/>
        </p:xfrm>
        <a:graphic>
          <a:graphicData uri="http://schemas.openxmlformats.org/drawingml/2006/table">
            <a:tbl>
              <a:tblPr firstRow="1" bandRow="1">
                <a:tableStyleId>{5C22544A-7EE6-4342-B048-85BDC9FD1C3A}</a:tableStyleId>
              </a:tblPr>
              <a:tblGrid>
                <a:gridCol w="1054833">
                  <a:extLst>
                    <a:ext uri="{9D8B030D-6E8A-4147-A177-3AD203B41FA5}">
                      <a16:colId xmlns:a16="http://schemas.microsoft.com/office/drawing/2014/main" val="2857974849"/>
                    </a:ext>
                  </a:extLst>
                </a:gridCol>
                <a:gridCol w="1054833">
                  <a:extLst>
                    <a:ext uri="{9D8B030D-6E8A-4147-A177-3AD203B41FA5}">
                      <a16:colId xmlns:a16="http://schemas.microsoft.com/office/drawing/2014/main" val="966111125"/>
                    </a:ext>
                  </a:extLst>
                </a:gridCol>
                <a:gridCol w="1698651">
                  <a:extLst>
                    <a:ext uri="{9D8B030D-6E8A-4147-A177-3AD203B41FA5}">
                      <a16:colId xmlns:a16="http://schemas.microsoft.com/office/drawing/2014/main" val="1146407133"/>
                    </a:ext>
                  </a:extLst>
                </a:gridCol>
                <a:gridCol w="1737477">
                  <a:extLst>
                    <a:ext uri="{9D8B030D-6E8A-4147-A177-3AD203B41FA5}">
                      <a16:colId xmlns:a16="http://schemas.microsoft.com/office/drawing/2014/main" val="2728705001"/>
                    </a:ext>
                  </a:extLst>
                </a:gridCol>
                <a:gridCol w="1669530">
                  <a:extLst>
                    <a:ext uri="{9D8B030D-6E8A-4147-A177-3AD203B41FA5}">
                      <a16:colId xmlns:a16="http://schemas.microsoft.com/office/drawing/2014/main" val="831755458"/>
                    </a:ext>
                  </a:extLst>
                </a:gridCol>
                <a:gridCol w="1710024">
                  <a:extLst>
                    <a:ext uri="{9D8B030D-6E8A-4147-A177-3AD203B41FA5}">
                      <a16:colId xmlns:a16="http://schemas.microsoft.com/office/drawing/2014/main" val="2983276326"/>
                    </a:ext>
                  </a:extLst>
                </a:gridCol>
              </a:tblGrid>
              <a:tr h="173051">
                <a:tc rowSpan="7">
                  <a:txBody>
                    <a:bodyPr/>
                    <a:lstStyle/>
                    <a:p>
                      <a:pPr algn="ctr"/>
                      <a:r>
                        <a:rPr kumimoji="1" lang="ja-JP" altLang="en-US" sz="1100" dirty="0">
                          <a:solidFill>
                            <a:schemeClr val="bg1"/>
                          </a:solidFill>
                          <a:latin typeface="游ゴシック" panose="020B0400000000000000" pitchFamily="50" charset="-128"/>
                          <a:ea typeface="游ゴシック" panose="020B0400000000000000" pitchFamily="50" charset="-128"/>
                        </a:rPr>
                        <a:t>関西圏</a:t>
                      </a:r>
                      <a:endParaRPr kumimoji="1" lang="en-US" altLang="ja-JP" sz="1100"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100" b="0" dirty="0">
                          <a:solidFill>
                            <a:schemeClr val="bg1"/>
                          </a:solidFill>
                          <a:latin typeface="游ゴシック" panose="020B0400000000000000" pitchFamily="50" charset="-128"/>
                          <a:ea typeface="游ゴシック" panose="020B0400000000000000" pitchFamily="50" charset="-128"/>
                        </a:rPr>
                        <a:t>終日枠</a:t>
                      </a:r>
                      <a:endParaRPr kumimoji="1" lang="en-US" altLang="ja-JP" sz="1100" b="0"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100" b="0" dirty="0">
                          <a:solidFill>
                            <a:schemeClr val="bg1"/>
                          </a:solidFill>
                          <a:latin typeface="游ゴシック" panose="020B0400000000000000" pitchFamily="50" charset="-128"/>
                          <a:ea typeface="游ゴシック" panose="020B0400000000000000" pitchFamily="50" charset="-128"/>
                        </a:rPr>
                        <a:t>(5:00~29:00)</a:t>
                      </a: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kumimoji="1" lang="ja-JP" altLang="en-US" sz="110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a:t>
                      </a:r>
                      <a:r>
                        <a:rPr kumimoji="1" lang="ja-JP" altLang="en-US" sz="900" b="0">
                          <a:solidFill>
                            <a:schemeClr val="tx1"/>
                          </a:solidFill>
                          <a:latin typeface="游ゴシック" panose="020B0400000000000000" pitchFamily="50" charset="-128"/>
                          <a:ea typeface="游ゴシック" panose="020B0400000000000000" pitchFamily="50" charset="-128"/>
                        </a:rPr>
                        <a:t>枠単価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販売枠数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想定リーチ世帯</a:t>
                      </a:r>
                      <a:r>
                        <a:rPr kumimoji="1" lang="en-US" altLang="ja-JP" sz="900" b="0" dirty="0">
                          <a:solidFill>
                            <a:schemeClr val="tx1"/>
                          </a:solidFill>
                          <a:latin typeface="游ゴシック" panose="020B0400000000000000" pitchFamily="50" charset="-128"/>
                          <a:ea typeface="游ゴシック" panose="020B0400000000000000" pitchFamily="50" charset="-128"/>
                        </a:rPr>
                        <a:t>/</a:t>
                      </a:r>
                      <a:r>
                        <a:rPr kumimoji="1" lang="ja-JP" altLang="en-US" sz="900" b="0">
                          <a:solidFill>
                            <a:schemeClr val="tx1"/>
                          </a:solidFill>
                          <a:latin typeface="游ゴシック" panose="020B0400000000000000" pitchFamily="50" charset="-128"/>
                          <a:ea typeface="游ゴシック" panose="020B0400000000000000" pitchFamily="50" charset="-128"/>
                        </a:rPr>
                        <a:t>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グロス金額</a:t>
                      </a:r>
                      <a:r>
                        <a:rPr kumimoji="1" lang="en-US" altLang="ja-JP" sz="500" b="0" dirty="0">
                          <a:solidFill>
                            <a:schemeClr val="tx1"/>
                          </a:solidFill>
                          <a:latin typeface="游ゴシック" panose="020B0400000000000000" pitchFamily="50" charset="-128"/>
                          <a:ea typeface="游ゴシック" panose="020B0400000000000000" pitchFamily="50" charset="-128"/>
                        </a:rPr>
                        <a:t>(</a:t>
                      </a:r>
                      <a:r>
                        <a:rPr kumimoji="1" lang="en-US" altLang="ja-JP" sz="600" b="0" dirty="0">
                          <a:solidFill>
                            <a:schemeClr val="tx1"/>
                          </a:solidFill>
                          <a:latin typeface="游ゴシック" panose="020B0400000000000000" pitchFamily="50" charset="-128"/>
                          <a:ea typeface="游ゴシック" panose="020B0400000000000000" pitchFamily="50" charset="-128"/>
                        </a:rPr>
                        <a:t>7</a:t>
                      </a:r>
                      <a:r>
                        <a:rPr kumimoji="1" lang="ja-JP" altLang="en-US" sz="600" b="0">
                          <a:solidFill>
                            <a:schemeClr val="tx1"/>
                          </a:solidFill>
                          <a:latin typeface="游ゴシック" panose="020B0400000000000000" pitchFamily="50" charset="-128"/>
                          <a:ea typeface="游ゴシック" panose="020B0400000000000000" pitchFamily="50" charset="-128"/>
                        </a:rPr>
                        <a:t>枠で購入の場合</a:t>
                      </a:r>
                      <a:r>
                        <a:rPr kumimoji="1" lang="en-US" altLang="ja-JP" sz="600" b="0" dirty="0">
                          <a:solidFill>
                            <a:schemeClr val="tx1"/>
                          </a:solidFill>
                          <a:latin typeface="游ゴシック" panose="020B0400000000000000" pitchFamily="50" charset="-128"/>
                          <a:ea typeface="游ゴシック" panose="020B0400000000000000" pitchFamily="50" charset="-128"/>
                        </a:rPr>
                        <a:t>)</a:t>
                      </a:r>
                      <a:endParaRPr kumimoji="1" lang="en-US" altLang="ja-JP" sz="400" b="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115900310"/>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大阪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¥130,000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kumimoji="1" lang="en-US" altLang="ja-JP" sz="1050" dirty="0">
                          <a:latin typeface="游ゴシック" panose="020B0400000000000000" pitchFamily="50" charset="-128"/>
                          <a:ea typeface="游ゴシック" panose="020B0400000000000000" pitchFamily="50" charset="-128"/>
                        </a:rPr>
                        <a:t>7</a:t>
                      </a:r>
                      <a:r>
                        <a:rPr kumimoji="1" lang="ja-JP" altLang="en-US" sz="1050">
                          <a:latin typeface="游ゴシック" panose="020B0400000000000000" pitchFamily="50" charset="-128"/>
                          <a:ea typeface="游ゴシック" panose="020B0400000000000000" pitchFamily="50" charset="-128"/>
                        </a:rPr>
                        <a:t>枠</a:t>
                      </a:r>
                      <a:r>
                        <a:rPr kumimoji="1" lang="en-US" altLang="ja-JP" sz="1050" dirty="0">
                          <a:latin typeface="游ゴシック" panose="020B0400000000000000" pitchFamily="50" charset="-128"/>
                          <a:ea typeface="游ゴシック" panose="020B0400000000000000" pitchFamily="50" charset="-128"/>
                        </a:rPr>
                        <a:t>〜</a:t>
                      </a:r>
                      <a:endParaRPr kumimoji="1" lang="ja-JP" altLang="en-US" sz="105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65</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¥910,000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846833"/>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兵庫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¥70,000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40</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¥490,000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099233"/>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¥60,000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16</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¥420,000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2405346"/>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奈良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¥50,000</a:t>
                      </a:r>
                      <a:endParaRPr kumimoji="1" lang="ja-JP" altLang="en-US" sz="9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9</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¥350,000</a:t>
                      </a:r>
                      <a:endParaRPr kumimoji="1" lang="ja-JP" altLang="en-US" sz="9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337785"/>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滋賀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¥50,000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9</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¥350,000</a:t>
                      </a:r>
                      <a:endParaRPr kumimoji="1" lang="ja-JP" altLang="en-US" sz="9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07311"/>
                  </a:ext>
                </a:extLst>
              </a:tr>
              <a:tr h="184475">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和歌山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900" dirty="0">
                          <a:solidFill>
                            <a:schemeClr val="tx1"/>
                          </a:solidFill>
                          <a:latin typeface="游ゴシック" panose="020B0400000000000000" pitchFamily="50" charset="-128"/>
                          <a:ea typeface="游ゴシック" panose="020B0400000000000000" pitchFamily="50" charset="-128"/>
                        </a:rPr>
                        <a:t>¥30,000</a:t>
                      </a:r>
                      <a:endParaRPr kumimoji="1" lang="ja-JP" altLang="en-US" sz="9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7</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1" dirty="0">
                          <a:latin typeface="游ゴシック" panose="020B0400000000000000" pitchFamily="50" charset="-128"/>
                          <a:ea typeface="游ゴシック" panose="020B0400000000000000" pitchFamily="50" charset="-128"/>
                        </a:rPr>
                        <a:t>¥210,000</a:t>
                      </a:r>
                      <a:endParaRPr kumimoji="1" lang="ja-JP" altLang="en-US" sz="9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569628"/>
                  </a:ext>
                </a:extLst>
              </a:tr>
            </a:tbl>
          </a:graphicData>
        </a:graphic>
      </p:graphicFrame>
      <p:graphicFrame>
        <p:nvGraphicFramePr>
          <p:cNvPr id="25" name="表 24">
            <a:extLst>
              <a:ext uri="{FF2B5EF4-FFF2-40B4-BE49-F238E27FC236}">
                <a16:creationId xmlns:a16="http://schemas.microsoft.com/office/drawing/2014/main" id="{DA7CE39B-4435-3448-840E-6BC631CBF14D}"/>
              </a:ext>
            </a:extLst>
          </p:cNvPr>
          <p:cNvGraphicFramePr>
            <a:graphicFrameLocks noGrp="1"/>
          </p:cNvGraphicFramePr>
          <p:nvPr>
            <p:extLst>
              <p:ext uri="{D42A27DB-BD31-4B8C-83A1-F6EECF244321}">
                <p14:modId xmlns:p14="http://schemas.microsoft.com/office/powerpoint/2010/main" val="1089843839"/>
              </p:ext>
            </p:extLst>
          </p:nvPr>
        </p:nvGraphicFramePr>
        <p:xfrm>
          <a:off x="489850" y="5194617"/>
          <a:ext cx="8925347" cy="1009147"/>
        </p:xfrm>
        <a:graphic>
          <a:graphicData uri="http://schemas.openxmlformats.org/drawingml/2006/table">
            <a:tbl>
              <a:tblPr firstRow="1" bandRow="1">
                <a:tableStyleId>{5C22544A-7EE6-4342-B048-85BDC9FD1C3A}</a:tableStyleId>
              </a:tblPr>
              <a:tblGrid>
                <a:gridCol w="1054832">
                  <a:extLst>
                    <a:ext uri="{9D8B030D-6E8A-4147-A177-3AD203B41FA5}">
                      <a16:colId xmlns:a16="http://schemas.microsoft.com/office/drawing/2014/main" val="2754371780"/>
                    </a:ext>
                  </a:extLst>
                </a:gridCol>
                <a:gridCol w="1054832">
                  <a:extLst>
                    <a:ext uri="{9D8B030D-6E8A-4147-A177-3AD203B41FA5}">
                      <a16:colId xmlns:a16="http://schemas.microsoft.com/office/drawing/2014/main" val="966111125"/>
                    </a:ext>
                  </a:extLst>
                </a:gridCol>
                <a:gridCol w="1698651">
                  <a:extLst>
                    <a:ext uri="{9D8B030D-6E8A-4147-A177-3AD203B41FA5}">
                      <a16:colId xmlns:a16="http://schemas.microsoft.com/office/drawing/2014/main" val="1146407133"/>
                    </a:ext>
                  </a:extLst>
                </a:gridCol>
                <a:gridCol w="1737478">
                  <a:extLst>
                    <a:ext uri="{9D8B030D-6E8A-4147-A177-3AD203B41FA5}">
                      <a16:colId xmlns:a16="http://schemas.microsoft.com/office/drawing/2014/main" val="2728705001"/>
                    </a:ext>
                  </a:extLst>
                </a:gridCol>
                <a:gridCol w="1669530">
                  <a:extLst>
                    <a:ext uri="{9D8B030D-6E8A-4147-A177-3AD203B41FA5}">
                      <a16:colId xmlns:a16="http://schemas.microsoft.com/office/drawing/2014/main" val="831755458"/>
                    </a:ext>
                  </a:extLst>
                </a:gridCol>
                <a:gridCol w="1710024">
                  <a:extLst>
                    <a:ext uri="{9D8B030D-6E8A-4147-A177-3AD203B41FA5}">
                      <a16:colId xmlns:a16="http://schemas.microsoft.com/office/drawing/2014/main" val="2983276326"/>
                    </a:ext>
                  </a:extLst>
                </a:gridCol>
              </a:tblGrid>
              <a:tr h="0">
                <a:tc rowSpan="4">
                  <a:txBody>
                    <a:bodyPr/>
                    <a:lstStyle/>
                    <a:p>
                      <a:pPr algn="ctr"/>
                      <a:r>
                        <a:rPr kumimoji="1" lang="ja-JP" altLang="en-US" sz="1100" dirty="0">
                          <a:solidFill>
                            <a:schemeClr val="bg1"/>
                          </a:solidFill>
                          <a:latin typeface="游ゴシック" panose="020B0400000000000000" pitchFamily="50" charset="-128"/>
                          <a:ea typeface="游ゴシック" panose="020B0400000000000000" pitchFamily="50" charset="-128"/>
                        </a:rPr>
                        <a:t>中部圏</a:t>
                      </a:r>
                      <a:endParaRPr kumimoji="1" lang="en-US" altLang="ja-JP" sz="1100"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900"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50" b="0" dirty="0">
                          <a:solidFill>
                            <a:schemeClr val="bg1"/>
                          </a:solidFill>
                          <a:latin typeface="游ゴシック" panose="020B0400000000000000" pitchFamily="50" charset="-128"/>
                          <a:ea typeface="游ゴシック" panose="020B0400000000000000" pitchFamily="50" charset="-128"/>
                        </a:rPr>
                        <a:t>終日枠</a:t>
                      </a:r>
                      <a:endParaRPr kumimoji="1" lang="en-US" altLang="ja-JP" sz="1050" b="0"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50" b="0" dirty="0">
                          <a:solidFill>
                            <a:schemeClr val="bg1"/>
                          </a:solidFill>
                          <a:latin typeface="游ゴシック" panose="020B0400000000000000" pitchFamily="50" charset="-128"/>
                          <a:ea typeface="游ゴシック" panose="020B0400000000000000" pitchFamily="50" charset="-128"/>
                        </a:rPr>
                        <a:t>(5:00~29:00)</a:t>
                      </a: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kumimoji="1" lang="ja-JP" altLang="en-US" sz="110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a:t>
                      </a:r>
                      <a:r>
                        <a:rPr kumimoji="1" lang="ja-JP" altLang="en-US" sz="900" b="0" dirty="0">
                          <a:solidFill>
                            <a:schemeClr val="tx1"/>
                          </a:solidFill>
                          <a:latin typeface="游ゴシック" panose="020B0400000000000000" pitchFamily="50" charset="-128"/>
                          <a:ea typeface="游ゴシック" panose="020B0400000000000000" pitchFamily="50" charset="-128"/>
                        </a:rPr>
                        <a:t>枠単価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販売枠数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想定リーチ世帯</a:t>
                      </a:r>
                      <a:r>
                        <a:rPr kumimoji="1" lang="en-US" altLang="ja-JP" sz="900" b="0" dirty="0">
                          <a:solidFill>
                            <a:schemeClr val="tx1"/>
                          </a:solidFill>
                          <a:latin typeface="游ゴシック" panose="020B0400000000000000" pitchFamily="50" charset="-128"/>
                          <a:ea typeface="游ゴシック" panose="020B0400000000000000" pitchFamily="50" charset="-128"/>
                        </a:rPr>
                        <a:t>/</a:t>
                      </a:r>
                      <a:r>
                        <a:rPr kumimoji="1" lang="ja-JP" altLang="en-US" sz="900" b="0">
                          <a:solidFill>
                            <a:schemeClr val="tx1"/>
                          </a:solidFill>
                          <a:latin typeface="游ゴシック" panose="020B0400000000000000" pitchFamily="50" charset="-128"/>
                          <a:ea typeface="游ゴシック" panose="020B0400000000000000" pitchFamily="50" charset="-128"/>
                        </a:rPr>
                        <a:t>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0">
                          <a:solidFill>
                            <a:schemeClr val="tx1"/>
                          </a:solidFill>
                          <a:latin typeface="游ゴシック" panose="020B0400000000000000" pitchFamily="50" charset="-128"/>
                          <a:ea typeface="游ゴシック" panose="020B0400000000000000" pitchFamily="50" charset="-128"/>
                        </a:rPr>
                        <a:t>グロス金額</a:t>
                      </a:r>
                      <a:r>
                        <a:rPr kumimoji="1" lang="en-US" altLang="ja-JP" sz="600" b="0" dirty="0">
                          <a:solidFill>
                            <a:schemeClr val="tx1"/>
                          </a:solidFill>
                          <a:latin typeface="游ゴシック" panose="020B0400000000000000" pitchFamily="50" charset="-128"/>
                          <a:ea typeface="游ゴシック" panose="020B0400000000000000" pitchFamily="50" charset="-128"/>
                        </a:rPr>
                        <a:t>(7</a:t>
                      </a:r>
                      <a:r>
                        <a:rPr kumimoji="1" lang="ja-JP" altLang="en-US" sz="600" b="0">
                          <a:solidFill>
                            <a:schemeClr val="tx1"/>
                          </a:solidFill>
                          <a:latin typeface="游ゴシック" panose="020B0400000000000000" pitchFamily="50" charset="-128"/>
                          <a:ea typeface="游ゴシック" panose="020B0400000000000000" pitchFamily="50" charset="-128"/>
                        </a:rPr>
                        <a:t>枠で購入の場合</a:t>
                      </a:r>
                      <a:r>
                        <a:rPr kumimoji="1" lang="en-US" altLang="ja-JP" sz="600" b="0" dirty="0">
                          <a:solidFill>
                            <a:schemeClr val="tx1"/>
                          </a:solidFill>
                          <a:latin typeface="游ゴシック" panose="020B0400000000000000" pitchFamily="50" charset="-128"/>
                          <a:ea typeface="游ゴシック" panose="020B0400000000000000" pitchFamily="50" charset="-128"/>
                        </a:rPr>
                        <a:t>)</a:t>
                      </a:r>
                      <a:endParaRPr kumimoji="1" lang="en-US" altLang="ja-JP" sz="400" b="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115900310"/>
                  </a:ext>
                </a:extLst>
              </a:tr>
              <a:tr h="187020">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愛知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dirty="0">
                          <a:solidFill>
                            <a:schemeClr val="tx1"/>
                          </a:solidFill>
                          <a:latin typeface="游ゴシック" panose="020B0400000000000000" pitchFamily="50" charset="-128"/>
                          <a:ea typeface="游ゴシック" panose="020B0400000000000000" pitchFamily="50" charset="-128"/>
                        </a:rPr>
                        <a:t>¥80,000</a:t>
                      </a:r>
                      <a:endParaRPr kumimoji="1" lang="ja-JP" altLang="en-US" sz="10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en-US" altLang="ja-JP" sz="1100" dirty="0">
                          <a:latin typeface="游ゴシック" panose="020B0400000000000000" pitchFamily="50" charset="-128"/>
                          <a:ea typeface="游ゴシック" panose="020B0400000000000000" pitchFamily="50" charset="-128"/>
                        </a:rPr>
                        <a:t>7</a:t>
                      </a:r>
                      <a:r>
                        <a:rPr kumimoji="1" lang="ja-JP" altLang="en-US" sz="1100" dirty="0">
                          <a:latin typeface="游ゴシック" panose="020B0400000000000000" pitchFamily="50" charset="-128"/>
                          <a:ea typeface="游ゴシック" panose="020B0400000000000000" pitchFamily="50" charset="-128"/>
                        </a:rPr>
                        <a:t>枠</a:t>
                      </a:r>
                      <a:r>
                        <a:rPr kumimoji="1" lang="en-US" altLang="ja-JP" sz="1100" dirty="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46</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latin typeface="游ゴシック" panose="020B0400000000000000" pitchFamily="50" charset="-128"/>
                          <a:ea typeface="游ゴシック" panose="020B0400000000000000" pitchFamily="50" charset="-128"/>
                        </a:rPr>
                        <a:t>¥560,000</a:t>
                      </a:r>
                      <a:endParaRPr kumimoji="1" lang="ja-JP" altLang="en-US" sz="1000" b="1">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6846833"/>
                  </a:ext>
                </a:extLst>
              </a:tr>
              <a:tr h="187020">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三重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dirty="0">
                          <a:solidFill>
                            <a:schemeClr val="tx1"/>
                          </a:solidFill>
                          <a:latin typeface="游ゴシック" panose="020B0400000000000000" pitchFamily="50" charset="-128"/>
                          <a:ea typeface="游ゴシック" panose="020B0400000000000000" pitchFamily="50" charset="-128"/>
                        </a:rPr>
                        <a:t>¥50,000</a:t>
                      </a:r>
                      <a:endParaRPr kumimoji="1" lang="ja-JP" altLang="en-US" sz="10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10</a:t>
                      </a:r>
                      <a:r>
                        <a:rPr kumimoji="1" lang="ja-JP" altLang="en-US" sz="900" dirty="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latin typeface="游ゴシック" panose="020B0400000000000000" pitchFamily="50" charset="-128"/>
                          <a:ea typeface="游ゴシック" panose="020B0400000000000000" pitchFamily="50" charset="-128"/>
                        </a:rPr>
                        <a:t>¥350,000</a:t>
                      </a:r>
                      <a:endParaRPr kumimoji="1" lang="ja-JP" altLang="en-US" sz="10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099233"/>
                  </a:ext>
                </a:extLst>
              </a:tr>
              <a:tr h="262387">
                <a:tc vMerge="1">
                  <a:txBody>
                    <a:bodyPr/>
                    <a:lstStyle/>
                    <a:p>
                      <a:pPr algn="ctr"/>
                      <a:endParaRPr kumimoji="1" lang="ja-JP" altLang="en-US" sz="900" b="1">
                        <a:solidFill>
                          <a:schemeClr val="bg1"/>
                        </a:solidFill>
                        <a:latin typeface="Yu Gothic" panose="020B0400000000000000" pitchFamily="34" charset="-128"/>
                        <a:ea typeface="Yu Gothic" panose="020B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900" b="1">
                          <a:solidFill>
                            <a:schemeClr val="tx1"/>
                          </a:solidFill>
                          <a:latin typeface="游ゴシック" panose="020B0400000000000000" pitchFamily="50" charset="-128"/>
                          <a:ea typeface="游ゴシック" panose="020B0400000000000000" pitchFamily="50" charset="-128"/>
                        </a:rPr>
                        <a:t>岐阜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dirty="0">
                          <a:solidFill>
                            <a:schemeClr val="tx1"/>
                          </a:solidFill>
                          <a:latin typeface="游ゴシック" panose="020B0400000000000000" pitchFamily="50" charset="-128"/>
                          <a:ea typeface="游ゴシック" panose="020B0400000000000000" pitchFamily="50" charset="-128"/>
                        </a:rPr>
                        <a:t>¥50,000</a:t>
                      </a:r>
                      <a:endParaRPr kumimoji="1" lang="ja-JP" altLang="en-US" sz="10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a:latin typeface="游ゴシック" panose="020B0400000000000000" pitchFamily="50" charset="-128"/>
                          <a:ea typeface="游ゴシック" panose="020B0400000000000000" pitchFamily="50" charset="-128"/>
                        </a:rPr>
                        <a:t>約</a:t>
                      </a:r>
                      <a:r>
                        <a:rPr kumimoji="1" lang="en-US" altLang="ja-JP" sz="900" dirty="0">
                          <a:latin typeface="游ゴシック" panose="020B0400000000000000" pitchFamily="50" charset="-128"/>
                          <a:ea typeface="游ゴシック" panose="020B0400000000000000" pitchFamily="50" charset="-128"/>
                        </a:rPr>
                        <a:t>10</a:t>
                      </a:r>
                      <a:r>
                        <a:rPr kumimoji="1" lang="ja-JP" altLang="en-US" sz="900">
                          <a:latin typeface="游ゴシック" panose="020B0400000000000000" pitchFamily="50" charset="-128"/>
                          <a:ea typeface="游ゴシック" panose="020B0400000000000000" pitchFamily="50" charset="-128"/>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latin typeface="游ゴシック" panose="020B0400000000000000" pitchFamily="50" charset="-128"/>
                          <a:ea typeface="游ゴシック" panose="020B0400000000000000" pitchFamily="50" charset="-128"/>
                        </a:rPr>
                        <a:t>¥350,000</a:t>
                      </a:r>
                      <a:endParaRPr kumimoji="1" lang="ja-JP" altLang="en-US" sz="1000" b="1"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2405346"/>
                  </a:ext>
                </a:extLst>
              </a:tr>
            </a:tbl>
          </a:graphicData>
        </a:graphic>
      </p:graphicFrame>
      <p:sp>
        <p:nvSpPr>
          <p:cNvPr id="15" name="テキスト ボックス 14">
            <a:extLst>
              <a:ext uri="{FF2B5EF4-FFF2-40B4-BE49-F238E27FC236}">
                <a16:creationId xmlns:a16="http://schemas.microsoft.com/office/drawing/2014/main" id="{A0A8FC5D-677F-9A44-B606-F723C1358656}"/>
              </a:ext>
            </a:extLst>
          </p:cNvPr>
          <p:cNvSpPr txBox="1"/>
          <p:nvPr/>
        </p:nvSpPr>
        <p:spPr>
          <a:xfrm>
            <a:off x="6219242" y="1183717"/>
            <a:ext cx="3340948" cy="246221"/>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ご購入の枠は原則</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ヶ月以内での消化となります（不連続掲載可能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en-US" sz="500">
              <a:latin typeface="游ゴシック" panose="020B0400000000000000" pitchFamily="50" charset="-128"/>
              <a:ea typeface="游ゴシック" panose="020B0400000000000000" pitchFamily="50" charset="-128"/>
              <a:cs typeface="メイリオ" panose="020B0604030504040204" pitchFamily="50" charset="-128"/>
            </a:endParaRPr>
          </a:p>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p>
        </p:txBody>
      </p:sp>
    </p:spTree>
    <p:extLst>
      <p:ext uri="{BB962C8B-B14F-4D97-AF65-F5344CB8AC3E}">
        <p14:creationId xmlns:p14="http://schemas.microsoft.com/office/powerpoint/2010/main" val="218817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グラフ 52">
            <a:extLst>
              <a:ext uri="{FF2B5EF4-FFF2-40B4-BE49-F238E27FC236}">
                <a16:creationId xmlns:a16="http://schemas.microsoft.com/office/drawing/2014/main" id="{81D7385E-1C80-4122-969F-79568A82610B}"/>
              </a:ext>
            </a:extLst>
          </p:cNvPr>
          <p:cNvGraphicFramePr>
            <a:graphicFrameLocks/>
          </p:cNvGraphicFramePr>
          <p:nvPr>
            <p:extLst/>
          </p:nvPr>
        </p:nvGraphicFramePr>
        <p:xfrm>
          <a:off x="1586020" y="1691804"/>
          <a:ext cx="6657293" cy="31824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a:extLst>
              <a:ext uri="{FF2B5EF4-FFF2-40B4-BE49-F238E27FC236}">
                <a16:creationId xmlns:a16="http://schemas.microsoft.com/office/drawing/2014/main" id="{80B39DA6-9DEA-A84E-BE5E-685B50691138}"/>
              </a:ext>
            </a:extLst>
          </p:cNvPr>
          <p:cNvPicPr>
            <a:picLocks noChangeAspect="1"/>
          </p:cNvPicPr>
          <p:nvPr/>
        </p:nvPicPr>
        <p:blipFill>
          <a:blip r:embed="rId4"/>
          <a:stretch>
            <a:fillRect/>
          </a:stretch>
        </p:blipFill>
        <p:spPr>
          <a:xfrm>
            <a:off x="508404" y="5590087"/>
            <a:ext cx="9005455" cy="1013114"/>
          </a:xfrm>
          <a:prstGeom prst="rect">
            <a:avLst/>
          </a:prstGeom>
        </p:spPr>
      </p:pic>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(2017</a:t>
            </a:r>
            <a:r>
              <a:rPr kumimoji="0" lang="ja-JP" altLang="en-US" sz="500" kern="0" dirty="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en-US" altLang="ja-JP" sz="500" kern="0" dirty="0">
                <a:latin typeface="游ゴシック" panose="020B0400000000000000" pitchFamily="50" charset="-128"/>
                <a:ea typeface="游ゴシック" panose="020B0400000000000000" pitchFamily="50" charset="-128"/>
              </a:rPr>
              <a:t>34.8%</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32</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34480"/>
              <a:gd name="adj6" fmla="val 7555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dirty="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16</a:t>
            </a:r>
            <a:r>
              <a:rPr kumimoji="0" lang="ja-JP" altLang="en-US" sz="1400"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05405"/>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5,000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208403" y="1962918"/>
            <a:ext cx="2324052" cy="307777"/>
          </a:xfrm>
          <a:prstGeom prst="rect">
            <a:avLst/>
          </a:prstGeom>
        </p:spPr>
        <p:txBody>
          <a:bodyPr wrap="square">
            <a:spAutoFit/>
          </a:bodyPr>
          <a:lstStyle/>
          <a:p>
            <a:pPr algn="ctr">
              <a:defRPr/>
            </a:pPr>
            <a:r>
              <a:rPr kumimoji="0" lang="ja-JP" altLang="en-US" sz="14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4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4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52</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4715798" y="5357509"/>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469378" y="5358467"/>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67876"/>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336949" y="5413478"/>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5"/>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6"/>
          <a:stretch>
            <a:fillRect/>
          </a:stretch>
        </p:blipFill>
        <p:spPr>
          <a:xfrm>
            <a:off x="7198571" y="3509589"/>
            <a:ext cx="1241509" cy="884329"/>
          </a:xfrm>
          <a:prstGeom prst="rect">
            <a:avLst/>
          </a:prstGeom>
        </p:spPr>
      </p:pic>
      <p:sp>
        <p:nvSpPr>
          <p:cNvPr id="49" name="正方形/長方形 48"/>
          <p:cNvSpPr/>
          <p:nvPr/>
        </p:nvSpPr>
        <p:spPr>
          <a:xfrm>
            <a:off x="3458593" y="6292354"/>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50" name="正方形/長方形 49"/>
          <p:cNvSpPr/>
          <p:nvPr/>
        </p:nvSpPr>
        <p:spPr>
          <a:xfrm>
            <a:off x="3458594" y="5942868"/>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7</a:t>
            </a:fld>
            <a:endParaRPr lang="ja-JP" altLang="en-US" dirty="0"/>
          </a:p>
        </p:txBody>
      </p:sp>
    </p:spTree>
    <p:extLst>
      <p:ext uri="{BB962C8B-B14F-4D97-AF65-F5344CB8AC3E}">
        <p14:creationId xmlns:p14="http://schemas.microsoft.com/office/powerpoint/2010/main" val="265044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85827"/>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1.0</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6" name="角丸四角形 23">
            <a:extLst>
              <a:ext uri="{FF2B5EF4-FFF2-40B4-BE49-F238E27FC236}">
                <a16:creationId xmlns:a16="http://schemas.microsoft.com/office/drawing/2014/main" id="{BF860D12-3321-3745-8AB9-8504D7BEA9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744547856"/>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6474</TotalTime>
  <Words>2501</Words>
  <Application>Microsoft Macintosh PowerPoint</Application>
  <PresentationFormat>A4 210 x 297 mm</PresentationFormat>
  <Paragraphs>510</Paragraphs>
  <Slides>13</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ＭＳ Ｐゴシック</vt:lpstr>
      <vt:lpstr>メイリオ</vt:lpstr>
      <vt:lpstr>游ゴシック</vt:lpstr>
      <vt:lpstr>游ゴシック</vt:lpstr>
      <vt:lpstr>游ゴシック体 ボールド</vt:lpstr>
      <vt:lpstr>Arial</vt:lpstr>
      <vt:lpstr>Calibri</vt:lpstr>
      <vt:lpstr>Verdana</vt:lpstr>
      <vt:lpstr>Office テーマ</vt:lpstr>
      <vt:lpstr>PowerPoint プレゼンテーション</vt:lpstr>
      <vt:lpstr>PowerPoint プレゼンテーション</vt:lpstr>
      <vt:lpstr>放送型Gガイド</vt:lpstr>
      <vt:lpstr>放送型Gガイド 料金表</vt:lpstr>
      <vt:lpstr>放送型Gガイド 料金表</vt:lpstr>
      <vt:lpstr>放送型Gガイド 料金表</vt:lpstr>
      <vt:lpstr>PowerPoint プレゼンテーション</vt:lpstr>
      <vt:lpstr>PowerPoint プレゼンテーション</vt:lpstr>
      <vt:lpstr>Gガイドモバイル プレミアムジャック</vt:lpstr>
      <vt:lpstr>Gガイドモバイル オーバーレイバナー </vt:lpstr>
      <vt:lpstr>IPGで素材制作を承る場合の制作費</vt:lpstr>
      <vt:lpstr>Gガイド広告における注意事項</vt:lpstr>
      <vt:lpstr>Gガイドモバイルにおける注意事項</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大野 雅也</cp:lastModifiedBy>
  <cp:revision>786</cp:revision>
  <cp:lastPrinted>2018-05-08T04:20:31Z</cp:lastPrinted>
  <dcterms:created xsi:type="dcterms:W3CDTF">2015-07-17T06:06:31Z</dcterms:created>
  <dcterms:modified xsi:type="dcterms:W3CDTF">2018-09-14T03:40:32Z</dcterms:modified>
</cp:coreProperties>
</file>